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Override PartName="/ppt/notesSlides/notesSlide4.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6"/>
  </p:notesMasterIdLst>
  <p:sldIdLst>
    <p:sldId id="256" r:id="rId2"/>
    <p:sldId id="257" r:id="rId3"/>
    <p:sldId id="258" r:id="rId4"/>
    <p:sldId id="263" r:id="rId5"/>
    <p:sldId id="259" r:id="rId6"/>
    <p:sldId id="261" r:id="rId7"/>
    <p:sldId id="262" r:id="rId8"/>
    <p:sldId id="264" r:id="rId9"/>
    <p:sldId id="267" r:id="rId10"/>
    <p:sldId id="272" r:id="rId11"/>
    <p:sldId id="268" r:id="rId12"/>
    <p:sldId id="269" r:id="rId13"/>
    <p:sldId id="270" r:id="rId14"/>
    <p:sldId id="271" r:id="rId15"/>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Stijl, licht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Stijl, licht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25E5076-3810-47DD-B79F-674D7AD40C01}" styleName="Stijl, donker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Stijl, donker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Stijl, donker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EC20E35-A176-4012-BC5E-935CFFF8708E}" styleName="Stijl, gemiddeld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0" autoAdjust="0"/>
    <p:restoredTop sz="94611" autoAdjust="0"/>
  </p:normalViewPr>
  <p:slideViewPr>
    <p:cSldViewPr snapToGrid="0" snapToObjects="1">
      <p:cViewPr varScale="1">
        <p:scale>
          <a:sx n="83" d="100"/>
          <a:sy n="83" d="100"/>
        </p:scale>
        <p:origin x="-12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F2F1C-CCBD-4907-A206-4DC22EFB1480}" type="datetimeFigureOut">
              <a:rPr lang="en-US"/>
              <a:pPr/>
              <a:t>23-04-2011</a:t>
            </a:fld>
            <a:endParaRPr lang="en-GB"/>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97852-FE79-4FA4-8E71-CEF4010110B1}" type="slidenum">
              <a:rPr/>
              <a:pPr/>
              <a:t>‹nr.›</a:t>
            </a:fld>
            <a:endParaRPr lang="en-GB"/>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spcBef>
                <a:spcPct val="0"/>
              </a:spcBef>
            </a:pPr>
            <a:r>
              <a:rPr lang="en-GB" sz="1200">
                <a:latin typeface="Arial" pitchFamily="64" charset="0"/>
                <a:ea typeface="ＭＳ Ｐゴシック" pitchFamily="64" charset="-128"/>
                <a:cs typeface="ＭＳ Ｐゴシック" pitchFamily="64" charset="-128"/>
              </a:rPr>
              <a:t>Carl Jung (1875-1961; arts &amp; psychoanalyticus) stelde in een aantal lezingen in 1913—1914 dat sensitiviteit een abnormale aangeboren eigenschap is die het mensen moeilijk maakt om de eisen van de wereld/maatschappij aan te kunnen. De neurose kan ontstaan in sociaal-emotioneel moeilijke omstandigheden.</a:t>
            </a:r>
          </a:p>
          <a:p>
            <a:pPr>
              <a:spcBef>
                <a:spcPct val="0"/>
              </a:spcBef>
            </a:pPr>
            <a:r>
              <a:rPr lang="en-GB" sz="1200">
                <a:latin typeface="Arial" pitchFamily="64" charset="0"/>
                <a:ea typeface="ＭＳ Ｐゴシック" pitchFamily="64" charset="-128"/>
                <a:cs typeface="ＭＳ Ｐゴシック" pitchFamily="64" charset="-128"/>
              </a:rPr>
              <a:t>In 1921 in zijn werk Psychologische Typen werd een sensitief persoon aangeduid met een introvert iemand, of een intuitief persoon, dan wel een introvert intuitief mens. </a:t>
            </a:r>
          </a:p>
          <a:p>
            <a:endParaRPr lang="en-GB"/>
          </a:p>
        </p:txBody>
      </p:sp>
      <p:sp>
        <p:nvSpPr>
          <p:cNvPr id="4" name="Tijdelijke aanduiding voor dianummer 3"/>
          <p:cNvSpPr>
            <a:spLocks noGrp="1"/>
          </p:cNvSpPr>
          <p:nvPr>
            <p:ph type="sldNum" sz="quarter" idx="10"/>
          </p:nvPr>
        </p:nvSpPr>
        <p:spPr/>
        <p:txBody>
          <a:bodyPr/>
          <a:lstStyle/>
          <a:p>
            <a:fld id="{EAC97852-FE79-4FA4-8E71-CEF4010110B1}" type="slidenum">
              <a:rPr lang="nl-NL"/>
              <a:pPr/>
              <a:t>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GB">
              <a:latin typeface="Calibri" pitchFamily="64" charset="0"/>
              <a:ea typeface="ＭＳ Ｐゴシック" pitchFamily="64" charset="-128"/>
              <a:cs typeface="ＭＳ Ｐゴシック" pitchFamily="6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GB">
              <a:latin typeface="Calibri" pitchFamily="64" charset="0"/>
              <a:ea typeface="ＭＳ Ｐゴシック" pitchFamily="64" charset="-128"/>
              <a:cs typeface="ＭＳ Ｐゴシック" pitchFamily="6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GB">
              <a:latin typeface="Calibri" pitchFamily="64" charset="0"/>
              <a:ea typeface="ＭＳ Ｐゴシック" pitchFamily="64" charset="-128"/>
              <a:cs typeface="ＭＳ Ｐゴシック" pitchFamily="6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GB"/>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Klik om de titelstijl van het model te bewerken</a:t>
            </a:r>
          </a:p>
        </p:txBody>
      </p:sp>
      <p:sp>
        <p:nvSpPr>
          <p:cNvPr id="4" name="Tijdelijke aanduiding voor datum 3"/>
          <p:cNvSpPr>
            <a:spLocks noGrp="1"/>
          </p:cNvSpPr>
          <p:nvPr>
            <p:ph type="dt" sz="half" idx="10"/>
          </p:nvPr>
        </p:nvSpPr>
        <p:spPr/>
        <p:txBody>
          <a:bodyPr/>
          <a:lstStyle/>
          <a:p>
            <a:fld id="{1B67202B-8CFC-4C7A-8E22-812489783D46}" type="datetimeFigureOut">
              <a:rPr lang="en-US"/>
              <a:pPr/>
              <a:t>23-04-2011</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Titelstijl van model bewerken</a:t>
            </a:r>
          </a:p>
        </p:txBody>
      </p:sp>
      <p:sp>
        <p:nvSpPr>
          <p:cNvPr id="3" name="Tijdelijke aanduiding voor verticale tekst 2"/>
          <p:cNvSpPr>
            <a:spLocks noGrp="1"/>
          </p:cNvSpPr>
          <p:nvPr>
            <p:ph type="body" orient="vert" idx="1"/>
          </p:nvPr>
        </p:nvSpPr>
        <p:spPr/>
        <p:txBody>
          <a:bodyPr vert="eaVert"/>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4" name="Tijdelijke aanduiding voor datum 3"/>
          <p:cNvSpPr>
            <a:spLocks noGrp="1"/>
          </p:cNvSpPr>
          <p:nvPr>
            <p:ph type="dt" sz="half" idx="10"/>
          </p:nvPr>
        </p:nvSpPr>
        <p:spPr/>
        <p:txBody>
          <a:bodyPr/>
          <a:lstStyle/>
          <a:p>
            <a:fld id="{1B67202B-8CFC-4C7A-8E22-812489783D46}" type="datetimeFigureOut">
              <a:rPr lang="en-US"/>
              <a:pPr/>
              <a:t>23-04-2011</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en-GB"/>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4" name="Tijdelijke aanduiding voor datum 3"/>
          <p:cNvSpPr>
            <a:spLocks noGrp="1"/>
          </p:cNvSpPr>
          <p:nvPr>
            <p:ph type="dt" sz="half" idx="10"/>
          </p:nvPr>
        </p:nvSpPr>
        <p:spPr/>
        <p:txBody>
          <a:bodyPr/>
          <a:lstStyle/>
          <a:p>
            <a:fld id="{1B67202B-8CFC-4C7A-8E22-812489783D46}" type="datetimeFigureOut">
              <a:rPr lang="en-US"/>
              <a:pPr/>
              <a:t>23-04-2011</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nl-NL"/>
          </a:p>
        </p:txBody>
      </p:sp>
      <p:sp>
        <p:nvSpPr>
          <p:cNvPr id="3" name="Text Placeholder 2"/>
          <p:cNvSpPr>
            <a:spLocks noGrp="1"/>
          </p:cNvSpPr>
          <p:nvPr>
            <p:ph type="body" sz="half" idx="1"/>
          </p:nvPr>
        </p:nvSpPr>
        <p:spPr>
          <a:xfrm>
            <a:off x="685800" y="1981200"/>
            <a:ext cx="381586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lipArt Placeholder 3"/>
          <p:cNvSpPr>
            <a:spLocks noGrp="1"/>
          </p:cNvSpPr>
          <p:nvPr>
            <p:ph type="clipArt" sz="half" idx="2"/>
          </p:nvPr>
        </p:nvSpPr>
        <p:spPr>
          <a:xfrm>
            <a:off x="4642338" y="1981200"/>
            <a:ext cx="3815862" cy="4114800"/>
          </a:xfrm>
        </p:spPr>
        <p:txBody>
          <a:bodyPr/>
          <a:lstStyle/>
          <a:p>
            <a:pPr lvl="0"/>
            <a:endParaRPr lang="nl-NL"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92F79438-5838-4ACC-A61B-2D6D91CB9C68}"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Titelstijl van model bewerken</a:t>
            </a:r>
          </a:p>
        </p:txBody>
      </p:sp>
      <p:sp>
        <p:nvSpPr>
          <p:cNvPr id="3" name="Tijdelijke aanduiding voor inhoud 2"/>
          <p:cNvSpPr>
            <a:spLocks noGrp="1"/>
          </p:cNvSpPr>
          <p:nvPr>
            <p:ph idx="1"/>
          </p:nvPr>
        </p:nvSpPr>
        <p:spPr/>
        <p:txBody>
          <a:body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4" name="Tijdelijke aanduiding voor datum 3"/>
          <p:cNvSpPr>
            <a:spLocks noGrp="1"/>
          </p:cNvSpPr>
          <p:nvPr>
            <p:ph type="dt" sz="half" idx="10"/>
          </p:nvPr>
        </p:nvSpPr>
        <p:spPr/>
        <p:txBody>
          <a:bodyPr/>
          <a:lstStyle/>
          <a:p>
            <a:fld id="{1B67202B-8CFC-4C7A-8E22-812489783D46}" type="datetimeFigureOut">
              <a:rPr lang="en-US"/>
              <a:pPr/>
              <a:t>23-04-2011</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GB"/>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Klik om de tekststijl van het model te bewerken</a:t>
            </a:r>
          </a:p>
        </p:txBody>
      </p:sp>
      <p:sp>
        <p:nvSpPr>
          <p:cNvPr id="4" name="Tijdelijke aanduiding voor datum 3"/>
          <p:cNvSpPr>
            <a:spLocks noGrp="1"/>
          </p:cNvSpPr>
          <p:nvPr>
            <p:ph type="dt" sz="half" idx="10"/>
          </p:nvPr>
        </p:nvSpPr>
        <p:spPr/>
        <p:txBody>
          <a:bodyPr/>
          <a:lstStyle/>
          <a:p>
            <a:fld id="{1B67202B-8CFC-4C7A-8E22-812489783D46}" type="datetimeFigureOut">
              <a:rPr lang="en-US"/>
              <a:pPr/>
              <a:t>23-04-2011</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5" name="Tijdelijke aanduiding voor datum 4"/>
          <p:cNvSpPr>
            <a:spLocks noGrp="1"/>
          </p:cNvSpPr>
          <p:nvPr>
            <p:ph type="dt" sz="half" idx="10"/>
          </p:nvPr>
        </p:nvSpPr>
        <p:spPr/>
        <p:txBody>
          <a:bodyPr/>
          <a:lstStyle/>
          <a:p>
            <a:fld id="{1B67202B-8CFC-4C7A-8E22-812489783D46}" type="datetimeFigureOut">
              <a:rPr lang="en-US"/>
              <a:pPr/>
              <a:t>23-04-2011</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GB"/>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7" name="Tijdelijke aanduiding voor datum 6"/>
          <p:cNvSpPr>
            <a:spLocks noGrp="1"/>
          </p:cNvSpPr>
          <p:nvPr>
            <p:ph type="dt" sz="half" idx="10"/>
          </p:nvPr>
        </p:nvSpPr>
        <p:spPr/>
        <p:txBody>
          <a:bodyPr/>
          <a:lstStyle/>
          <a:p>
            <a:fld id="{1B67202B-8CFC-4C7A-8E22-812489783D46}" type="datetimeFigureOut">
              <a:rPr lang="en-US"/>
              <a:pPr/>
              <a:t>23-04-2011</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Titelstijl van model bewerken</a:t>
            </a:r>
          </a:p>
        </p:txBody>
      </p:sp>
      <p:sp>
        <p:nvSpPr>
          <p:cNvPr id="3" name="Tijdelijke aanduiding voor datum 2"/>
          <p:cNvSpPr>
            <a:spLocks noGrp="1"/>
          </p:cNvSpPr>
          <p:nvPr>
            <p:ph type="dt" sz="half" idx="10"/>
          </p:nvPr>
        </p:nvSpPr>
        <p:spPr/>
        <p:txBody>
          <a:bodyPr/>
          <a:lstStyle/>
          <a:p>
            <a:fld id="{1B67202B-8CFC-4C7A-8E22-812489783D46}" type="datetimeFigureOut">
              <a:rPr lang="en-US"/>
              <a:pPr/>
              <a:t>23-04-2011</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B67202B-8CFC-4C7A-8E22-812489783D46}" type="datetimeFigureOut">
              <a:rPr lang="en-US"/>
              <a:pPr/>
              <a:t>23-04-2011</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GB"/>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Klik om de tekststijl van het model te bewerken</a:t>
            </a:r>
          </a:p>
        </p:txBody>
      </p:sp>
      <p:sp>
        <p:nvSpPr>
          <p:cNvPr id="5" name="Tijdelijke aanduiding voor datum 4"/>
          <p:cNvSpPr>
            <a:spLocks noGrp="1"/>
          </p:cNvSpPr>
          <p:nvPr>
            <p:ph type="dt" sz="half" idx="10"/>
          </p:nvPr>
        </p:nvSpPr>
        <p:spPr/>
        <p:txBody>
          <a:bodyPr/>
          <a:lstStyle/>
          <a:p>
            <a:fld id="{1B67202B-8CFC-4C7A-8E22-812489783D46}" type="datetimeFigureOut">
              <a:rPr lang="en-US"/>
              <a:pPr/>
              <a:t>23-04-2011</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GB"/>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Klik om de tekststijl van het model te bewerken</a:t>
            </a:r>
          </a:p>
        </p:txBody>
      </p:sp>
      <p:sp>
        <p:nvSpPr>
          <p:cNvPr id="5" name="Tijdelijke aanduiding voor datum 4"/>
          <p:cNvSpPr>
            <a:spLocks noGrp="1"/>
          </p:cNvSpPr>
          <p:nvPr>
            <p:ph type="dt" sz="half" idx="10"/>
          </p:nvPr>
        </p:nvSpPr>
        <p:spPr/>
        <p:txBody>
          <a:bodyPr/>
          <a:lstStyle/>
          <a:p>
            <a:fld id="{1B67202B-8CFC-4C7A-8E22-812489783D46}" type="datetimeFigureOut">
              <a:rPr lang="en-US"/>
              <a:pPr/>
              <a:t>23-04-2011</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4D382C7-46FA-41EC-97A4-049C0F6F44CA}" type="slidenum">
              <a: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jpe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Klik om de tekststijl van het model te bewerken</a:t>
            </a:r>
          </a:p>
          <a:p>
            <a:pPr lvl="1"/>
            <a:r>
              <a:rPr lang="en-GB"/>
              <a:t>Tweede niveau</a:t>
            </a:r>
          </a:p>
          <a:p>
            <a:pPr lvl="2"/>
            <a:r>
              <a:rPr lang="en-GB"/>
              <a:t>Derde niveau</a:t>
            </a:r>
          </a:p>
          <a:p>
            <a:pPr lvl="3"/>
            <a:r>
              <a:rPr lang="en-GB"/>
              <a:t>Vierde niveau</a:t>
            </a:r>
          </a:p>
          <a:p>
            <a:pPr lvl="4"/>
            <a:r>
              <a:rPr lang="en-GB"/>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7202B-8CFC-4C7A-8E22-812489783D46}" type="datetimeFigureOut">
              <a:rPr lang="en-US"/>
              <a:pPr/>
              <a:t>23-04-2011</a:t>
            </a:fld>
            <a:endParaRPr lang="en-GB"/>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382C7-46FA-41EC-97A4-049C0F6F44CA}" type="slidenum">
              <a:rPr/>
              <a:pPr/>
              <a:t>‹nr.›</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nnabosman.e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41943"/>
            <a:ext cx="7772400" cy="1470025"/>
          </a:xfrm>
        </p:spPr>
        <p:txBody>
          <a:bodyPr>
            <a:noAutofit/>
          </a:bodyPr>
          <a:lstStyle/>
          <a:p>
            <a:r>
              <a:rPr lang="en-GB" sz="4800">
                <a:solidFill>
                  <a:schemeClr val="bg2">
                    <a:lumMod val="75000"/>
                  </a:schemeClr>
                </a:solidFill>
              </a:rPr>
              <a:t>Hoogsensitiviteit volgens</a:t>
            </a:r>
            <a:br>
              <a:rPr lang="en-GB" sz="4800">
                <a:solidFill>
                  <a:schemeClr val="bg2">
                    <a:lumMod val="75000"/>
                  </a:schemeClr>
                </a:solidFill>
              </a:rPr>
            </a:br>
            <a:r>
              <a:rPr lang="en-GB" sz="4800">
                <a:solidFill>
                  <a:schemeClr val="bg2">
                    <a:lumMod val="75000"/>
                  </a:schemeClr>
                </a:solidFill>
              </a:rPr>
              <a:t>de Wetenschap</a:t>
            </a:r>
          </a:p>
        </p:txBody>
      </p:sp>
      <p:sp>
        <p:nvSpPr>
          <p:cNvPr id="3" name="Subtitel 2"/>
          <p:cNvSpPr>
            <a:spLocks noGrp="1"/>
          </p:cNvSpPr>
          <p:nvPr>
            <p:ph type="subTitle" idx="1"/>
          </p:nvPr>
        </p:nvSpPr>
        <p:spPr>
          <a:xfrm>
            <a:off x="1371600" y="3950926"/>
            <a:ext cx="6400800" cy="2222861"/>
          </a:xfrm>
        </p:spPr>
        <p:txBody>
          <a:bodyPr>
            <a:normAutofit fontScale="77500" lnSpcReduction="20000"/>
          </a:bodyPr>
          <a:lstStyle/>
          <a:p>
            <a:r>
              <a:rPr lang="en-GB">
                <a:solidFill>
                  <a:schemeClr val="bg2">
                    <a:lumMod val="75000"/>
                  </a:schemeClr>
                </a:solidFill>
              </a:rPr>
              <a:t>Prof. dr. Anna M.T. Bosman</a:t>
            </a:r>
          </a:p>
          <a:p>
            <a:r>
              <a:rPr lang="en-GB">
                <a:solidFill>
                  <a:schemeClr val="bg2">
                    <a:lumMod val="75000"/>
                  </a:schemeClr>
                </a:solidFill>
              </a:rPr>
              <a:t>Radboud Universiteit Nijmegen</a:t>
            </a:r>
          </a:p>
          <a:p>
            <a:r>
              <a:rPr lang="en-GB">
                <a:solidFill>
                  <a:schemeClr val="bg2">
                    <a:lumMod val="75000"/>
                  </a:schemeClr>
                </a:solidFill>
                <a:hlinkClick r:id="rId2"/>
              </a:rPr>
              <a:t>www.annabosman.eu</a:t>
            </a:r>
            <a:endParaRPr lang="en-GB">
              <a:solidFill>
                <a:schemeClr val="bg2">
                  <a:lumMod val="75000"/>
                </a:schemeClr>
              </a:solidFill>
            </a:endParaRPr>
          </a:p>
          <a:p>
            <a:endParaRPr lang="en-GB">
              <a:solidFill>
                <a:schemeClr val="bg2">
                  <a:lumMod val="75000"/>
                </a:schemeClr>
              </a:solidFill>
            </a:endParaRPr>
          </a:p>
          <a:p>
            <a:r>
              <a:rPr lang="en-GB" sz="2595">
                <a:solidFill>
                  <a:schemeClr val="bg2">
                    <a:lumMod val="75000"/>
                  </a:schemeClr>
                </a:solidFill>
              </a:rPr>
              <a:t>VHN Voorjaarscongres</a:t>
            </a:r>
          </a:p>
          <a:p>
            <a:r>
              <a:rPr lang="en-GB" sz="2595">
                <a:solidFill>
                  <a:schemeClr val="bg2">
                    <a:lumMod val="75000"/>
                  </a:schemeClr>
                </a:solidFill>
              </a:rPr>
              <a:t>23 April 2011</a:t>
            </a:r>
          </a:p>
          <a:p>
            <a:endParaRPr lang="en-GB">
              <a:solidFill>
                <a:schemeClr val="bg2">
                  <a:lumMod val="75000"/>
                </a:schemeClr>
              </a:solidFill>
            </a:endParaRPr>
          </a:p>
        </p:txBody>
      </p:sp>
      <p:sp>
        <p:nvSpPr>
          <p:cNvPr id="4" name="Tijdelijke aanduiding voor voettekst 3"/>
          <p:cNvSpPr>
            <a:spLocks noGrp="1"/>
          </p:cNvSpPr>
          <p:nvPr>
            <p:ph type="ftr" sz="quarter" idx="11"/>
          </p:nvPr>
        </p:nvSpPr>
        <p:spPr>
          <a:xfrm>
            <a:off x="5767011" y="6173787"/>
            <a:ext cx="2895600" cy="365125"/>
          </a:xfrm>
        </p:spPr>
        <p:txBody>
          <a:bodyPr/>
          <a:lstStyle/>
          <a:p>
            <a:r>
              <a:rPr lang="nl-NL">
                <a:solidFill>
                  <a:srgbClr val="FFFF00"/>
                </a:solidFill>
              </a:rPr>
              <a:t>This Star Teaches Bending, Paul Klee, 1940</a:t>
            </a:r>
            <a:endParaRPr lang="en-GB">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0"/>
            <a:ext cx="7772400" cy="1143000"/>
          </a:xfrm>
        </p:spPr>
        <p:txBody>
          <a:bodyPr>
            <a:normAutofit/>
          </a:bodyPr>
          <a:lstStyle/>
          <a:p>
            <a:r>
              <a:rPr lang="en-GB" b="1">
                <a:solidFill>
                  <a:srgbClr val="FFE636"/>
                </a:solidFill>
                <a:ea typeface="CRMackintosh" pitchFamily="64" charset="0"/>
                <a:cs typeface="CRMackintosh" pitchFamily="64" charset="0"/>
              </a:rPr>
              <a:t>Overeenstemming</a:t>
            </a:r>
          </a:p>
        </p:txBody>
      </p:sp>
      <p:sp>
        <p:nvSpPr>
          <p:cNvPr id="30723" name="Tijdelijke aanduiding voor dianummer 3"/>
          <p:cNvSpPr>
            <a:spLocks noGrp="1"/>
          </p:cNvSpPr>
          <p:nvPr>
            <p:ph type="sldNum" sz="quarter" idx="12"/>
          </p:nvPr>
        </p:nvSpPr>
        <p:spPr>
          <a:noFill/>
        </p:spPr>
        <p:txBody>
          <a:bodyPr/>
          <a:lstStyle/>
          <a:p>
            <a:fld id="{0147BAE8-AAF8-46DC-8FFC-29A5C8257478}" type="slidenum">
              <a:rPr lang="en-US">
                <a:latin typeface="Arial" pitchFamily="64" charset="0"/>
                <a:ea typeface="ＭＳ Ｐゴシック" pitchFamily="64" charset="-128"/>
                <a:cs typeface="ＭＳ Ｐゴシック" pitchFamily="64" charset="-128"/>
              </a:rPr>
              <a:pPr/>
              <a:t>10</a:t>
            </a:fld>
            <a:endParaRPr lang="en-US">
              <a:latin typeface="Arial" pitchFamily="64" charset="0"/>
              <a:ea typeface="ＭＳ Ｐゴシック" pitchFamily="64" charset="-128"/>
              <a:cs typeface="ＭＳ Ｐゴシック" pitchFamily="64" charset="-128"/>
            </a:endParaRPr>
          </a:p>
        </p:txBody>
      </p:sp>
      <p:graphicFrame>
        <p:nvGraphicFramePr>
          <p:cNvPr id="7" name="Tijdelijke aanduiding voor inhoud 6"/>
          <p:cNvGraphicFramePr>
            <a:graphicFrameLocks noGrp="1"/>
          </p:cNvGraphicFramePr>
          <p:nvPr>
            <p:ph idx="1"/>
          </p:nvPr>
        </p:nvGraphicFramePr>
        <p:xfrm>
          <a:off x="609600" y="1545249"/>
          <a:ext cx="7924800" cy="4112894"/>
        </p:xfrm>
        <a:graphic>
          <a:graphicData uri="http://schemas.openxmlformats.org/drawingml/2006/table">
            <a:tbl>
              <a:tblPr firstRow="1" bandRow="1">
                <a:tableStyleId>{46F890A9-2807-4EBB-B81D-B2AA78EC7F39}</a:tableStyleId>
              </a:tblPr>
              <a:tblGrid>
                <a:gridCol w="3322645"/>
                <a:gridCol w="2316155"/>
                <a:gridCol w="2286000"/>
              </a:tblGrid>
              <a:tr h="485775">
                <a:tc>
                  <a:txBody>
                    <a:bodyPr/>
                    <a:lstStyle/>
                    <a:p>
                      <a:r>
                        <a:rPr lang="en-GB" sz="2400"/>
                        <a:t>Correlatiecoëfficient</a:t>
                      </a:r>
                      <a:r>
                        <a:rPr lang="en-GB" sz="2400" baseline="0"/>
                        <a:t> (</a:t>
                      </a:r>
                      <a:r>
                        <a:rPr lang="en-GB" sz="2400" i="1" baseline="0"/>
                        <a:t>r</a:t>
                      </a:r>
                      <a:r>
                        <a:rPr lang="en-GB" sz="2400" baseline="0"/>
                        <a:t>)</a:t>
                      </a:r>
                      <a:endParaRPr lang="en-GB" sz="2400" i="0"/>
                    </a:p>
                  </a:txBody>
                  <a:tcPr/>
                </a:tc>
                <a:tc>
                  <a:txBody>
                    <a:bodyPr/>
                    <a:lstStyle/>
                    <a:p>
                      <a:pPr algn="ctr"/>
                      <a:r>
                        <a:rPr lang="en-GB" sz="2400" i="1"/>
                        <a:t>Ouders</a:t>
                      </a:r>
                    </a:p>
                  </a:txBody>
                  <a:tcPr/>
                </a:tc>
                <a:tc>
                  <a:txBody>
                    <a:bodyPr/>
                    <a:lstStyle/>
                    <a:p>
                      <a:pPr algn="ctr"/>
                      <a:r>
                        <a:rPr lang="en-GB" sz="2400" i="1"/>
                        <a:t>Leerkrachten</a:t>
                      </a:r>
                    </a:p>
                  </a:txBody>
                  <a:tcPr/>
                </a:tc>
              </a:tr>
              <a:tr h="4857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b="1"/>
                        <a:t>Regulier</a:t>
                      </a:r>
                      <a:r>
                        <a:rPr lang="en-GB" sz="2400" b="1" baseline="0"/>
                        <a:t> onderwijs</a:t>
                      </a:r>
                      <a:endParaRPr lang="en-GB" b="1"/>
                    </a:p>
                  </a:txBody>
                  <a:tcPr/>
                </a:tc>
                <a:tc>
                  <a:txBody>
                    <a:bodyPr/>
                    <a:lstStyle/>
                    <a:p>
                      <a:pPr algn="ctr"/>
                      <a:endParaRPr lang="en-GB" sz="2800"/>
                    </a:p>
                  </a:txBody>
                  <a:tcPr/>
                </a:tc>
                <a:tc>
                  <a:txBody>
                    <a:bodyPr/>
                    <a:lstStyle/>
                    <a:p>
                      <a:pPr algn="ctr"/>
                      <a:endParaRPr lang="en-GB" sz="2800"/>
                    </a:p>
                  </a:txBody>
                  <a:tcPr/>
                </a:tc>
              </a:tr>
              <a:tr h="485775">
                <a:tc>
                  <a:txBody>
                    <a:bodyPr/>
                    <a:lstStyle/>
                    <a:p>
                      <a:pPr algn="r"/>
                      <a:r>
                        <a:rPr lang="en-GB" sz="2400" i="1"/>
                        <a:t>Kinderen</a:t>
                      </a:r>
                    </a:p>
                  </a:txBody>
                  <a:tcPr/>
                </a:tc>
                <a:tc>
                  <a:txBody>
                    <a:bodyPr/>
                    <a:lstStyle/>
                    <a:p>
                      <a:pPr algn="ctr"/>
                      <a:r>
                        <a:rPr lang="en-GB" sz="2800"/>
                        <a:t>.31</a:t>
                      </a:r>
                    </a:p>
                  </a:txBody>
                  <a:tcPr/>
                </a:tc>
                <a:tc>
                  <a:txBody>
                    <a:bodyPr/>
                    <a:lstStyle/>
                    <a:p>
                      <a:pPr algn="ctr"/>
                      <a:r>
                        <a:rPr lang="en-GB" sz="2800"/>
                        <a:t>.31</a:t>
                      </a:r>
                    </a:p>
                  </a:txBody>
                  <a:tcPr/>
                </a:tc>
              </a:tr>
              <a:tr h="485775">
                <a:tc>
                  <a:txBody>
                    <a:bodyPr/>
                    <a:lstStyle/>
                    <a:p>
                      <a:pPr algn="r"/>
                      <a:r>
                        <a:rPr lang="en-GB" sz="2400" i="1"/>
                        <a:t>Ouders</a:t>
                      </a:r>
                    </a:p>
                  </a:txBody>
                  <a:tcPr/>
                </a:tc>
                <a:tc>
                  <a:txBody>
                    <a:bodyPr/>
                    <a:lstStyle/>
                    <a:p>
                      <a:pPr algn="ctr"/>
                      <a:endParaRPr lang="en-GB" sz="2800"/>
                    </a:p>
                  </a:txBody>
                  <a:tcPr/>
                </a:tc>
                <a:tc>
                  <a:txBody>
                    <a:bodyPr/>
                    <a:lstStyle/>
                    <a:p>
                      <a:pPr algn="ctr"/>
                      <a:r>
                        <a:rPr lang="en-GB" sz="2800"/>
                        <a:t>.19</a:t>
                      </a:r>
                    </a:p>
                  </a:txBody>
                  <a:tcPr/>
                </a:tc>
              </a:tr>
              <a:tr h="485775">
                <a:tc>
                  <a:txBody>
                    <a:bodyPr/>
                    <a:lstStyle/>
                    <a:p>
                      <a:endParaRPr lang="en-GB"/>
                    </a:p>
                  </a:txBody>
                  <a:tcPr/>
                </a:tc>
                <a:tc>
                  <a:txBody>
                    <a:bodyPr/>
                    <a:lstStyle/>
                    <a:p>
                      <a:pPr algn="ctr"/>
                      <a:endParaRPr lang="en-GB" sz="2800"/>
                    </a:p>
                  </a:txBody>
                  <a:tcPr/>
                </a:tc>
                <a:tc>
                  <a:txBody>
                    <a:bodyPr/>
                    <a:lstStyle/>
                    <a:p>
                      <a:pPr algn="ctr"/>
                      <a:endParaRPr lang="en-GB" sz="2800"/>
                    </a:p>
                  </a:txBody>
                  <a:tcPr/>
                </a:tc>
              </a:tr>
              <a:tr h="485775">
                <a:tc>
                  <a:txBody>
                    <a:bodyPr/>
                    <a:lstStyle/>
                    <a:p>
                      <a:r>
                        <a:rPr lang="en-GB" sz="2400" b="1" u="none"/>
                        <a:t>Speciaal onderwijs</a:t>
                      </a:r>
                      <a:endParaRPr lang="en-GB" sz="2400" b="1" i="1" u="none"/>
                    </a:p>
                  </a:txBody>
                  <a:tcPr/>
                </a:tc>
                <a:tc>
                  <a:txBody>
                    <a:bodyPr/>
                    <a:lstStyle/>
                    <a:p>
                      <a:pPr algn="ctr"/>
                      <a:endParaRPr lang="en-GB" sz="2800"/>
                    </a:p>
                  </a:txBody>
                  <a:tcPr/>
                </a:tc>
                <a:tc>
                  <a:txBody>
                    <a:bodyPr/>
                    <a:lstStyle/>
                    <a:p>
                      <a:pPr algn="ctr"/>
                      <a:endParaRPr lang="en-GB" sz="2800"/>
                    </a:p>
                  </a:txBody>
                  <a:tcPr/>
                </a:tc>
              </a:tr>
              <a:tr h="485775">
                <a:tc>
                  <a:txBody>
                    <a:bodyPr/>
                    <a:lstStyle/>
                    <a:p>
                      <a:pPr algn="r"/>
                      <a:r>
                        <a:rPr lang="en-GB" sz="2400" i="1"/>
                        <a:t>Kinderen</a:t>
                      </a:r>
                    </a:p>
                  </a:txBody>
                  <a:tcPr/>
                </a:tc>
                <a:tc>
                  <a:txBody>
                    <a:bodyPr/>
                    <a:lstStyle/>
                    <a:p>
                      <a:pPr algn="ctr"/>
                      <a:r>
                        <a:rPr lang="en-GB" sz="2800"/>
                        <a:t>.26</a:t>
                      </a:r>
                    </a:p>
                  </a:txBody>
                  <a:tcPr/>
                </a:tc>
                <a:tc>
                  <a:txBody>
                    <a:bodyPr/>
                    <a:lstStyle/>
                    <a:p>
                      <a:pPr algn="ctr"/>
                      <a:r>
                        <a:rPr lang="en-GB" sz="2800"/>
                        <a:t>.19</a:t>
                      </a:r>
                    </a:p>
                  </a:txBody>
                  <a:tcPr/>
                </a:tc>
              </a:tr>
              <a:tr h="485775">
                <a:tc>
                  <a:txBody>
                    <a:bodyPr/>
                    <a:lstStyle/>
                    <a:p>
                      <a:pPr algn="r"/>
                      <a:r>
                        <a:rPr lang="en-GB" sz="2400" i="1"/>
                        <a:t>Ouders</a:t>
                      </a:r>
                    </a:p>
                  </a:txBody>
                  <a:tcPr/>
                </a:tc>
                <a:tc>
                  <a:txBody>
                    <a:bodyPr/>
                    <a:lstStyle/>
                    <a:p>
                      <a:pPr algn="ctr"/>
                      <a:endParaRPr lang="en-GB" sz="2800"/>
                    </a:p>
                  </a:txBody>
                  <a:tcPr/>
                </a:tc>
                <a:tc>
                  <a:txBody>
                    <a:bodyPr/>
                    <a:lstStyle/>
                    <a:p>
                      <a:pPr algn="ctr"/>
                      <a:r>
                        <a:rPr lang="en-GB" sz="2800"/>
                        <a:t>.24</a:t>
                      </a:r>
                    </a:p>
                  </a:txBody>
                  <a:tcPr/>
                </a:tc>
              </a:tr>
            </a:tbl>
          </a:graphicData>
        </a:graphic>
      </p:graphicFrame>
      <p:sp>
        <p:nvSpPr>
          <p:cNvPr id="30762" name="Tekstvak 7"/>
          <p:cNvSpPr txBox="1">
            <a:spLocks noChangeArrowheads="1"/>
          </p:cNvSpPr>
          <p:nvPr/>
        </p:nvSpPr>
        <p:spPr bwMode="auto">
          <a:xfrm>
            <a:off x="2209800" y="6172200"/>
            <a:ext cx="5638800" cy="400050"/>
          </a:xfrm>
          <a:prstGeom prst="rect">
            <a:avLst/>
          </a:prstGeom>
          <a:noFill/>
          <a:ln w="9525">
            <a:noFill/>
            <a:miter lim="800000"/>
            <a:headEnd/>
            <a:tailEnd/>
          </a:ln>
        </p:spPr>
        <p:txBody>
          <a:bodyPr>
            <a:prstTxWarp prst="textNoShape">
              <a:avLst/>
            </a:prstTxWarp>
            <a:spAutoFit/>
          </a:bodyPr>
          <a:lstStyle/>
          <a:p>
            <a:r>
              <a:rPr lang="en-GB" sz="2000">
                <a:solidFill>
                  <a:srgbClr val="FFE636"/>
                </a:solidFill>
              </a:rPr>
              <a:t>0 is geen samenhang; 1 is perfecte samenhang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el 1"/>
          <p:cNvSpPr>
            <a:spLocks noGrp="1"/>
          </p:cNvSpPr>
          <p:nvPr>
            <p:ph type="title"/>
          </p:nvPr>
        </p:nvSpPr>
        <p:spPr>
          <a:xfrm>
            <a:off x="773723" y="550782"/>
            <a:ext cx="7772400" cy="1143000"/>
          </a:xfrm>
        </p:spPr>
        <p:txBody>
          <a:bodyPr>
            <a:normAutofit fontScale="90000"/>
          </a:bodyPr>
          <a:lstStyle/>
          <a:p>
            <a:r>
              <a:rPr lang="en-GB" b="1">
                <a:solidFill>
                  <a:schemeClr val="bg2">
                    <a:lumMod val="75000"/>
                  </a:schemeClr>
                </a:solidFill>
                <a:latin typeface="Calibri" pitchFamily="64" charset="0"/>
              </a:rPr>
              <a:t>Fysionomische waarneming</a:t>
            </a:r>
            <a:r>
              <a:rPr lang="en-GB">
                <a:solidFill>
                  <a:schemeClr val="bg2">
                    <a:lumMod val="75000"/>
                  </a:schemeClr>
                </a:solidFill>
                <a:latin typeface="Calibri" pitchFamily="64" charset="0"/>
              </a:rPr>
              <a:t/>
            </a:r>
            <a:br>
              <a:rPr lang="en-GB">
                <a:solidFill>
                  <a:schemeClr val="bg2">
                    <a:lumMod val="75000"/>
                  </a:schemeClr>
                </a:solidFill>
                <a:latin typeface="Calibri" pitchFamily="64" charset="0"/>
              </a:rPr>
            </a:br>
            <a:r>
              <a:rPr lang="en-GB">
                <a:solidFill>
                  <a:schemeClr val="bg2">
                    <a:lumMod val="75000"/>
                  </a:schemeClr>
                </a:solidFill>
                <a:latin typeface="Calibri" pitchFamily="64" charset="0"/>
              </a:rPr>
              <a:t> </a:t>
            </a:r>
            <a:r>
              <a:rPr lang="en-GB" sz="3111">
                <a:solidFill>
                  <a:schemeClr val="bg2">
                    <a:lumMod val="75000"/>
                  </a:schemeClr>
                </a:solidFill>
                <a:latin typeface="Calibri" pitchFamily="64" charset="0"/>
              </a:rPr>
              <a:t>(Werner, 1948)</a:t>
            </a:r>
            <a:r>
              <a:rPr lang="en-GB" b="1">
                <a:solidFill>
                  <a:srgbClr val="660066"/>
                </a:solidFill>
                <a:latin typeface="Calibri" pitchFamily="64" charset="0"/>
              </a:rPr>
              <a:t/>
            </a:r>
            <a:br>
              <a:rPr lang="en-GB" b="1">
                <a:solidFill>
                  <a:srgbClr val="660066"/>
                </a:solidFill>
                <a:latin typeface="Calibri" pitchFamily="64" charset="0"/>
              </a:rPr>
            </a:br>
            <a:endParaRPr lang="en-GB" sz="3200" b="1">
              <a:solidFill>
                <a:srgbClr val="660066"/>
              </a:solidFill>
              <a:latin typeface="Calibri" pitchFamily="64" charset="0"/>
            </a:endParaRPr>
          </a:p>
        </p:txBody>
      </p:sp>
      <p:sp>
        <p:nvSpPr>
          <p:cNvPr id="52227" name="Tijdelijke aanduiding voor inhoud 2"/>
          <p:cNvSpPr>
            <a:spLocks noGrp="1"/>
          </p:cNvSpPr>
          <p:nvPr>
            <p:ph idx="1"/>
          </p:nvPr>
        </p:nvSpPr>
        <p:spPr>
          <a:xfrm>
            <a:off x="351692" y="1447800"/>
            <a:ext cx="8510954" cy="4114800"/>
          </a:xfrm>
        </p:spPr>
        <p:txBody>
          <a:bodyPr/>
          <a:lstStyle/>
          <a:p>
            <a:pPr>
              <a:buFont typeface="Wingdings" pitchFamily="64" charset="2"/>
              <a:buNone/>
            </a:pPr>
            <a:r>
              <a:rPr lang="en-GB">
                <a:latin typeface="Calibri" pitchFamily="64" charset="0"/>
              </a:rPr>
              <a:t>	</a:t>
            </a:r>
            <a:endParaRPr lang="en-GB">
              <a:solidFill>
                <a:srgbClr val="FFE636"/>
              </a:solidFill>
              <a:latin typeface="Calibri" pitchFamily="64" charset="0"/>
            </a:endParaRPr>
          </a:p>
          <a:p>
            <a:pPr>
              <a:buFont typeface="Wingdings" pitchFamily="64" charset="2"/>
              <a:buNone/>
            </a:pPr>
            <a:endParaRPr lang="en-GB">
              <a:latin typeface="Calibri" pitchFamily="64" charset="0"/>
            </a:endParaRPr>
          </a:p>
          <a:p>
            <a:pPr>
              <a:buFont typeface="Wingdings" pitchFamily="64" charset="2"/>
              <a:buNone/>
            </a:pPr>
            <a:endParaRPr lang="en-GB">
              <a:latin typeface="Calibri" pitchFamily="64" charset="0"/>
            </a:endParaRPr>
          </a:p>
        </p:txBody>
      </p:sp>
      <p:sp>
        <p:nvSpPr>
          <p:cNvPr id="52228" name="Tijdelijke aanduiding voor dianummer 3"/>
          <p:cNvSpPr>
            <a:spLocks noGrp="1"/>
          </p:cNvSpPr>
          <p:nvPr>
            <p:ph type="sldNum" sz="quarter" idx="12"/>
          </p:nvPr>
        </p:nvSpPr>
        <p:spPr>
          <a:noFill/>
        </p:spPr>
        <p:txBody>
          <a:bodyPr/>
          <a:lstStyle/>
          <a:p>
            <a:fld id="{D9F3B017-F651-4868-9510-F40ACE68C6B4}" type="slidenum">
              <a:rPr lang="en-US">
                <a:latin typeface="Calibri" pitchFamily="64" charset="0"/>
              </a:rPr>
              <a:pPr/>
              <a:t>11</a:t>
            </a:fld>
            <a:endParaRPr lang="en-US">
              <a:latin typeface="Calibri" pitchFamily="64" charset="0"/>
            </a:endParaRPr>
          </a:p>
        </p:txBody>
      </p:sp>
      <p:pic>
        <p:nvPicPr>
          <p:cNvPr id="5" name="Afbeelding 4" descr="lijntjes.jpg"/>
          <p:cNvPicPr>
            <a:picLocks noChangeAspect="1"/>
          </p:cNvPicPr>
          <p:nvPr/>
        </p:nvPicPr>
        <p:blipFill>
          <a:blip r:embed="rId3"/>
          <a:srcRect/>
          <a:stretch>
            <a:fillRect/>
          </a:stretch>
        </p:blipFill>
        <p:spPr bwMode="auto">
          <a:xfrm>
            <a:off x="634499" y="2187829"/>
            <a:ext cx="8052301" cy="2394711"/>
          </a:xfrm>
          <a:prstGeom prst="rect">
            <a:avLst/>
          </a:prstGeom>
          <a:noFill/>
          <a:ln w="9525">
            <a:noFill/>
            <a:miter lim="800000"/>
            <a:headEnd/>
            <a:tailEnd/>
          </a:ln>
        </p:spPr>
      </p:pic>
      <p:sp>
        <p:nvSpPr>
          <p:cNvPr id="6" name="Tekstvak 5"/>
          <p:cNvSpPr txBox="1">
            <a:spLocks noChangeArrowheads="1"/>
          </p:cNvSpPr>
          <p:nvPr/>
        </p:nvSpPr>
        <p:spPr bwMode="auto">
          <a:xfrm>
            <a:off x="984739" y="5193268"/>
            <a:ext cx="7174523" cy="461665"/>
          </a:xfrm>
          <a:prstGeom prst="rect">
            <a:avLst/>
          </a:prstGeom>
          <a:noFill/>
          <a:ln w="9525">
            <a:noFill/>
            <a:miter lim="800000"/>
            <a:headEnd/>
            <a:tailEnd/>
          </a:ln>
        </p:spPr>
        <p:txBody>
          <a:bodyPr>
            <a:prstTxWarp prst="textNoShape">
              <a:avLst/>
            </a:prstTxWarp>
            <a:spAutoFit/>
          </a:bodyPr>
          <a:lstStyle/>
          <a:p>
            <a:r>
              <a:rPr lang="en-GB">
                <a:latin typeface="Calibri" pitchFamily="64" charset="0"/>
              </a:rPr>
              <a:t> </a:t>
            </a:r>
            <a:r>
              <a:rPr lang="en-GB" sz="2400" b="1">
                <a:solidFill>
                  <a:srgbClr val="FFE636"/>
                </a:solidFill>
                <a:latin typeface="Calibri" pitchFamily="64" charset="0"/>
                <a:ea typeface="Calibri" pitchFamily="64" charset="0"/>
                <a:cs typeface="Calibri" pitchFamily="64" charset="0"/>
              </a:rPr>
              <a:t>Boos 			                  Verdrietig	                      	Blij</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el 1"/>
          <p:cNvSpPr>
            <a:spLocks noGrp="1"/>
          </p:cNvSpPr>
          <p:nvPr>
            <p:ph type="title"/>
          </p:nvPr>
        </p:nvSpPr>
        <p:spPr>
          <a:xfrm>
            <a:off x="773723" y="228600"/>
            <a:ext cx="7772400" cy="1143000"/>
          </a:xfrm>
        </p:spPr>
        <p:txBody>
          <a:bodyPr/>
          <a:lstStyle/>
          <a:p>
            <a:r>
              <a:rPr lang="en-GB" b="1">
                <a:solidFill>
                  <a:srgbClr val="FFE636"/>
                </a:solidFill>
                <a:latin typeface="Calibri" pitchFamily="64" charset="0"/>
              </a:rPr>
              <a:t>Wassily Kandinsky (1866-1944)</a:t>
            </a:r>
          </a:p>
        </p:txBody>
      </p:sp>
      <p:sp>
        <p:nvSpPr>
          <p:cNvPr id="54275" name="Tijdelijke aanduiding voor tekst 4"/>
          <p:cNvSpPr>
            <a:spLocks noGrp="1"/>
          </p:cNvSpPr>
          <p:nvPr>
            <p:ph type="body" sz="half" idx="1"/>
          </p:nvPr>
        </p:nvSpPr>
        <p:spPr>
          <a:xfrm>
            <a:off x="281354" y="1371600"/>
            <a:ext cx="4290646" cy="5181600"/>
          </a:xfrm>
        </p:spPr>
        <p:txBody>
          <a:bodyPr>
            <a:normAutofit lnSpcReduction="10000"/>
          </a:bodyPr>
          <a:lstStyle/>
          <a:p>
            <a:pPr>
              <a:buFont typeface="Wingdings" pitchFamily="64" charset="2"/>
              <a:buNone/>
            </a:pPr>
            <a:r>
              <a:rPr lang="en-GB">
                <a:latin typeface="Calibri" pitchFamily="64" charset="0"/>
              </a:rPr>
              <a:t>	</a:t>
            </a:r>
            <a:r>
              <a:rPr lang="en-GB" sz="2400">
                <a:solidFill>
                  <a:srgbClr val="FFE636"/>
                </a:solidFill>
                <a:latin typeface="Calibri" pitchFamily="64" charset="0"/>
              </a:rPr>
              <a:t>To this very day I can still see the colors coming out of the tubes. One press with my fingers and jubilantly, festively, or grave and dreamy, or turned thoughtfully within themselves, the colors came forth. Or wild with sportiveness, with a deep sigh of liberation, with the deep tone of sorrow, with splendid strength and fortitude.......</a:t>
            </a:r>
          </a:p>
          <a:p>
            <a:pPr>
              <a:buFont typeface="Wingdings" pitchFamily="64" charset="2"/>
              <a:buNone/>
            </a:pPr>
            <a:endParaRPr lang="en-GB" sz="1800">
              <a:solidFill>
                <a:srgbClr val="FFE636"/>
              </a:solidFill>
              <a:latin typeface="Calibri" pitchFamily="64" charset="0"/>
            </a:endParaRPr>
          </a:p>
          <a:p>
            <a:pPr>
              <a:buFont typeface="Wingdings" pitchFamily="64" charset="2"/>
              <a:buNone/>
            </a:pPr>
            <a:r>
              <a:rPr lang="en-GB" sz="1800">
                <a:solidFill>
                  <a:srgbClr val="FFE636"/>
                </a:solidFill>
                <a:latin typeface="Calibri" pitchFamily="64" charset="0"/>
              </a:rPr>
              <a:t>Kandinsky, W. (1913). </a:t>
            </a:r>
            <a:r>
              <a:rPr lang="en-GB" sz="1800" i="1">
                <a:solidFill>
                  <a:srgbClr val="FFE636"/>
                </a:solidFill>
                <a:latin typeface="Calibri" pitchFamily="64" charset="0"/>
              </a:rPr>
              <a:t>1901-1913</a:t>
            </a:r>
            <a:r>
              <a:rPr lang="en-GB" sz="1800">
                <a:solidFill>
                  <a:srgbClr val="FFE636"/>
                </a:solidFill>
                <a:latin typeface="Calibri" pitchFamily="64" charset="0"/>
              </a:rPr>
              <a:t>. Berlin: Der Sturm.</a:t>
            </a:r>
          </a:p>
        </p:txBody>
      </p:sp>
      <p:pic>
        <p:nvPicPr>
          <p:cNvPr id="54276" name="Tijdelijke aanduiding voor illustratie 7" descr="kandinsky361.jpg"/>
          <p:cNvPicPr>
            <a:picLocks noGrp="1" noChangeAspect="1"/>
          </p:cNvPicPr>
          <p:nvPr>
            <p:ph type="clipArt" sz="half" idx="2"/>
          </p:nvPr>
        </p:nvPicPr>
        <p:blipFill>
          <a:blip r:embed="rId3"/>
          <a:srcRect l="-308" r="-308"/>
          <a:stretch>
            <a:fillRect/>
          </a:stretch>
        </p:blipFill>
        <p:spPr>
          <a:xfrm>
            <a:off x="4572000" y="1600200"/>
            <a:ext cx="4239358" cy="4572000"/>
          </a:xfrm>
        </p:spPr>
      </p:pic>
      <p:sp>
        <p:nvSpPr>
          <p:cNvPr id="54277" name="Tijdelijke aanduiding voor dianummer 3"/>
          <p:cNvSpPr>
            <a:spLocks noGrp="1"/>
          </p:cNvSpPr>
          <p:nvPr>
            <p:ph type="sldNum" sz="quarter" idx="12"/>
          </p:nvPr>
        </p:nvSpPr>
        <p:spPr>
          <a:noFill/>
        </p:spPr>
        <p:txBody>
          <a:bodyPr/>
          <a:lstStyle/>
          <a:p>
            <a:fld id="{5600112F-9972-4124-A791-01D06179DF63}" type="slidenum">
              <a:rPr lang="en-US">
                <a:latin typeface="Calibri" pitchFamily="64" charset="0"/>
              </a:rPr>
              <a:pPr/>
              <a:t>12</a:t>
            </a:fld>
            <a:endParaRPr lang="en-US">
              <a:latin typeface="Calibri" pitchFamily="6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el 1"/>
          <p:cNvSpPr>
            <a:spLocks noGrp="1"/>
          </p:cNvSpPr>
          <p:nvPr>
            <p:ph type="title"/>
          </p:nvPr>
        </p:nvSpPr>
        <p:spPr>
          <a:xfrm>
            <a:off x="633046" y="304800"/>
            <a:ext cx="7772400" cy="1143000"/>
          </a:xfrm>
        </p:spPr>
        <p:txBody>
          <a:bodyPr/>
          <a:lstStyle/>
          <a:p>
            <a:r>
              <a:rPr lang="en-GB" sz="5400" b="1">
                <a:solidFill>
                  <a:srgbClr val="FF6600"/>
                </a:solidFill>
                <a:latin typeface="Calibri" pitchFamily="64" charset="0"/>
              </a:rPr>
              <a:t>Vitality affects</a:t>
            </a:r>
          </a:p>
        </p:txBody>
      </p:sp>
      <p:sp>
        <p:nvSpPr>
          <p:cNvPr id="56323" name="Tijdelijke aanduiding voor inhoud 2"/>
          <p:cNvSpPr>
            <a:spLocks noGrp="1"/>
          </p:cNvSpPr>
          <p:nvPr>
            <p:ph idx="1"/>
          </p:nvPr>
        </p:nvSpPr>
        <p:spPr>
          <a:xfrm>
            <a:off x="281354" y="1851239"/>
            <a:ext cx="8405446" cy="4505112"/>
          </a:xfrm>
        </p:spPr>
        <p:txBody>
          <a:bodyPr>
            <a:normAutofit fontScale="92500"/>
          </a:bodyPr>
          <a:lstStyle/>
          <a:p>
            <a:pPr marL="514350" indent="-514350">
              <a:buFont typeface="Wingdings" pitchFamily="64" charset="2"/>
              <a:buNone/>
            </a:pPr>
            <a:r>
              <a:rPr lang="en-GB">
                <a:latin typeface="Calibri" pitchFamily="64" charset="0"/>
              </a:rPr>
              <a:t>	</a:t>
            </a:r>
            <a:r>
              <a:rPr lang="en-GB">
                <a:solidFill>
                  <a:srgbClr val="FFE636"/>
                </a:solidFill>
                <a:latin typeface="Calibri" pitchFamily="64" charset="0"/>
              </a:rPr>
              <a:t>Dynamische en bewegingskenmerken van gedrag (niet de statische vorm- of emotionele aspecten)</a:t>
            </a:r>
          </a:p>
          <a:p>
            <a:pPr marL="514350" indent="-514350">
              <a:buFont typeface="Wingdings" pitchFamily="64" charset="2"/>
              <a:buNone/>
            </a:pPr>
            <a:r>
              <a:rPr lang="en-GB">
                <a:solidFill>
                  <a:srgbClr val="000090"/>
                </a:solidFill>
                <a:latin typeface="Calibri" pitchFamily="64" charset="0"/>
              </a:rPr>
              <a:t>	</a:t>
            </a:r>
          </a:p>
          <a:p>
            <a:pPr marL="514350" indent="-514350">
              <a:buFont typeface="Wingdings" pitchFamily="64" charset="2"/>
              <a:buNone/>
            </a:pPr>
            <a:r>
              <a:rPr lang="en-GB">
                <a:solidFill>
                  <a:srgbClr val="000090"/>
                </a:solidFill>
                <a:latin typeface="Calibri" pitchFamily="64" charset="0"/>
              </a:rPr>
              <a:t>	</a:t>
            </a:r>
            <a:r>
              <a:rPr lang="en-GB">
                <a:solidFill>
                  <a:srgbClr val="FFE636"/>
                </a:solidFill>
                <a:latin typeface="Calibri" pitchFamily="64" charset="0"/>
              </a:rPr>
              <a:t>Vb: golvend, staccato, glijdend, ploffend, uitvloeiend, explosief, duwend, etc.</a:t>
            </a:r>
          </a:p>
          <a:p>
            <a:pPr marL="514350" indent="-514350">
              <a:buFont typeface="Wingdings" pitchFamily="64" charset="2"/>
              <a:buNone/>
            </a:pPr>
            <a:endParaRPr lang="en-GB" sz="2400">
              <a:solidFill>
                <a:srgbClr val="FFE636"/>
              </a:solidFill>
              <a:latin typeface="Calibri" pitchFamily="64" charset="0"/>
            </a:endParaRPr>
          </a:p>
          <a:p>
            <a:pPr marL="514350" indent="-514350">
              <a:buFont typeface="Wingdings" pitchFamily="64" charset="2"/>
              <a:buNone/>
            </a:pPr>
            <a:r>
              <a:rPr lang="en-GB">
                <a:solidFill>
                  <a:srgbClr val="FFE636"/>
                </a:solidFill>
                <a:latin typeface="Calibri" pitchFamily="64" charset="0"/>
              </a:rPr>
              <a:t>	Lopen, pakken, praten, bewegen, denken, etc. is bij elk individu gekarakteriseerd door een persoonlijk vitality effect.</a:t>
            </a:r>
          </a:p>
        </p:txBody>
      </p:sp>
      <p:sp>
        <p:nvSpPr>
          <p:cNvPr id="56324" name="Tijdelijke aanduiding voor dianummer 3"/>
          <p:cNvSpPr>
            <a:spLocks noGrp="1"/>
          </p:cNvSpPr>
          <p:nvPr>
            <p:ph type="sldNum" sz="quarter" idx="12"/>
          </p:nvPr>
        </p:nvSpPr>
        <p:spPr>
          <a:noFill/>
        </p:spPr>
        <p:txBody>
          <a:bodyPr/>
          <a:lstStyle/>
          <a:p>
            <a:fld id="{1CE886F0-6FA0-4903-83A0-C9C6340FD417}" type="slidenum">
              <a:rPr lang="en-US">
                <a:latin typeface="Calibri" pitchFamily="64" charset="0"/>
              </a:rPr>
              <a:pPr/>
              <a:t>13</a:t>
            </a:fld>
            <a:endParaRPr lang="en-US">
              <a:latin typeface="Calibri" pitchFamily="6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a:solidFill>
                  <a:schemeClr val="bg2">
                    <a:lumMod val="75000"/>
                  </a:schemeClr>
                </a:solidFill>
              </a:rPr>
              <a:t>Met dank aan</a:t>
            </a:r>
          </a:p>
        </p:txBody>
      </p:sp>
      <p:sp>
        <p:nvSpPr>
          <p:cNvPr id="3" name="Tijdelijke aanduiding voor inhoud 2"/>
          <p:cNvSpPr>
            <a:spLocks noGrp="1"/>
          </p:cNvSpPr>
          <p:nvPr>
            <p:ph idx="1"/>
          </p:nvPr>
        </p:nvSpPr>
        <p:spPr/>
        <p:txBody>
          <a:bodyPr>
            <a:normAutofit lnSpcReduction="10000"/>
          </a:bodyPr>
          <a:lstStyle/>
          <a:p>
            <a:r>
              <a:rPr lang="en-GB">
                <a:solidFill>
                  <a:srgbClr val="FFE636"/>
                </a:solidFill>
              </a:rPr>
              <a:t>Joep Bakker, PhD.</a:t>
            </a:r>
          </a:p>
          <a:p>
            <a:r>
              <a:rPr lang="en-GB">
                <a:solidFill>
                  <a:srgbClr val="FFE636"/>
                </a:solidFill>
              </a:rPr>
              <a:t>Marijke Rutten-Saris, PhD.</a:t>
            </a:r>
          </a:p>
          <a:p>
            <a:r>
              <a:rPr lang="en-GB">
                <a:solidFill>
                  <a:srgbClr val="FFE636"/>
                </a:solidFill>
              </a:rPr>
              <a:t>Carine Heijligers, MA</a:t>
            </a:r>
          </a:p>
          <a:p>
            <a:r>
              <a:rPr lang="en-GB">
                <a:solidFill>
                  <a:srgbClr val="FFE636"/>
                </a:solidFill>
              </a:rPr>
              <a:t>Sietske Walda, MSc.</a:t>
            </a:r>
          </a:p>
          <a:p>
            <a:r>
              <a:rPr lang="en-GB">
                <a:solidFill>
                  <a:srgbClr val="FFE636"/>
                </a:solidFill>
              </a:rPr>
              <a:t>Lotte Vloedgraven, MSc.</a:t>
            </a:r>
          </a:p>
          <a:p>
            <a:r>
              <a:rPr lang="en-GB">
                <a:solidFill>
                  <a:srgbClr val="FFE636"/>
                </a:solidFill>
              </a:rPr>
              <a:t>Gabri</a:t>
            </a:r>
            <a:r>
              <a:rPr lang="en-GB">
                <a:solidFill>
                  <a:srgbClr val="FFE636"/>
                </a:solidFill>
              </a:rPr>
              <a:t>ëlle Gortemaker, MSc.</a:t>
            </a:r>
          </a:p>
          <a:p>
            <a:r>
              <a:rPr lang="en-GB">
                <a:solidFill>
                  <a:srgbClr val="FFE636"/>
                </a:solidFill>
              </a:rPr>
              <a:t>Els Umans, BA</a:t>
            </a:r>
          </a:p>
          <a:p>
            <a:r>
              <a:rPr lang="en-GB">
                <a:solidFill>
                  <a:srgbClr val="FFE636"/>
                </a:solidFill>
              </a:rPr>
              <a:t>En mijn collega-onderzoekers</a:t>
            </a:r>
            <a:endParaRPr lang="en-GB">
              <a:solidFill>
                <a:srgbClr val="FFE63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747910" y="443685"/>
            <a:ext cx="7560296" cy="608927"/>
          </a:xfrm>
        </p:spPr>
        <p:txBody>
          <a:bodyPr>
            <a:noAutofit/>
          </a:bodyPr>
          <a:lstStyle/>
          <a:p>
            <a:pPr algn="ctr"/>
            <a:r>
              <a:rPr lang="en-GB" sz="3600">
                <a:solidFill>
                  <a:srgbClr val="FFE636"/>
                </a:solidFill>
              </a:rPr>
              <a:t>Carl Jung (1875-1961)</a:t>
            </a:r>
          </a:p>
        </p:txBody>
      </p:sp>
      <p:pic>
        <p:nvPicPr>
          <p:cNvPr id="4" name="Tijdelijke aanduiding voor inhoud 3" descr="Carl Jung.jpg"/>
          <p:cNvPicPr>
            <a:picLocks noGrp="1" noChangeAspect="1"/>
          </p:cNvPicPr>
          <p:nvPr>
            <p:ph idx="1"/>
          </p:nvPr>
        </p:nvPicPr>
        <p:blipFill>
          <a:blip r:embed="rId3"/>
          <a:srcRect l="-9399" r="-9399"/>
          <a:stretch>
            <a:fillRect/>
          </a:stretch>
        </p:blipFill>
        <p:spPr>
          <a:xfrm>
            <a:off x="4940265" y="1435100"/>
            <a:ext cx="4203735" cy="4813408"/>
          </a:xfrm>
        </p:spPr>
      </p:pic>
      <p:sp>
        <p:nvSpPr>
          <p:cNvPr id="5" name="Tijdelijke aanduiding voor tekst 4"/>
          <p:cNvSpPr>
            <a:spLocks noGrp="1"/>
          </p:cNvSpPr>
          <p:nvPr>
            <p:ph type="body" sz="half" idx="2"/>
          </p:nvPr>
        </p:nvSpPr>
        <p:spPr>
          <a:xfrm>
            <a:off x="457200" y="1435100"/>
            <a:ext cx="4483065" cy="4691063"/>
          </a:xfrm>
        </p:spPr>
        <p:txBody>
          <a:bodyPr>
            <a:normAutofit/>
          </a:bodyPr>
          <a:lstStyle/>
          <a:p>
            <a:r>
              <a:rPr lang="en-GB" sz="2400">
                <a:solidFill>
                  <a:srgbClr val="FFE636"/>
                </a:solidFill>
              </a:rPr>
              <a:t>Arts en psychoanalyticus</a:t>
            </a:r>
          </a:p>
          <a:p>
            <a:endParaRPr lang="en-GB" sz="2400">
              <a:solidFill>
                <a:srgbClr val="FFE636"/>
              </a:solidFill>
            </a:endParaRPr>
          </a:p>
          <a:p>
            <a:endParaRPr lang="en-GB" sz="2400">
              <a:solidFill>
                <a:srgbClr val="FFE636"/>
              </a:solidFill>
            </a:endParaRPr>
          </a:p>
          <a:p>
            <a:r>
              <a:rPr lang="en-GB" sz="2400">
                <a:solidFill>
                  <a:srgbClr val="FFE636"/>
                </a:solidFill>
              </a:rPr>
              <a:t>Sensitiviteit is een aangeboren eigenschap (niet veroorzaakt door trauma) en kan leiden tot een neurose</a:t>
            </a:r>
          </a:p>
          <a:p>
            <a:endParaRPr lang="en-GB" sz="2400">
              <a:solidFill>
                <a:srgbClr val="FFE636"/>
              </a:solidFill>
            </a:endParaRPr>
          </a:p>
          <a:p>
            <a:r>
              <a:rPr lang="en-GB" sz="2400">
                <a:solidFill>
                  <a:srgbClr val="FFE636"/>
                </a:solidFill>
              </a:rPr>
              <a:t>Introvert-intuïtief: naar binnen gerichte psychische energie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747910" y="443685"/>
            <a:ext cx="7560296" cy="608927"/>
          </a:xfrm>
        </p:spPr>
        <p:txBody>
          <a:bodyPr>
            <a:noAutofit/>
          </a:bodyPr>
          <a:lstStyle/>
          <a:p>
            <a:pPr algn="ctr"/>
            <a:r>
              <a:rPr lang="en-GB" sz="3600">
                <a:solidFill>
                  <a:srgbClr val="FFE636"/>
                </a:solidFill>
              </a:rPr>
              <a:t>John Bowlby (1907-1990)</a:t>
            </a:r>
          </a:p>
        </p:txBody>
      </p:sp>
      <p:sp>
        <p:nvSpPr>
          <p:cNvPr id="5" name="Tijdelijke aanduiding voor tekst 4"/>
          <p:cNvSpPr>
            <a:spLocks noGrp="1"/>
          </p:cNvSpPr>
          <p:nvPr>
            <p:ph type="body" sz="half" idx="2"/>
          </p:nvPr>
        </p:nvSpPr>
        <p:spPr>
          <a:xfrm>
            <a:off x="457200" y="1435100"/>
            <a:ext cx="4178871" cy="4691063"/>
          </a:xfrm>
        </p:spPr>
        <p:txBody>
          <a:bodyPr>
            <a:normAutofit lnSpcReduction="10000"/>
          </a:bodyPr>
          <a:lstStyle/>
          <a:p>
            <a:r>
              <a:rPr lang="en-GB" sz="2400">
                <a:solidFill>
                  <a:srgbClr val="FFE636"/>
                </a:solidFill>
              </a:rPr>
              <a:t>Arts en psychoanalyticus</a:t>
            </a:r>
          </a:p>
          <a:p>
            <a:endParaRPr lang="en-GB" sz="2400">
              <a:solidFill>
                <a:srgbClr val="FFE636"/>
              </a:solidFill>
            </a:endParaRPr>
          </a:p>
          <a:p>
            <a:r>
              <a:rPr lang="en-GB" sz="2400">
                <a:solidFill>
                  <a:srgbClr val="FFE636"/>
                </a:solidFill>
              </a:rPr>
              <a:t>Grondlegger van de hechtings-theorie; baseerde zich op de ethologie (Lorenz en Tinbergen)</a:t>
            </a:r>
          </a:p>
          <a:p>
            <a:endParaRPr lang="en-GB" sz="2400">
              <a:solidFill>
                <a:srgbClr val="FFE636"/>
              </a:solidFill>
            </a:endParaRPr>
          </a:p>
          <a:p>
            <a:r>
              <a:rPr lang="en-GB" sz="2400">
                <a:solidFill>
                  <a:srgbClr val="FFE636"/>
                </a:solidFill>
              </a:rPr>
              <a:t>Sensitief oudergedrag is nood-zakelijk voor goede ontwikkeling</a:t>
            </a:r>
          </a:p>
          <a:p>
            <a:endParaRPr lang="en-GB" sz="2400">
              <a:solidFill>
                <a:srgbClr val="FFE636"/>
              </a:solidFill>
            </a:endParaRPr>
          </a:p>
          <a:p>
            <a:r>
              <a:rPr lang="en-GB" sz="2400">
                <a:solidFill>
                  <a:srgbClr val="FFE636"/>
                </a:solidFill>
              </a:rPr>
              <a:t>Dus de ontwikkeling van het kind wordt voor een belangrijk deel bepaald door de ouders</a:t>
            </a:r>
          </a:p>
        </p:txBody>
      </p:sp>
      <p:pic>
        <p:nvPicPr>
          <p:cNvPr id="7" name="Tijdelijke aanduiding voor inhoud 6" descr="John Bowlby.jpg"/>
          <p:cNvPicPr>
            <a:picLocks noGrp="1" noChangeAspect="1"/>
          </p:cNvPicPr>
          <p:nvPr>
            <p:ph idx="1"/>
          </p:nvPr>
        </p:nvPicPr>
        <p:blipFill>
          <a:blip r:embed="rId2"/>
          <a:srcRect l="-9940" r="-9940"/>
          <a:stretch>
            <a:fillRect/>
          </a:stretch>
        </p:blipFill>
        <p:spPr>
          <a:xfrm>
            <a:off x="4636071" y="1435100"/>
            <a:ext cx="4335342" cy="496410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ctr"/>
            <a:r>
              <a:rPr lang="en-GB" b="1">
                <a:solidFill>
                  <a:srgbClr val="FFE636"/>
                </a:solidFill>
              </a:rPr>
              <a:t>Hechtingstijlen</a:t>
            </a:r>
          </a:p>
        </p:txBody>
      </p:sp>
      <p:sp>
        <p:nvSpPr>
          <p:cNvPr id="5" name="Tijdelijke aanduiding voor tekst 4"/>
          <p:cNvSpPr>
            <a:spLocks noGrp="1"/>
          </p:cNvSpPr>
          <p:nvPr>
            <p:ph idx="1"/>
          </p:nvPr>
        </p:nvSpPr>
        <p:spPr/>
        <p:txBody>
          <a:bodyPr>
            <a:normAutofit lnSpcReduction="10000"/>
          </a:bodyPr>
          <a:lstStyle/>
          <a:p>
            <a:r>
              <a:rPr lang="en-GB" sz="2800">
                <a:solidFill>
                  <a:srgbClr val="FFE636"/>
                </a:solidFill>
              </a:rPr>
              <a:t>Veilig gehecht  (60 - 65%)</a:t>
            </a:r>
          </a:p>
          <a:p>
            <a:endParaRPr lang="en-GB" sz="2800">
              <a:solidFill>
                <a:srgbClr val="FFE636"/>
              </a:solidFill>
            </a:endParaRPr>
          </a:p>
          <a:p>
            <a:endParaRPr lang="en-GB" sz="2800">
              <a:solidFill>
                <a:srgbClr val="FFE636"/>
              </a:solidFill>
            </a:endParaRPr>
          </a:p>
          <a:p>
            <a:r>
              <a:rPr lang="en-GB" sz="2800">
                <a:solidFill>
                  <a:srgbClr val="FFE636"/>
                </a:solidFill>
              </a:rPr>
              <a:t>Onveilig gehecht (35 - 40%)</a:t>
            </a:r>
          </a:p>
          <a:p>
            <a:pPr lvl="1"/>
            <a:r>
              <a:rPr lang="en-GB">
                <a:solidFill>
                  <a:srgbClr val="FFE636"/>
                </a:solidFill>
              </a:rPr>
              <a:t>Onveilig vermijdend (20%)</a:t>
            </a:r>
          </a:p>
          <a:p>
            <a:pPr lvl="1"/>
            <a:r>
              <a:rPr lang="en-GB">
                <a:solidFill>
                  <a:srgbClr val="FFE636"/>
                </a:solidFill>
              </a:rPr>
              <a:t>Onveilig  ambivalent (10 - 15%)</a:t>
            </a:r>
          </a:p>
          <a:p>
            <a:pPr lvl="1"/>
            <a:endParaRPr lang="en-GB">
              <a:solidFill>
                <a:srgbClr val="FFE636"/>
              </a:solidFill>
            </a:endParaRPr>
          </a:p>
          <a:p>
            <a:pPr lvl="1"/>
            <a:endParaRPr lang="en-GB">
              <a:solidFill>
                <a:srgbClr val="FFE636"/>
              </a:solidFill>
            </a:endParaRPr>
          </a:p>
          <a:p>
            <a:pPr lvl="1"/>
            <a:r>
              <a:rPr lang="en-GB">
                <a:solidFill>
                  <a:srgbClr val="FFE636"/>
                </a:solidFill>
              </a:rPr>
              <a:t>Onveilig-ongeorganiseerd</a:t>
            </a:r>
          </a:p>
          <a:p>
            <a:pPr lvl="1"/>
            <a:endParaRPr lang="en-GB" sz="2000">
              <a:solidFill>
                <a:srgbClr val="FFE63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747910" y="443685"/>
            <a:ext cx="7560296" cy="608927"/>
          </a:xfrm>
        </p:spPr>
        <p:txBody>
          <a:bodyPr>
            <a:noAutofit/>
          </a:bodyPr>
          <a:lstStyle/>
          <a:p>
            <a:pPr algn="ctr"/>
            <a:r>
              <a:rPr lang="en-GB" sz="3600">
                <a:solidFill>
                  <a:srgbClr val="FFE636"/>
                </a:solidFill>
              </a:rPr>
              <a:t>Jerome Kagan (1929-nu)</a:t>
            </a:r>
          </a:p>
        </p:txBody>
      </p:sp>
      <p:sp>
        <p:nvSpPr>
          <p:cNvPr id="5" name="Tijdelijke aanduiding voor tekst 4"/>
          <p:cNvSpPr>
            <a:spLocks noGrp="1"/>
          </p:cNvSpPr>
          <p:nvPr>
            <p:ph type="body" sz="half" idx="2"/>
          </p:nvPr>
        </p:nvSpPr>
        <p:spPr>
          <a:xfrm>
            <a:off x="457200" y="1435100"/>
            <a:ext cx="4178871" cy="4691063"/>
          </a:xfrm>
        </p:spPr>
        <p:txBody>
          <a:bodyPr>
            <a:normAutofit/>
          </a:bodyPr>
          <a:lstStyle/>
          <a:p>
            <a:r>
              <a:rPr lang="en-GB" sz="2400">
                <a:solidFill>
                  <a:srgbClr val="FFE636"/>
                </a:solidFill>
              </a:rPr>
              <a:t>Psycholoog</a:t>
            </a:r>
          </a:p>
          <a:p>
            <a:endParaRPr lang="en-GB" sz="2400">
              <a:solidFill>
                <a:srgbClr val="FFE636"/>
              </a:solidFill>
            </a:endParaRPr>
          </a:p>
          <a:p>
            <a:r>
              <a:rPr lang="en-GB" sz="2400">
                <a:solidFill>
                  <a:srgbClr val="FFE636"/>
                </a:solidFill>
              </a:rPr>
              <a:t>Veronderstelt dat een belangrijk deel van ons gedrag biologisch bepaald is</a:t>
            </a:r>
          </a:p>
          <a:p>
            <a:endParaRPr lang="en-GB" sz="2400">
              <a:solidFill>
                <a:srgbClr val="FFE636"/>
              </a:solidFill>
            </a:endParaRPr>
          </a:p>
          <a:p>
            <a:r>
              <a:rPr lang="en-GB" sz="2400">
                <a:solidFill>
                  <a:srgbClr val="FFE636"/>
                </a:solidFill>
                <a:latin typeface="Calibri (Hoofdtekst)"/>
                <a:cs typeface="Calibri (Hoofdtekst)"/>
              </a:rPr>
              <a:t>Temperamentdeskundige:</a:t>
            </a:r>
          </a:p>
          <a:p>
            <a:r>
              <a:rPr lang="en-GB" sz="2400">
                <a:solidFill>
                  <a:srgbClr val="FFE636"/>
                </a:solidFill>
                <a:latin typeface="Calibri (Hoofdtekst)"/>
                <a:cs typeface="Calibri (Hoofdtekst)"/>
              </a:rPr>
              <a:t>	Verlegen (shy, inhibited)</a:t>
            </a:r>
          </a:p>
          <a:p>
            <a:r>
              <a:rPr lang="en-GB" sz="2400">
                <a:solidFill>
                  <a:srgbClr val="FFE636"/>
                </a:solidFill>
                <a:latin typeface="Calibri (Hoofdtekst)"/>
                <a:cs typeface="Calibri (Hoofdtekst)"/>
              </a:rPr>
              <a:t>	Assertief (outgoing) </a:t>
            </a:r>
          </a:p>
          <a:p>
            <a:endParaRPr lang="en-GB" sz="2400">
              <a:solidFill>
                <a:srgbClr val="FFE636"/>
              </a:solidFill>
            </a:endParaRPr>
          </a:p>
        </p:txBody>
      </p:sp>
      <p:pic>
        <p:nvPicPr>
          <p:cNvPr id="10" name="Tijdelijke aanduiding voor inhoud 9" descr="Jerome Kagan"/>
          <p:cNvPicPr>
            <a:picLocks noGrp="1" noChangeAspect="1"/>
          </p:cNvPicPr>
          <p:nvPr>
            <p:ph idx="1"/>
          </p:nvPr>
        </p:nvPicPr>
        <p:blipFill>
          <a:blip r:embed="rId2"/>
          <a:srcRect t="-2578" b="-2578"/>
          <a:stretch>
            <a:fillRect/>
          </a:stretch>
        </p:blipFill>
        <p:spPr>
          <a:xfrm>
            <a:off x="4810944" y="1391128"/>
            <a:ext cx="3960416" cy="473503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747910" y="443685"/>
            <a:ext cx="7560296" cy="608927"/>
          </a:xfrm>
        </p:spPr>
        <p:txBody>
          <a:bodyPr>
            <a:noAutofit/>
          </a:bodyPr>
          <a:lstStyle/>
          <a:p>
            <a:pPr algn="ctr"/>
            <a:r>
              <a:rPr lang="en-GB" sz="3600">
                <a:solidFill>
                  <a:srgbClr val="FFE636"/>
                </a:solidFill>
              </a:rPr>
              <a:t>Elaine N. Aron (?- nu)</a:t>
            </a:r>
          </a:p>
        </p:txBody>
      </p:sp>
      <p:sp>
        <p:nvSpPr>
          <p:cNvPr id="5" name="Tijdelijke aanduiding voor tekst 4"/>
          <p:cNvSpPr>
            <a:spLocks noGrp="1"/>
          </p:cNvSpPr>
          <p:nvPr>
            <p:ph type="body" sz="half" idx="2"/>
          </p:nvPr>
        </p:nvSpPr>
        <p:spPr>
          <a:xfrm>
            <a:off x="295072" y="1435100"/>
            <a:ext cx="4601384" cy="4691063"/>
          </a:xfrm>
        </p:spPr>
        <p:txBody>
          <a:bodyPr>
            <a:normAutofit/>
          </a:bodyPr>
          <a:lstStyle/>
          <a:p>
            <a:r>
              <a:rPr lang="en-GB" sz="2400">
                <a:solidFill>
                  <a:srgbClr val="FFE636"/>
                </a:solidFill>
              </a:rPr>
              <a:t>Psycholoog/Psychotherapeut</a:t>
            </a:r>
          </a:p>
          <a:p>
            <a:endParaRPr lang="en-GB" sz="2400">
              <a:solidFill>
                <a:srgbClr val="FFE636"/>
              </a:solidFill>
            </a:endParaRPr>
          </a:p>
          <a:p>
            <a:r>
              <a:rPr lang="en-GB" sz="2400">
                <a:solidFill>
                  <a:srgbClr val="FFE636"/>
                </a:solidFill>
              </a:rPr>
              <a:t>Introduceerde het concept: </a:t>
            </a:r>
          </a:p>
          <a:p>
            <a:endParaRPr lang="en-GB" sz="2400">
              <a:solidFill>
                <a:srgbClr val="FFE636"/>
              </a:solidFill>
            </a:endParaRPr>
          </a:p>
          <a:p>
            <a:pPr algn="ctr"/>
            <a:r>
              <a:rPr lang="en-GB" sz="2400" b="1" i="1">
                <a:solidFill>
                  <a:srgbClr val="FF6600"/>
                </a:solidFill>
                <a:latin typeface="Calibri (Hoofdtekst)"/>
                <a:cs typeface="Calibri (Hoofdtekst)"/>
              </a:rPr>
              <a:t>Sensorische verwerkings-sensitiviteit</a:t>
            </a:r>
            <a:endParaRPr lang="en-GB" sz="2400">
              <a:solidFill>
                <a:srgbClr val="FFE636"/>
              </a:solidFill>
            </a:endParaRPr>
          </a:p>
          <a:p>
            <a:endParaRPr lang="en-GB" sz="2400">
              <a:solidFill>
                <a:srgbClr val="FFE636"/>
              </a:solidFill>
            </a:endParaRPr>
          </a:p>
          <a:p>
            <a:r>
              <a:rPr lang="en-GB" sz="2400">
                <a:solidFill>
                  <a:srgbClr val="FFE636"/>
                </a:solidFill>
              </a:rPr>
              <a:t>Werd bekend onder de term</a:t>
            </a:r>
          </a:p>
          <a:p>
            <a:endParaRPr lang="en-GB" sz="2400">
              <a:solidFill>
                <a:srgbClr val="FFE636"/>
              </a:solidFill>
            </a:endParaRPr>
          </a:p>
          <a:p>
            <a:r>
              <a:rPr lang="en-GB" sz="2400" i="1">
                <a:solidFill>
                  <a:srgbClr val="FFE636"/>
                </a:solidFill>
                <a:latin typeface="Calibri (Hoofdtekst)"/>
                <a:cs typeface="Calibri (Hoofdtekst)"/>
              </a:rPr>
              <a:t>Hoogsensitiviteit / Hooggevoelig</a:t>
            </a:r>
          </a:p>
          <a:p>
            <a:endParaRPr lang="en-GB" sz="2400">
              <a:solidFill>
                <a:srgbClr val="FFE636"/>
              </a:solidFill>
            </a:endParaRPr>
          </a:p>
        </p:txBody>
      </p:sp>
      <p:pic>
        <p:nvPicPr>
          <p:cNvPr id="7" name="Tijdelijke aanduiding voor inhoud 6" descr="Elaine Aron.jpg"/>
          <p:cNvPicPr>
            <a:picLocks noGrp="1" noChangeAspect="1"/>
          </p:cNvPicPr>
          <p:nvPr>
            <p:ph idx="1"/>
          </p:nvPr>
        </p:nvPicPr>
        <p:blipFill>
          <a:blip r:embed="rId2"/>
          <a:srcRect l="-11134" r="-11134"/>
          <a:stretch>
            <a:fillRect/>
          </a:stretch>
        </p:blipFill>
        <p:spPr>
          <a:xfrm>
            <a:off x="4716847" y="1435100"/>
            <a:ext cx="3942851" cy="451468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ctr"/>
            <a:r>
              <a:rPr lang="en-GB" b="1">
                <a:solidFill>
                  <a:srgbClr val="FFE636"/>
                </a:solidFill>
              </a:rPr>
              <a:t>Aron &amp; Aron (1997)</a:t>
            </a:r>
          </a:p>
        </p:txBody>
      </p:sp>
      <p:sp>
        <p:nvSpPr>
          <p:cNvPr id="5" name="Tijdelijke aanduiding voor tekst 4"/>
          <p:cNvSpPr>
            <a:spLocks noGrp="1"/>
          </p:cNvSpPr>
          <p:nvPr>
            <p:ph idx="1"/>
          </p:nvPr>
        </p:nvSpPr>
        <p:spPr>
          <a:xfrm>
            <a:off x="229508" y="1600200"/>
            <a:ext cx="8457292" cy="4525963"/>
          </a:xfrm>
        </p:spPr>
        <p:txBody>
          <a:bodyPr>
            <a:normAutofit/>
          </a:bodyPr>
          <a:lstStyle/>
          <a:p>
            <a:pPr>
              <a:buNone/>
            </a:pPr>
            <a:r>
              <a:rPr lang="en-GB" sz="2400">
                <a:solidFill>
                  <a:srgbClr val="FFE636"/>
                </a:solidFill>
                <a:latin typeface="Calibri (Hoofdtekst)"/>
                <a:cs typeface="Calibri (Hoofdtekst)"/>
              </a:rPr>
              <a:t>	</a:t>
            </a:r>
          </a:p>
          <a:p>
            <a:pPr>
              <a:buNone/>
            </a:pPr>
            <a:r>
              <a:rPr lang="en-GB" sz="2400">
                <a:solidFill>
                  <a:srgbClr val="FFE636"/>
                </a:solidFill>
                <a:latin typeface="Calibri (Hoofdtekst)"/>
                <a:cs typeface="Calibri (Hoofdtekst)"/>
              </a:rPr>
              <a:t>	Bij 20% van de mensen (en dieren) is de prikkel-gevoeligheid van het zenuwstelsel verhoogd, waardoor deze mensen (en dieren)</a:t>
            </a:r>
          </a:p>
          <a:p>
            <a:pPr>
              <a:buNone/>
            </a:pPr>
            <a:endParaRPr lang="en-GB" sz="2400">
              <a:solidFill>
                <a:srgbClr val="FFE636"/>
              </a:solidFill>
              <a:latin typeface="Calibri (Hoofdtekst)"/>
              <a:cs typeface="Calibri (Hoofdtekst)"/>
            </a:endParaRPr>
          </a:p>
          <a:p>
            <a:pPr>
              <a:buNone/>
            </a:pPr>
            <a:r>
              <a:rPr lang="en-GB" sz="2400">
                <a:solidFill>
                  <a:srgbClr val="FFE636"/>
                </a:solidFill>
                <a:latin typeface="Calibri (Hoofdtekst)"/>
                <a:cs typeface="Calibri (Hoofdtekst)"/>
              </a:rPr>
              <a:t>	meer details waarnemen en s</a:t>
            </a:r>
            <a:r>
              <a:rPr lang="en-GB" sz="2400">
                <a:solidFill>
                  <a:srgbClr val="FFE636"/>
                </a:solidFill>
                <a:latin typeface="Calibri (Hoofdtekst)"/>
                <a:cs typeface="Calibri (Hoofdtekst)"/>
              </a:rPr>
              <a:t>neller overprikkeld zijn</a:t>
            </a:r>
          </a:p>
          <a:p>
            <a:pPr>
              <a:buNone/>
            </a:pPr>
            <a:endParaRPr lang="en-GB" sz="2400">
              <a:solidFill>
                <a:srgbClr val="FFE636"/>
              </a:solidFill>
              <a:latin typeface="Calibri (Hoofdtekst)"/>
              <a:cs typeface="Calibri (Hoofdtekst)"/>
            </a:endParaRPr>
          </a:p>
          <a:p>
            <a:pPr>
              <a:buNone/>
            </a:pPr>
            <a:r>
              <a:rPr lang="en-GB" sz="2400">
                <a:solidFill>
                  <a:srgbClr val="FFE636"/>
                </a:solidFill>
                <a:latin typeface="Calibri (Hoofdtekst)"/>
                <a:cs typeface="Calibri (Hoofdtekst)"/>
              </a:rPr>
              <a:t>	Dit kan (hoeft zeker niet) leiden tot sterker empathisch en invoelend gedrag en tot snellere uitputting en burn-out</a:t>
            </a:r>
          </a:p>
          <a:p>
            <a:pPr>
              <a:buNone/>
            </a:pPr>
            <a:endParaRPr lang="en-GB" sz="2400">
              <a:solidFill>
                <a:srgbClr val="FFE636"/>
              </a:solidFill>
              <a:latin typeface="Calibri (Hoofdtekst)"/>
              <a:cs typeface="Calibri (Hoofdtekst)"/>
            </a:endParaRPr>
          </a:p>
          <a:p>
            <a:pPr>
              <a:buNone/>
            </a:pPr>
            <a:endParaRPr lang="en-GB" sz="2400" i="1">
              <a:solidFill>
                <a:srgbClr val="FFE636"/>
              </a:solidFill>
              <a:latin typeface="Calibri (Hoofdtekst)"/>
              <a:cs typeface="Calibri (Hoofdtekst)"/>
            </a:endParaRPr>
          </a:p>
          <a:p>
            <a:pPr>
              <a:buNone/>
            </a:pPr>
            <a:endParaRPr lang="en-GB" sz="2400" i="1">
              <a:solidFill>
                <a:srgbClr val="FFE636"/>
              </a:solidFill>
              <a:latin typeface="Calibri (Hoofdtekst)"/>
              <a:cs typeface="Calibri (Hoofdtekst)"/>
            </a:endParaRPr>
          </a:p>
          <a:p>
            <a:endParaRPr lang="en-GB" sz="2400">
              <a:solidFill>
                <a:srgbClr val="FFE63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ctr"/>
            <a:r>
              <a:rPr lang="en-GB" sz="4000" b="1">
                <a:solidFill>
                  <a:srgbClr val="FFE636"/>
                </a:solidFill>
              </a:rPr>
              <a:t>Onderzoeksbevindingen</a:t>
            </a:r>
          </a:p>
        </p:txBody>
      </p:sp>
      <p:sp>
        <p:nvSpPr>
          <p:cNvPr id="5" name="Tijdelijke aanduiding voor tekst 4"/>
          <p:cNvSpPr>
            <a:spLocks noGrp="1"/>
          </p:cNvSpPr>
          <p:nvPr>
            <p:ph idx="1"/>
          </p:nvPr>
        </p:nvSpPr>
        <p:spPr>
          <a:xfrm>
            <a:off x="457200" y="1417638"/>
            <a:ext cx="8229600" cy="5237644"/>
          </a:xfrm>
        </p:spPr>
        <p:txBody>
          <a:bodyPr>
            <a:normAutofit fontScale="92500" lnSpcReduction="10000"/>
          </a:bodyPr>
          <a:lstStyle/>
          <a:p>
            <a:pPr>
              <a:buNone/>
            </a:pPr>
            <a:r>
              <a:rPr lang="en-GB" sz="2400">
                <a:solidFill>
                  <a:srgbClr val="FFE636"/>
                </a:solidFill>
                <a:latin typeface="Calibri (Hoofdtekst)"/>
                <a:cs typeface="Calibri (Hoofdtekst)"/>
              </a:rPr>
              <a:t>	Verlegen, introvert, neurotisch  ≠  </a:t>
            </a:r>
            <a:r>
              <a:rPr lang="en-GB" sz="2400" b="1" i="1">
                <a:solidFill>
                  <a:srgbClr val="FF6600"/>
                </a:solidFill>
                <a:latin typeface="Calibri (Hoofdtekst)"/>
                <a:cs typeface="Calibri (Hoofdtekst)"/>
              </a:rPr>
              <a:t>Hoogsensitiviteit </a:t>
            </a:r>
            <a:r>
              <a:rPr lang="en-GB" sz="2400">
                <a:solidFill>
                  <a:srgbClr val="FFE636"/>
                </a:solidFill>
                <a:latin typeface="Calibri (Hoofdtekst)"/>
                <a:cs typeface="Calibri (Hoofdtekst)"/>
              </a:rPr>
              <a:t>(Aron &amp; Aron, 1997)</a:t>
            </a:r>
          </a:p>
          <a:p>
            <a:pPr>
              <a:buNone/>
            </a:pPr>
            <a:endParaRPr lang="en-GB" sz="2400">
              <a:solidFill>
                <a:srgbClr val="FFE636"/>
              </a:solidFill>
              <a:latin typeface="Calibri (Hoofdtekst)"/>
              <a:cs typeface="Calibri (Hoofdtekst)"/>
            </a:endParaRPr>
          </a:p>
          <a:p>
            <a:pPr>
              <a:buNone/>
            </a:pPr>
            <a:r>
              <a:rPr lang="en-GB" sz="2400">
                <a:solidFill>
                  <a:srgbClr val="FFE636"/>
                </a:solidFill>
                <a:latin typeface="Calibri (Hoofdtekst)"/>
                <a:cs typeface="Calibri (Hoofdtekst)"/>
              </a:rPr>
              <a:t>	Moelijke jeugd en Hoogsensitiviteit (Aron &amp; Aron, 1997)</a:t>
            </a:r>
          </a:p>
          <a:p>
            <a:pPr>
              <a:buNone/>
            </a:pPr>
            <a:endParaRPr lang="en-GB" sz="2400">
              <a:solidFill>
                <a:srgbClr val="FFE636"/>
              </a:solidFill>
              <a:latin typeface="Calibri (Hoofdtekst)"/>
              <a:cs typeface="Calibri (Hoofdtekst)"/>
            </a:endParaRPr>
          </a:p>
          <a:p>
            <a:pPr>
              <a:buNone/>
            </a:pPr>
            <a:r>
              <a:rPr lang="en-GB" sz="2400">
                <a:solidFill>
                  <a:srgbClr val="FFE636"/>
                </a:solidFill>
                <a:latin typeface="Calibri (Hoofdtekst)"/>
                <a:cs typeface="Calibri (Hoofdtekst)"/>
              </a:rPr>
              <a:t>	Moeilijk temperament en be</a:t>
            </a:r>
            <a:r>
              <a:rPr lang="en-GB" sz="2400">
                <a:solidFill>
                  <a:srgbClr val="FFE636"/>
                </a:solidFill>
                <a:latin typeface="Calibri (Hoofdtekst)"/>
                <a:cs typeface="Calibri (Hoofdtekst)"/>
              </a:rPr>
              <a:t>ïnvloeding (Pluess &amp; Belsky, 2009)</a:t>
            </a:r>
          </a:p>
          <a:p>
            <a:pPr>
              <a:buNone/>
            </a:pPr>
            <a:endParaRPr lang="en-GB" sz="2400">
              <a:solidFill>
                <a:srgbClr val="FFE636"/>
              </a:solidFill>
              <a:latin typeface="Calibri (Hoofdtekst)"/>
              <a:cs typeface="Calibri (Hoofdtekst)"/>
            </a:endParaRPr>
          </a:p>
          <a:p>
            <a:pPr>
              <a:buNone/>
            </a:pPr>
            <a:r>
              <a:rPr lang="en-GB" sz="2400">
                <a:solidFill>
                  <a:srgbClr val="FFE636"/>
                </a:solidFill>
                <a:latin typeface="Calibri (Hoofdtekst)"/>
                <a:cs typeface="Calibri (Hoofdtekst)"/>
              </a:rPr>
              <a:t>	</a:t>
            </a:r>
          </a:p>
          <a:p>
            <a:pPr>
              <a:buNone/>
            </a:pPr>
            <a:r>
              <a:rPr lang="en-GB" sz="2400">
                <a:solidFill>
                  <a:srgbClr val="FFE636"/>
                </a:solidFill>
                <a:latin typeface="Calibri (Hoofdtekst)"/>
                <a:cs typeface="Calibri (Hoofdtekst)"/>
              </a:rPr>
              <a:t>	Hoogsensitiviteit en filosofisch-spirituele of </a:t>
            </a:r>
            <a:r>
              <a:rPr lang="en-GB" sz="2400">
                <a:solidFill>
                  <a:srgbClr val="FFE636"/>
                </a:solidFill>
                <a:latin typeface="Calibri (Hoofdtekst)"/>
                <a:cs typeface="Calibri (Hoofdtekst)"/>
              </a:rPr>
              <a:t>kunstzinnig inslag;  </a:t>
            </a:r>
            <a:r>
              <a:rPr lang="en-GB" sz="2400">
                <a:solidFill>
                  <a:srgbClr val="FF0000"/>
                </a:solidFill>
                <a:latin typeface="Calibri (Hoofdtekst)"/>
                <a:cs typeface="Calibri (Hoofdtekst)"/>
              </a:rPr>
              <a:t>intelligentie en leren </a:t>
            </a:r>
            <a:r>
              <a:rPr lang="en-GB" sz="2400">
                <a:solidFill>
                  <a:srgbClr val="FFE636"/>
                </a:solidFill>
                <a:latin typeface="Calibri (Hoofdtekst)"/>
                <a:cs typeface="Calibri (Hoofdtekst)"/>
              </a:rPr>
              <a:t>(Umans, 2010) </a:t>
            </a:r>
          </a:p>
          <a:p>
            <a:pPr>
              <a:buNone/>
            </a:pPr>
            <a:endParaRPr lang="en-GB" sz="2400">
              <a:solidFill>
                <a:srgbClr val="FFE636"/>
              </a:solidFill>
              <a:latin typeface="Calibri (Hoofdtekst)"/>
              <a:cs typeface="Calibri (Hoofdtekst)"/>
            </a:endParaRPr>
          </a:p>
          <a:p>
            <a:pPr>
              <a:buNone/>
            </a:pPr>
            <a:r>
              <a:rPr lang="en-GB" sz="2400">
                <a:solidFill>
                  <a:srgbClr val="FFE636"/>
                </a:solidFill>
                <a:latin typeface="Calibri (Hoofdtekst)"/>
                <a:cs typeface="Calibri (Hoofdtekst)"/>
              </a:rPr>
              <a:t>	Hoogsensitiviteit en geslacht: </a:t>
            </a:r>
          </a:p>
          <a:p>
            <a:pPr lvl="1"/>
            <a:r>
              <a:rPr lang="en-GB" sz="2000">
                <a:solidFill>
                  <a:srgbClr val="FFE636"/>
                </a:solidFill>
                <a:latin typeface="Calibri (Hoofdtekst)"/>
                <a:cs typeface="Calibri (Hoofdtekst)"/>
              </a:rPr>
              <a:t>	Volwassenen (Aron &amp; Aron, 1997)</a:t>
            </a:r>
          </a:p>
          <a:p>
            <a:pPr lvl="1"/>
            <a:r>
              <a:rPr lang="en-GB" sz="2000">
                <a:solidFill>
                  <a:srgbClr val="FFE636"/>
                </a:solidFill>
                <a:latin typeface="Calibri (Hoofdtekst)"/>
                <a:cs typeface="Calibri (Hoofdtekst)"/>
              </a:rPr>
              <a:t>	Basisschooljongeren </a:t>
            </a:r>
            <a:r>
              <a:rPr lang="en-GB" sz="2000">
                <a:solidFill>
                  <a:srgbClr val="FFE636"/>
                </a:solidFill>
                <a:latin typeface="Calibri (Hoofdtekst)"/>
                <a:cs typeface="Calibri (Hoofdtekst)"/>
              </a:rPr>
              <a:t>(Bosman &amp; Bakker, 2010)</a:t>
            </a:r>
          </a:p>
          <a:p>
            <a:pPr lvl="1"/>
            <a:r>
              <a:rPr lang="en-GB" sz="2000">
                <a:solidFill>
                  <a:srgbClr val="FFE636"/>
                </a:solidFill>
                <a:latin typeface="Calibri (Hoofdtekst)"/>
                <a:cs typeface="Calibri (Hoofdtekst)"/>
              </a:rPr>
              <a:t>	Middelbare scholieren (Umans, 2010)</a:t>
            </a:r>
            <a:endParaRPr lang="en-GB" sz="2000">
              <a:solidFill>
                <a:srgbClr val="FFE63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el 1"/>
          <p:cNvSpPr>
            <a:spLocks noGrp="1"/>
          </p:cNvSpPr>
          <p:nvPr>
            <p:ph type="title"/>
          </p:nvPr>
        </p:nvSpPr>
        <p:spPr>
          <a:xfrm>
            <a:off x="914400" y="228600"/>
            <a:ext cx="7772400" cy="1143000"/>
          </a:xfrm>
        </p:spPr>
        <p:txBody>
          <a:bodyPr>
            <a:normAutofit/>
          </a:bodyPr>
          <a:lstStyle/>
          <a:p>
            <a:r>
              <a:rPr lang="en-GB" b="1">
                <a:solidFill>
                  <a:schemeClr val="bg2">
                    <a:lumMod val="75000"/>
                  </a:schemeClr>
                </a:solidFill>
                <a:ea typeface="CRMackintosh" pitchFamily="64" charset="0"/>
                <a:cs typeface="CRMackintosh" pitchFamily="64" charset="0"/>
              </a:rPr>
              <a:t>Hoogsensitiviteit</a:t>
            </a:r>
          </a:p>
        </p:txBody>
      </p:sp>
      <p:graphicFrame>
        <p:nvGraphicFramePr>
          <p:cNvPr id="5" name="Tijdelijke aanduiding voor inhoud 4"/>
          <p:cNvGraphicFramePr>
            <a:graphicFrameLocks noGrp="1"/>
          </p:cNvGraphicFramePr>
          <p:nvPr>
            <p:ph idx="1"/>
          </p:nvPr>
        </p:nvGraphicFramePr>
        <p:xfrm>
          <a:off x="457200" y="1973635"/>
          <a:ext cx="8229600" cy="3794760"/>
        </p:xfrm>
        <a:graphic>
          <a:graphicData uri="http://schemas.openxmlformats.org/drawingml/2006/table">
            <a:tbl>
              <a:tblPr firstRow="1" bandRow="1">
                <a:tableStyleId>{46F890A9-2807-4EBB-B81D-B2AA78EC7F39}</a:tableStyleId>
              </a:tblPr>
              <a:tblGrid>
                <a:gridCol w="2133600"/>
                <a:gridCol w="1777497"/>
                <a:gridCol w="1792586"/>
                <a:gridCol w="2525917"/>
              </a:tblGrid>
              <a:tr h="152400">
                <a:tc>
                  <a:txBody>
                    <a:bodyPr/>
                    <a:lstStyle/>
                    <a:p>
                      <a:r>
                        <a:rPr lang="en-GB"/>
                        <a:t>Gemiddelde</a:t>
                      </a:r>
                    </a:p>
                    <a:p>
                      <a:r>
                        <a:rPr lang="en-GB"/>
                        <a:t>min.</a:t>
                      </a:r>
                      <a:r>
                        <a:rPr lang="en-GB" baseline="0"/>
                        <a:t> = 1; max. = 5</a:t>
                      </a:r>
                      <a:endParaRPr lang="en-GB"/>
                    </a:p>
                  </a:txBody>
                  <a:tcPr/>
                </a:tc>
                <a:tc>
                  <a:txBody>
                    <a:bodyPr/>
                    <a:lstStyle/>
                    <a:p>
                      <a:pPr algn="ctr"/>
                      <a:r>
                        <a:rPr lang="en-GB" sz="2400"/>
                        <a:t>Regulier</a:t>
                      </a:r>
                    </a:p>
                    <a:p>
                      <a:pPr algn="ctr"/>
                      <a:r>
                        <a:rPr lang="en-GB" sz="2400"/>
                        <a:t>Onderwijs</a:t>
                      </a:r>
                    </a:p>
                  </a:txBody>
                  <a:tcPr/>
                </a:tc>
                <a:tc>
                  <a:txBody>
                    <a:bodyPr/>
                    <a:lstStyle/>
                    <a:p>
                      <a:pPr algn="ctr"/>
                      <a:r>
                        <a:rPr lang="en-GB" sz="2400"/>
                        <a:t>Speciaal</a:t>
                      </a:r>
                    </a:p>
                    <a:p>
                      <a:pPr algn="ctr"/>
                      <a:r>
                        <a:rPr lang="en-GB" sz="2400"/>
                        <a:t>Onderwijs</a:t>
                      </a:r>
                    </a:p>
                  </a:txBody>
                  <a:tcPr/>
                </a:tc>
                <a:tc>
                  <a:txBody>
                    <a:bodyPr/>
                    <a:lstStyle/>
                    <a:p>
                      <a:pPr algn="ctr"/>
                      <a:r>
                        <a:rPr lang="en-GB" sz="2400"/>
                        <a:t>Verschil</a:t>
                      </a:r>
                    </a:p>
                  </a:txBody>
                  <a:tcPr/>
                </a:tc>
              </a:tr>
              <a:tr h="990600">
                <a:tc>
                  <a:txBody>
                    <a:bodyPr/>
                    <a:lstStyle/>
                    <a:p>
                      <a:r>
                        <a:rPr lang="en-GB" sz="2400"/>
                        <a:t>Kinderen</a:t>
                      </a:r>
                      <a:endParaRPr lang="en-GB" sz="2400" i="1"/>
                    </a:p>
                  </a:txBody>
                  <a:tcPr/>
                </a:tc>
                <a:tc>
                  <a:txBody>
                    <a:bodyPr/>
                    <a:lstStyle/>
                    <a:p>
                      <a:pPr algn="ctr"/>
                      <a:r>
                        <a:rPr lang="en-GB" sz="2400"/>
                        <a:t>2.92</a:t>
                      </a:r>
                    </a:p>
                  </a:txBody>
                  <a:tcPr/>
                </a:tc>
                <a:tc>
                  <a:txBody>
                    <a:bodyPr/>
                    <a:lstStyle/>
                    <a:p>
                      <a:pPr algn="ctr"/>
                      <a:r>
                        <a:rPr lang="en-GB" sz="2400"/>
                        <a:t>2.68</a:t>
                      </a:r>
                    </a:p>
                  </a:txBody>
                  <a:tcPr/>
                </a:tc>
                <a:tc>
                  <a:txBody>
                    <a:bodyPr/>
                    <a:lstStyle/>
                    <a:p>
                      <a:pPr algn="ctr"/>
                      <a:r>
                        <a:rPr lang="en-GB" sz="2000"/>
                        <a:t>Regulier  &gt;</a:t>
                      </a:r>
                      <a:r>
                        <a:rPr lang="en-GB" sz="2000" baseline="0"/>
                        <a:t> Speciaal</a:t>
                      </a:r>
                      <a:endParaRPr lang="en-GB" sz="2000"/>
                    </a:p>
                  </a:txBody>
                  <a:tcPr/>
                </a:tc>
              </a:tr>
              <a:tr h="990600">
                <a:tc>
                  <a:txBody>
                    <a:bodyPr/>
                    <a:lstStyle/>
                    <a:p>
                      <a:r>
                        <a:rPr lang="en-GB" sz="2400"/>
                        <a:t>Ouders</a:t>
                      </a:r>
                      <a:endParaRPr lang="en-GB" sz="2400" i="1"/>
                    </a:p>
                  </a:txBody>
                  <a:tcPr/>
                </a:tc>
                <a:tc>
                  <a:txBody>
                    <a:bodyPr/>
                    <a:lstStyle/>
                    <a:p>
                      <a:pPr algn="ctr"/>
                      <a:r>
                        <a:rPr lang="en-GB" sz="2400"/>
                        <a:t>2.95</a:t>
                      </a:r>
                    </a:p>
                  </a:txBody>
                  <a:tcPr/>
                </a:tc>
                <a:tc>
                  <a:txBody>
                    <a:bodyPr/>
                    <a:lstStyle/>
                    <a:p>
                      <a:pPr algn="ctr"/>
                      <a:r>
                        <a:rPr lang="en-GB" sz="2400"/>
                        <a:t>3.28</a:t>
                      </a:r>
                    </a:p>
                  </a:txBody>
                  <a:tcPr/>
                </a:tc>
                <a:tc>
                  <a:txBody>
                    <a:bodyPr/>
                    <a:lstStyle/>
                    <a:p>
                      <a:pPr algn="ctr"/>
                      <a:r>
                        <a:rPr lang="en-GB" sz="2000"/>
                        <a:t>Speciaal &gt; Regulier</a:t>
                      </a:r>
                    </a:p>
                  </a:txBody>
                  <a:tcPr/>
                </a:tc>
              </a:tr>
              <a:tr h="990600">
                <a:tc>
                  <a:txBody>
                    <a:bodyPr/>
                    <a:lstStyle/>
                    <a:p>
                      <a:r>
                        <a:rPr lang="en-GB" sz="2400"/>
                        <a:t>Leerkrachten</a:t>
                      </a:r>
                      <a:endParaRPr lang="en-GB" sz="2400" i="1"/>
                    </a:p>
                  </a:txBody>
                  <a:tcPr/>
                </a:tc>
                <a:tc>
                  <a:txBody>
                    <a:bodyPr/>
                    <a:lstStyle/>
                    <a:p>
                      <a:pPr algn="ctr"/>
                      <a:r>
                        <a:rPr lang="en-GB" sz="2400"/>
                        <a:t>3.05</a:t>
                      </a:r>
                    </a:p>
                  </a:txBody>
                  <a:tcPr/>
                </a:tc>
                <a:tc>
                  <a:txBody>
                    <a:bodyPr/>
                    <a:lstStyle/>
                    <a:p>
                      <a:pPr algn="ctr"/>
                      <a:r>
                        <a:rPr lang="en-GB" sz="2400"/>
                        <a:t>2.98</a:t>
                      </a:r>
                    </a:p>
                  </a:txBody>
                  <a:tcPr/>
                </a:tc>
                <a:tc>
                  <a:txBody>
                    <a:bodyPr/>
                    <a:lstStyle/>
                    <a:p>
                      <a:pPr algn="ctr"/>
                      <a:r>
                        <a:rPr lang="en-GB" sz="2000"/>
                        <a:t>Regulier = Speciaal</a:t>
                      </a:r>
                    </a:p>
                  </a:txBody>
                  <a:tcPr/>
                </a:tc>
              </a:tr>
            </a:tbl>
          </a:graphicData>
        </a:graphic>
      </p:graphicFrame>
      <p:sp>
        <p:nvSpPr>
          <p:cNvPr id="29726" name="Tijdelijke aanduiding voor dianummer 3"/>
          <p:cNvSpPr>
            <a:spLocks noGrp="1"/>
          </p:cNvSpPr>
          <p:nvPr>
            <p:ph type="sldNum" sz="quarter" idx="12"/>
          </p:nvPr>
        </p:nvSpPr>
        <p:spPr>
          <a:noFill/>
        </p:spPr>
        <p:txBody>
          <a:bodyPr/>
          <a:lstStyle/>
          <a:p>
            <a:fld id="{D220FB25-9A52-4CD0-8FF1-8B98C569510A}" type="slidenum">
              <a:rPr lang="en-US">
                <a:latin typeface="Arial" pitchFamily="64" charset="0"/>
                <a:ea typeface="ＭＳ Ｐゴシック" pitchFamily="64" charset="-128"/>
                <a:cs typeface="ＭＳ Ｐゴシック" pitchFamily="64" charset="-128"/>
              </a:rPr>
              <a:pPr/>
              <a:t>9</a:t>
            </a:fld>
            <a:endParaRPr lang="en-US">
              <a:latin typeface="Arial" pitchFamily="64" charset="0"/>
              <a:ea typeface="ＭＳ Ｐゴシック" pitchFamily="64" charset="-128"/>
              <a:cs typeface="ＭＳ Ｐゴシック" pitchFamily="6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Aangepast 1">
      <a:dk1>
        <a:srgbClr val="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403</TotalTime>
  <Words>760</Words>
  <Application>Microsoft Macintosh PowerPoint</Application>
  <PresentationFormat>Diavoorstelling (4:3)</PresentationFormat>
  <Paragraphs>141</Paragraphs>
  <Slides>14</Slides>
  <Notes>4</Notes>
  <HiddenSlides>0</HiddenSlides>
  <MMClips>0</MMClips>
  <ScaleCrop>false</ScaleCrop>
  <HeadingPairs>
    <vt:vector size="4" baseType="variant">
      <vt:variant>
        <vt:lpstr>Ontwerpsjabloon</vt:lpstr>
      </vt:variant>
      <vt:variant>
        <vt:i4>1</vt:i4>
      </vt:variant>
      <vt:variant>
        <vt:lpstr>Diatitels</vt:lpstr>
      </vt:variant>
      <vt:variant>
        <vt:i4>14</vt:i4>
      </vt:variant>
    </vt:vector>
  </HeadingPairs>
  <TitlesOfParts>
    <vt:vector size="15" baseType="lpstr">
      <vt:lpstr>Office-thema</vt:lpstr>
      <vt:lpstr>Hoogsensitiviteit volgens de Wetenschap</vt:lpstr>
      <vt:lpstr>Carl Jung (1875-1961)</vt:lpstr>
      <vt:lpstr>John Bowlby (1907-1990)</vt:lpstr>
      <vt:lpstr>Hechtingstijlen</vt:lpstr>
      <vt:lpstr>Jerome Kagan (1929-nu)</vt:lpstr>
      <vt:lpstr>Elaine N. Aron (?- nu)</vt:lpstr>
      <vt:lpstr>Aron &amp; Aron (1997)</vt:lpstr>
      <vt:lpstr>Onderzoeksbevindingen</vt:lpstr>
      <vt:lpstr>Hoogsensitiviteit</vt:lpstr>
      <vt:lpstr>Overeenstemming</vt:lpstr>
      <vt:lpstr>Fysionomische waarneming  (Werner, 1948) </vt:lpstr>
      <vt:lpstr>Wassily Kandinsky (1866-1944)</vt:lpstr>
      <vt:lpstr>Vitality affects</vt:lpstr>
      <vt:lpstr>Met dank aan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processing sensitivity</dc:title>
  <dc:creator>Anna Bosman</dc:creator>
  <cp:lastModifiedBy>Anna Bosman</cp:lastModifiedBy>
  <cp:revision>19</cp:revision>
  <dcterms:created xsi:type="dcterms:W3CDTF">2011-04-23T04:17:20Z</dcterms:created>
  <dcterms:modified xsi:type="dcterms:W3CDTF">2011-04-23T05:33:43Z</dcterms:modified>
</cp:coreProperties>
</file>