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oleObject"/>
  <Default Extension="png" ContentType="image/png"/>
  <Default Extension="vml" ContentType="application/vnd.openxmlformats-officedocument.vmlDrawi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0" r:id="rId13"/>
    <p:sldId id="261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42"/>
    <p:restoredTop sz="94674"/>
  </p:normalViewPr>
  <p:slideViewPr>
    <p:cSldViewPr snapToGrid="0" snapToObjects="1">
      <p:cViewPr varScale="1">
        <p:scale>
          <a:sx n="112" d="100"/>
          <a:sy n="112" d="100"/>
        </p:scale>
        <p:origin x="200" y="1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4BB444-5D7E-5241-A2A1-58F862659929}" type="datetimeFigureOut">
              <a:rPr lang="nl-NL" smtClean="0"/>
              <a:t>08-05-16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AD263F-DB1C-1A41-8649-42045D4260D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3927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AD263F-DB1C-1A41-8649-42045D4260DA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0377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B7205-275D-BB42-A513-1465B776B315}" type="datetime1">
              <a:rPr lang="nl-NL" smtClean="0"/>
              <a:t>08-05-16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8A5B2DF-AAF2-464E-AFFB-4A7FF1ABF27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444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6519E-7EF7-A34B-8251-115EB934F2DD}" type="datetime1">
              <a:rPr lang="nl-NL" smtClean="0"/>
              <a:t>08-05-16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8A5B2DF-AAF2-464E-AFFB-4A7FF1ABF27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2280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69953-7DC0-5F4B-AD27-54C521450DB6}" type="datetime1">
              <a:rPr lang="nl-NL" smtClean="0"/>
              <a:t>08-05-16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8A5B2DF-AAF2-464E-AFFB-4A7FF1ABF275}" type="slidenum">
              <a:rPr lang="nl-NL" smtClean="0"/>
              <a:t>‹#›</a:t>
            </a:fld>
            <a:endParaRPr lang="nl-N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837975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C0A18-7BB6-AD48-98F0-326DEAAEF745}" type="datetime1">
              <a:rPr lang="nl-NL" smtClean="0"/>
              <a:t>08-05-16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8A5B2DF-AAF2-464E-AFFB-4A7FF1ABF27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2410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B716-432F-194D-A247-5311E500BB99}" type="datetime1">
              <a:rPr lang="nl-NL" smtClean="0"/>
              <a:t>08-05-16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8A5B2DF-AAF2-464E-AFFB-4A7FF1ABF275}" type="slidenum">
              <a:rPr lang="nl-NL" smtClean="0"/>
              <a:t>‹#›</a:t>
            </a:fld>
            <a:endParaRPr lang="nl-N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04998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0943A-9985-554D-A888-54A705F14D7F}" type="datetime1">
              <a:rPr lang="nl-NL" smtClean="0"/>
              <a:t>08-05-16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8A5B2DF-AAF2-464E-AFFB-4A7FF1ABF27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75062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79F04-D7C2-2842-A36A-43B8B785CC76}" type="datetime1">
              <a:rPr lang="nl-NL" smtClean="0"/>
              <a:t>08-05-16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5B2DF-AAF2-464E-AFFB-4A7FF1ABF27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84999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30F5-4AC9-5B4B-B614-9BDB0B407D36}" type="datetime1">
              <a:rPr lang="nl-NL" smtClean="0"/>
              <a:t>08-05-16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5B2DF-AAF2-464E-AFFB-4A7FF1ABF27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1963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BF6CB-0D2C-1440-B137-88A6AF67F1D4}" type="datetime1">
              <a:rPr lang="nl-NL" smtClean="0"/>
              <a:t>08-05-16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5B2DF-AAF2-464E-AFFB-4A7FF1ABF27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9223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99F9C-01D0-0640-8CA5-BF7D94DB94E8}" type="datetime1">
              <a:rPr lang="nl-NL" smtClean="0"/>
              <a:t>08-05-16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8A5B2DF-AAF2-464E-AFFB-4A7FF1ABF27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136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A6D5B-56CD-F045-9997-D1E94B12860B}" type="datetime1">
              <a:rPr lang="nl-NL" smtClean="0"/>
              <a:t>08-05-16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8A5B2DF-AAF2-464E-AFFB-4A7FF1ABF27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0104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63238-5881-5E46-8E9A-A08F67CB8258}" type="datetime1">
              <a:rPr lang="nl-NL" smtClean="0"/>
              <a:t>08-05-16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8A5B2DF-AAF2-464E-AFFB-4A7FF1ABF27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307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EEFFF-5AD4-2740-839E-F3949BFAA0BC}" type="datetime1">
              <a:rPr lang="nl-NL" smtClean="0"/>
              <a:t>08-05-16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5B2DF-AAF2-464E-AFFB-4A7FF1ABF27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8109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313A1-D56C-2A4C-961C-AE49A68C2C1F}" type="datetime1">
              <a:rPr lang="nl-NL" smtClean="0"/>
              <a:t>08-05-16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5B2DF-AAF2-464E-AFFB-4A7FF1ABF27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0620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6F6EC-50AD-1944-8DB2-D93158756451}" type="datetime1">
              <a:rPr lang="nl-NL" smtClean="0"/>
              <a:t>08-05-16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5B2DF-AAF2-464E-AFFB-4A7FF1ABF27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3175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88356-C403-604A-BEDB-3611C6C39C45}" type="datetime1">
              <a:rPr lang="nl-NL" smtClean="0"/>
              <a:t>08-05-16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8A5B2DF-AAF2-464E-AFFB-4A7FF1ABF27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991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676AC-6576-9E41-AC1E-CDB9F6F5D0D0}" type="datetime1">
              <a:rPr lang="nl-NL" smtClean="0"/>
              <a:t>08-05-16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8A5B2DF-AAF2-464E-AFFB-4A7FF1ABF27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3072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annabosman.eu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3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4.pn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5.png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realspelling.fr/" TargetMode="External"/><Relationship Id="rId3" Type="http://schemas.openxmlformats.org/officeDocument/2006/relationships/hyperlink" Target="http://www.wordworkskingston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489301"/>
            <a:ext cx="9271093" cy="3351179"/>
          </a:xfrm>
        </p:spPr>
        <p:txBody>
          <a:bodyPr>
            <a:normAutofit fontScale="90000"/>
          </a:bodyPr>
          <a:lstStyle/>
          <a:p>
            <a:r>
              <a:rPr lang="nl-NL" b="1" dirty="0" smtClean="0">
                <a:solidFill>
                  <a:srgbClr val="C00000"/>
                </a:solidFill>
              </a:rPr>
              <a:t>Learning </a:t>
            </a:r>
            <a:r>
              <a:rPr lang="nl-NL" b="1" dirty="0" err="1" smtClean="0">
                <a:solidFill>
                  <a:srgbClr val="C00000"/>
                </a:solidFill>
              </a:rPr>
              <a:t>to</a:t>
            </a:r>
            <a:r>
              <a:rPr lang="nl-NL" b="1" dirty="0" smtClean="0">
                <a:solidFill>
                  <a:srgbClr val="C00000"/>
                </a:solidFill>
              </a:rPr>
              <a:t> </a:t>
            </a:r>
            <a:r>
              <a:rPr lang="nl-NL" b="1" dirty="0" err="1" smtClean="0">
                <a:solidFill>
                  <a:srgbClr val="C00000"/>
                </a:solidFill>
              </a:rPr>
              <a:t>spell</a:t>
            </a:r>
            <a:r>
              <a:rPr lang="nl-NL" b="1" dirty="0" smtClean="0">
                <a:solidFill>
                  <a:srgbClr val="C00000"/>
                </a:solidFill>
              </a:rPr>
              <a:t> in Dutch:</a:t>
            </a:r>
            <a:br>
              <a:rPr lang="nl-NL" b="1" dirty="0" smtClean="0">
                <a:solidFill>
                  <a:srgbClr val="C00000"/>
                </a:solidFill>
              </a:rPr>
            </a:br>
            <a:r>
              <a:rPr lang="nl-NL" b="1" dirty="0" smtClean="0">
                <a:solidFill>
                  <a:srgbClr val="C00000"/>
                </a:solidFill>
              </a:rPr>
              <a:t>A case in point</a:t>
            </a:r>
            <a:br>
              <a:rPr lang="nl-NL" b="1" dirty="0" smtClean="0">
                <a:solidFill>
                  <a:srgbClr val="C00000"/>
                </a:solidFill>
              </a:rPr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sz="4000" dirty="0" err="1" smtClean="0">
                <a:solidFill>
                  <a:schemeClr val="accent1">
                    <a:lumMod val="75000"/>
                  </a:schemeClr>
                </a:solidFill>
              </a:rPr>
              <a:t>What</a:t>
            </a:r>
            <a:r>
              <a:rPr lang="nl-NL" sz="4000" dirty="0" smtClean="0">
                <a:solidFill>
                  <a:schemeClr val="accent1">
                    <a:lumMod val="75000"/>
                  </a:schemeClr>
                </a:solidFill>
              </a:rPr>
              <a:t> I </a:t>
            </a:r>
            <a:r>
              <a:rPr lang="nl-NL" sz="4000" dirty="0" err="1" smtClean="0">
                <a:solidFill>
                  <a:schemeClr val="accent1">
                    <a:lumMod val="75000"/>
                  </a:schemeClr>
                </a:solidFill>
              </a:rPr>
              <a:t>learned</a:t>
            </a:r>
            <a:r>
              <a:rPr lang="nl-NL" sz="4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nl-NL" sz="4000" dirty="0" err="1" smtClean="0">
                <a:solidFill>
                  <a:schemeClr val="accent1">
                    <a:lumMod val="75000"/>
                  </a:schemeClr>
                </a:solidFill>
              </a:rPr>
              <a:t>from</a:t>
            </a:r>
            <a:r>
              <a:rPr lang="nl-NL" sz="4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nl-NL" sz="4000" dirty="0" err="1" smtClean="0">
                <a:solidFill>
                  <a:schemeClr val="accent1">
                    <a:lumMod val="75000"/>
                  </a:schemeClr>
                </a:solidFill>
              </a:rPr>
              <a:t>going</a:t>
            </a:r>
            <a:r>
              <a:rPr lang="nl-NL" sz="4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nl-NL" sz="4000" dirty="0" err="1" smtClean="0">
                <a:solidFill>
                  <a:schemeClr val="accent1">
                    <a:lumMod val="75000"/>
                  </a:schemeClr>
                </a:solidFill>
              </a:rPr>
              <a:t>into</a:t>
            </a:r>
            <a:r>
              <a:rPr lang="nl-NL" sz="4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nl-NL" sz="4000" dirty="0" err="1" smtClean="0">
                <a:solidFill>
                  <a:schemeClr val="accent1">
                    <a:lumMod val="75000"/>
                  </a:schemeClr>
                </a:solidFill>
              </a:rPr>
              <a:t>the</a:t>
            </a:r>
            <a:r>
              <a:rPr lang="nl-NL" sz="4000" dirty="0" smtClean="0">
                <a:solidFill>
                  <a:schemeClr val="accent1">
                    <a:lumMod val="75000"/>
                  </a:schemeClr>
                </a:solidFill>
              </a:rPr>
              <a:t> classroom</a:t>
            </a:r>
            <a:endParaRPr lang="nl-NL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12101"/>
            <a:ext cx="8915399" cy="1622589"/>
          </a:xfrm>
        </p:spPr>
        <p:txBody>
          <a:bodyPr>
            <a:normAutofit/>
          </a:bodyPr>
          <a:lstStyle/>
          <a:p>
            <a:r>
              <a:rPr lang="nl-NL" dirty="0" smtClean="0"/>
              <a:t>Anna M.T. Bosman</a:t>
            </a:r>
          </a:p>
          <a:p>
            <a:r>
              <a:rPr lang="nl-NL" dirty="0" err="1" smtClean="0"/>
              <a:t>Department</a:t>
            </a:r>
            <a:r>
              <a:rPr lang="nl-NL" dirty="0" smtClean="0"/>
              <a:t> of Special </a:t>
            </a:r>
            <a:r>
              <a:rPr lang="nl-NL" dirty="0" err="1" smtClean="0"/>
              <a:t>Education</a:t>
            </a:r>
            <a:endParaRPr lang="nl-NL" dirty="0" smtClean="0"/>
          </a:p>
          <a:p>
            <a:r>
              <a:rPr lang="nl-NL" dirty="0" smtClean="0"/>
              <a:t>Radboud University, Nijmegen</a:t>
            </a:r>
            <a:r>
              <a:rPr lang="nl-NL" smtClean="0"/>
              <a:t>, The </a:t>
            </a:r>
            <a:r>
              <a:rPr lang="nl-NL" dirty="0" smtClean="0"/>
              <a:t>Netherlands</a:t>
            </a:r>
          </a:p>
          <a:p>
            <a:r>
              <a:rPr lang="nl-NL" dirty="0" smtClean="0">
                <a:hlinkClick r:id="rId2"/>
              </a:rPr>
              <a:t>www.annabosman.eu</a:t>
            </a:r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5B2DF-AAF2-464E-AFFB-4A7FF1ABF275}" type="slidenum">
              <a:rPr lang="nl-NL" smtClean="0"/>
              <a:t>1</a:t>
            </a:fld>
            <a:endParaRPr lang="nl-NL"/>
          </a:p>
        </p:txBody>
      </p:sp>
      <p:sp>
        <p:nvSpPr>
          <p:cNvPr id="5" name="TextBox 4"/>
          <p:cNvSpPr txBox="1"/>
          <p:nvPr/>
        </p:nvSpPr>
        <p:spPr>
          <a:xfrm>
            <a:off x="6230471" y="6334691"/>
            <a:ext cx="58270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/>
              <a:t>10</a:t>
            </a:r>
            <a:r>
              <a:rPr lang="nl-NL" sz="1600" baseline="30000" dirty="0" smtClean="0"/>
              <a:t>th</a:t>
            </a:r>
            <a:r>
              <a:rPr lang="nl-NL" sz="1600" dirty="0" smtClean="0"/>
              <a:t> AWLL International Workshop, Nijmegen, May 12-13, 2016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390172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5B2DF-AAF2-464E-AFFB-4A7FF1ABF275}" type="slidenum">
              <a:rPr lang="nl-NL" smtClean="0"/>
              <a:t>10</a:t>
            </a:fld>
            <a:endParaRPr lang="nl-NL"/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3332132"/>
              </p:ext>
            </p:extLst>
          </p:nvPr>
        </p:nvGraphicFramePr>
        <p:xfrm>
          <a:off x="2391988" y="676835"/>
          <a:ext cx="9594440" cy="52846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Chart" r:id="rId3" imgW="7467600" imgH="4114800" progId="MSGraph.Chart.8">
                  <p:embed followColorScheme="full"/>
                </p:oleObj>
              </mc:Choice>
              <mc:Fallback>
                <p:oleObj name="Chart" r:id="rId3" imgW="7467600" imgH="41148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1988" y="676835"/>
                        <a:ext cx="9594440" cy="52846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212541" y="6024283"/>
            <a:ext cx="28238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Regular education</a:t>
            </a:r>
            <a:endParaRPr lang="en-GB" sz="2800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1124719" y="3088348"/>
            <a:ext cx="2534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Percentage correct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9705660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5B2DF-AAF2-464E-AFFB-4A7FF1ABF275}" type="slidenum">
              <a:rPr lang="nl-NL" smtClean="0"/>
              <a:t>11</a:t>
            </a:fld>
            <a:endParaRPr lang="nl-NL"/>
          </a:p>
        </p:txBody>
      </p:sp>
      <p:sp>
        <p:nvSpPr>
          <p:cNvPr id="7" name="TextBox 6"/>
          <p:cNvSpPr txBox="1"/>
          <p:nvPr/>
        </p:nvSpPr>
        <p:spPr>
          <a:xfrm>
            <a:off x="6212541" y="6024283"/>
            <a:ext cx="27401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Special education</a:t>
            </a:r>
            <a:endParaRPr lang="en-GB" sz="2800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1124719" y="3088348"/>
            <a:ext cx="2534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Percentage correct</a:t>
            </a:r>
            <a:endParaRPr lang="en-GB" sz="2400" dirty="0"/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2737642"/>
              </p:ext>
            </p:extLst>
          </p:nvPr>
        </p:nvGraphicFramePr>
        <p:xfrm>
          <a:off x="2366010" y="690939"/>
          <a:ext cx="9498330" cy="52317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Chart" r:id="rId3" imgW="7467600" imgH="4114800" progId="MSGraph.Chart.8">
                  <p:embed followColorScheme="full"/>
                </p:oleObj>
              </mc:Choice>
              <mc:Fallback>
                <p:oleObj name="Chart" r:id="rId3" imgW="7467600" imgH="41148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6010" y="690939"/>
                        <a:ext cx="9498330" cy="52317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281141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9468011" cy="1280890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rgbClr val="C00000"/>
                </a:solidFill>
              </a:rPr>
              <a:t>Quality of the instruction: Didactical aspects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905000"/>
            <a:ext cx="9306953" cy="489472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400" dirty="0" smtClean="0"/>
              <a:t>Practise entire word (</a:t>
            </a:r>
            <a:r>
              <a:rPr lang="en-GB" sz="2400" i="1" dirty="0" smtClean="0"/>
              <a:t>van </a:t>
            </a:r>
            <a:r>
              <a:rPr lang="en-GB" sz="2400" i="1" dirty="0" err="1" smtClean="0"/>
              <a:t>Leerdam</a:t>
            </a:r>
            <a:r>
              <a:rPr lang="en-GB" sz="2400" i="1" dirty="0" smtClean="0"/>
              <a:t> et al., 1998</a:t>
            </a:r>
            <a:r>
              <a:rPr lang="en-GB" sz="24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GB" sz="2400" dirty="0" smtClean="0"/>
              <a:t>Practise from heart (</a:t>
            </a:r>
            <a:r>
              <a:rPr lang="en-GB" sz="2400" i="1" dirty="0"/>
              <a:t>van </a:t>
            </a:r>
            <a:r>
              <a:rPr lang="en-GB" sz="2400" i="1" dirty="0" err="1"/>
              <a:t>Leerdam</a:t>
            </a:r>
            <a:r>
              <a:rPr lang="en-GB" sz="2400" i="1" dirty="0"/>
              <a:t> et al., </a:t>
            </a:r>
            <a:r>
              <a:rPr lang="en-GB" sz="2400" i="1" dirty="0" smtClean="0"/>
              <a:t>1998</a:t>
            </a:r>
            <a:r>
              <a:rPr lang="en-GB" sz="2400" dirty="0" smtClean="0"/>
              <a:t>; Roberts &amp; </a:t>
            </a:r>
            <a:r>
              <a:rPr lang="en-GB" sz="2400" dirty="0" err="1" smtClean="0"/>
              <a:t>Ehri</a:t>
            </a:r>
            <a:r>
              <a:rPr lang="en-GB" sz="2400" dirty="0" smtClean="0"/>
              <a:t>, 1983)</a:t>
            </a:r>
          </a:p>
          <a:p>
            <a:pPr>
              <a:lnSpc>
                <a:spcPct val="150000"/>
              </a:lnSpc>
            </a:pPr>
            <a:r>
              <a:rPr lang="en-GB" sz="2400" dirty="0" smtClean="0"/>
              <a:t>Practise through handwriting (</a:t>
            </a:r>
            <a:r>
              <a:rPr lang="en-GB" sz="2400" i="1" dirty="0" smtClean="0"/>
              <a:t>van </a:t>
            </a:r>
            <a:r>
              <a:rPr lang="en-GB" sz="2400" i="1" dirty="0" err="1"/>
              <a:t>Leerdam</a:t>
            </a:r>
            <a:r>
              <a:rPr lang="en-GB" sz="2400" i="1" dirty="0"/>
              <a:t> et al., </a:t>
            </a:r>
            <a:r>
              <a:rPr lang="en-GB" sz="2400" i="1" dirty="0" smtClean="0"/>
              <a:t>1998</a:t>
            </a:r>
            <a:r>
              <a:rPr lang="en-GB" sz="24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GB" sz="2400" dirty="0" smtClean="0"/>
              <a:t>Practise until 100% correct (Gerber, 1986)</a:t>
            </a:r>
          </a:p>
          <a:p>
            <a:pPr>
              <a:lnSpc>
                <a:spcPct val="150000"/>
              </a:lnSpc>
            </a:pPr>
            <a:r>
              <a:rPr lang="en-GB" sz="2400" dirty="0"/>
              <a:t>Immediate feedback (</a:t>
            </a:r>
            <a:r>
              <a:rPr lang="en-GB" sz="2400" dirty="0" err="1"/>
              <a:t>Harward</a:t>
            </a:r>
            <a:r>
              <a:rPr lang="en-GB" sz="2400" dirty="0"/>
              <a:t> et al., 1994</a:t>
            </a:r>
            <a:r>
              <a:rPr lang="en-GB" sz="24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GB" sz="2400" dirty="0" smtClean="0"/>
              <a:t>Multisensory learning (</a:t>
            </a:r>
            <a:r>
              <a:rPr lang="en-GB" sz="2400" i="1" dirty="0" err="1" smtClean="0"/>
              <a:t>Calcott</a:t>
            </a:r>
            <a:r>
              <a:rPr lang="en-GB" sz="2400" i="1" dirty="0" smtClean="0"/>
              <a:t> et al., 2015</a:t>
            </a:r>
            <a:r>
              <a:rPr lang="en-GB" sz="2400" dirty="0" smtClean="0"/>
              <a:t>)</a:t>
            </a:r>
            <a:endParaRPr lang="en-GB" sz="2400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5B2DF-AAF2-464E-AFFB-4A7FF1ABF275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34703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9468011" cy="666808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rgbClr val="C00000"/>
                </a:solidFill>
              </a:rPr>
              <a:t>Quality of the instruction: Teacher requirements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694328"/>
            <a:ext cx="9306953" cy="5011271"/>
          </a:xfrm>
        </p:spPr>
        <p:txBody>
          <a:bodyPr>
            <a:normAutofit fontScale="92500" lnSpcReduction="10000"/>
          </a:bodyPr>
          <a:lstStyle/>
          <a:p>
            <a:r>
              <a:rPr lang="en-GB" sz="2600" dirty="0" smtClean="0"/>
              <a:t>have </a:t>
            </a:r>
            <a:r>
              <a:rPr lang="en-GB" sz="2600" b="1" dirty="0" smtClean="0">
                <a:solidFill>
                  <a:srgbClr val="C00000"/>
                </a:solidFill>
              </a:rPr>
              <a:t>(Psycho)linguistic knowledge </a:t>
            </a:r>
            <a:r>
              <a:rPr lang="en-GB" sz="1900" dirty="0" smtClean="0">
                <a:solidFill>
                  <a:schemeClr val="tx1"/>
                </a:solidFill>
              </a:rPr>
              <a:t>(Bosman, 2007, 2016; Moats &amp; Lyons 1996)</a:t>
            </a:r>
          </a:p>
          <a:p>
            <a:pPr lvl="1"/>
            <a:r>
              <a:rPr lang="en-GB" sz="2200" dirty="0" smtClean="0"/>
              <a:t>Knowledge of the orthography and the rules underlying the structure of the written language </a:t>
            </a:r>
          </a:p>
          <a:p>
            <a:pPr lvl="1"/>
            <a:r>
              <a:rPr lang="en-GB" sz="2200" dirty="0" smtClean="0"/>
              <a:t>Knowledge of the problems students encounter when learning to spell</a:t>
            </a:r>
          </a:p>
          <a:p>
            <a:pPr lvl="1"/>
            <a:endParaRPr lang="en-GB" sz="2400" dirty="0"/>
          </a:p>
          <a:p>
            <a:r>
              <a:rPr lang="en-GB" sz="2600" dirty="0" smtClean="0"/>
              <a:t>apply </a:t>
            </a:r>
            <a:r>
              <a:rPr lang="en-GB" sz="2600" b="1" dirty="0" smtClean="0">
                <a:solidFill>
                  <a:srgbClr val="C00000"/>
                </a:solidFill>
              </a:rPr>
              <a:t>Direct instruction </a:t>
            </a:r>
            <a:r>
              <a:rPr lang="en-GB" sz="1900" dirty="0" smtClean="0">
                <a:solidFill>
                  <a:schemeClr val="tx1"/>
                </a:solidFill>
              </a:rPr>
              <a:t>(Bosman, 2007, 2016; Clark et al., 2012; Joyce et al., 2014)</a:t>
            </a:r>
            <a:endParaRPr lang="en-GB" sz="1900" b="1" dirty="0" smtClean="0">
              <a:solidFill>
                <a:srgbClr val="C00000"/>
              </a:solidFill>
            </a:endParaRPr>
          </a:p>
          <a:p>
            <a:pPr lvl="1"/>
            <a:r>
              <a:rPr lang="en-GB" sz="2200" dirty="0" smtClean="0"/>
              <a:t>Entire classroom</a:t>
            </a:r>
          </a:p>
          <a:p>
            <a:pPr lvl="1"/>
            <a:r>
              <a:rPr lang="en-GB" sz="2200" dirty="0" smtClean="0"/>
              <a:t>Adaptive teaching by means of ZPD</a:t>
            </a:r>
          </a:p>
          <a:p>
            <a:pPr lvl="1"/>
            <a:endParaRPr lang="en-GB" sz="2400" dirty="0" smtClean="0"/>
          </a:p>
          <a:p>
            <a:r>
              <a:rPr lang="en-GB" sz="2600" dirty="0" smtClean="0"/>
              <a:t>use </a:t>
            </a:r>
            <a:r>
              <a:rPr lang="en-GB" sz="2600" b="1" dirty="0" smtClean="0">
                <a:solidFill>
                  <a:srgbClr val="C00000"/>
                </a:solidFill>
              </a:rPr>
              <a:t>Structured instruction </a:t>
            </a:r>
            <a:r>
              <a:rPr lang="en-GB" sz="1900" dirty="0" smtClean="0">
                <a:solidFill>
                  <a:schemeClr val="tx1"/>
                </a:solidFill>
              </a:rPr>
              <a:t>(</a:t>
            </a:r>
            <a:r>
              <a:rPr lang="en-GB" sz="1900" dirty="0">
                <a:solidFill>
                  <a:schemeClr val="tx1"/>
                </a:solidFill>
              </a:rPr>
              <a:t>Bosman, 2007, 2016; </a:t>
            </a:r>
            <a:r>
              <a:rPr lang="en-GB" sz="1900" dirty="0" smtClean="0">
                <a:solidFill>
                  <a:schemeClr val="tx1"/>
                </a:solidFill>
              </a:rPr>
              <a:t>Simon et </a:t>
            </a:r>
            <a:r>
              <a:rPr lang="en-GB" sz="1900" dirty="0">
                <a:solidFill>
                  <a:schemeClr val="tx1"/>
                </a:solidFill>
              </a:rPr>
              <a:t>al., </a:t>
            </a:r>
            <a:r>
              <a:rPr lang="en-GB" sz="1900" dirty="0" smtClean="0">
                <a:solidFill>
                  <a:schemeClr val="tx1"/>
                </a:solidFill>
              </a:rPr>
              <a:t>2012)</a:t>
            </a:r>
            <a:endParaRPr lang="en-GB" sz="1900" b="1" dirty="0" smtClean="0">
              <a:solidFill>
                <a:srgbClr val="C00000"/>
              </a:solidFill>
            </a:endParaRPr>
          </a:p>
          <a:p>
            <a:pPr lvl="1"/>
            <a:r>
              <a:rPr lang="en-GB" sz="2200" dirty="0" smtClean="0"/>
              <a:t>Didactics is based on a task analysis</a:t>
            </a:r>
          </a:p>
          <a:p>
            <a:pPr lvl="1"/>
            <a:r>
              <a:rPr lang="en-GB" sz="2200" dirty="0" smtClean="0"/>
              <a:t>Error prevention</a:t>
            </a:r>
            <a:endParaRPr lang="en-GB" sz="22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5B2DF-AAF2-464E-AFFB-4A7FF1ABF275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578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512462"/>
            <a:ext cx="8911687" cy="1280890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”</a:t>
            </a:r>
            <a:r>
              <a:rPr lang="en-GB" b="1" dirty="0" smtClean="0">
                <a:solidFill>
                  <a:srgbClr val="C00000"/>
                </a:solidFill>
              </a:rPr>
              <a:t>How to teach children reading and spelling</a:t>
            </a:r>
            <a:r>
              <a:rPr lang="en-US" b="1" dirty="0" smtClean="0">
                <a:solidFill>
                  <a:srgbClr val="C00000"/>
                </a:solidFill>
              </a:rPr>
              <a:t>”</a:t>
            </a:r>
            <a:r>
              <a:rPr lang="en-GB" b="1" dirty="0" smtClean="0">
                <a:solidFill>
                  <a:srgbClr val="C00000"/>
                </a:solidFill>
              </a:rPr>
              <a:t> 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5B2DF-AAF2-464E-AFFB-4A7FF1ABF275}" type="slidenum">
              <a:rPr lang="nl-NL" smtClean="0"/>
              <a:t>14</a:t>
            </a:fld>
            <a:endParaRPr lang="nl-NL"/>
          </a:p>
        </p:txBody>
      </p:sp>
      <p:graphicFrame>
        <p:nvGraphicFramePr>
          <p:cNvPr id="5" name="Object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1668963"/>
              </p:ext>
            </p:extLst>
          </p:nvPr>
        </p:nvGraphicFramePr>
        <p:xfrm>
          <a:off x="2132537" y="1274563"/>
          <a:ext cx="9218612" cy="51624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Chart" r:id="rId3" imgW="7620000" imgH="4267200" progId="MSGraph.Chart.8">
                  <p:embed followColorScheme="full"/>
                </p:oleObj>
              </mc:Choice>
              <mc:Fallback>
                <p:oleObj name="Chart" r:id="rId3" imgW="7620000" imgH="42672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2537" y="1274563"/>
                        <a:ext cx="9218612" cy="51624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874449" y="6299825"/>
            <a:ext cx="21106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March Grade 1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7178659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512462"/>
            <a:ext cx="8911687" cy="1280890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”</a:t>
            </a:r>
            <a:r>
              <a:rPr lang="en-GB" b="1" dirty="0" smtClean="0">
                <a:solidFill>
                  <a:srgbClr val="C00000"/>
                </a:solidFill>
              </a:rPr>
              <a:t>How to teach children reading and spelling</a:t>
            </a:r>
            <a:r>
              <a:rPr lang="en-US" b="1" dirty="0" smtClean="0">
                <a:solidFill>
                  <a:srgbClr val="C00000"/>
                </a:solidFill>
              </a:rPr>
              <a:t>”</a:t>
            </a:r>
            <a:r>
              <a:rPr lang="en-GB" b="1" dirty="0" smtClean="0">
                <a:solidFill>
                  <a:srgbClr val="C00000"/>
                </a:solidFill>
              </a:rPr>
              <a:t> 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5B2DF-AAF2-464E-AFFB-4A7FF1ABF275}" type="slidenum">
              <a:rPr lang="nl-NL" smtClean="0"/>
              <a:t>15</a:t>
            </a:fld>
            <a:endParaRPr lang="nl-NL"/>
          </a:p>
        </p:txBody>
      </p:sp>
      <p:sp>
        <p:nvSpPr>
          <p:cNvPr id="6" name="TextBox 5"/>
          <p:cNvSpPr txBox="1"/>
          <p:nvPr/>
        </p:nvSpPr>
        <p:spPr>
          <a:xfrm>
            <a:off x="5874449" y="6299825"/>
            <a:ext cx="18119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June Grade 1</a:t>
            </a:r>
            <a:endParaRPr lang="en-GB" sz="2400" dirty="0"/>
          </a:p>
        </p:txBody>
      </p:sp>
      <p:graphicFrame>
        <p:nvGraphicFramePr>
          <p:cNvPr id="7" name="Object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2989805"/>
              </p:ext>
            </p:extLst>
          </p:nvPr>
        </p:nvGraphicFramePr>
        <p:xfrm>
          <a:off x="1852993" y="1378868"/>
          <a:ext cx="9527573" cy="53354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Chart" r:id="rId3" imgW="7620000" imgH="4267200" progId="MSGraph.Chart.8">
                  <p:embed followColorScheme="full"/>
                </p:oleObj>
              </mc:Choice>
              <mc:Fallback>
                <p:oleObj name="Chart" r:id="rId3" imgW="7620000" imgH="42672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2993" y="1378868"/>
                        <a:ext cx="9527573" cy="53354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55010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512462"/>
            <a:ext cx="8911687" cy="1280890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”</a:t>
            </a:r>
            <a:r>
              <a:rPr lang="en-GB" b="1" dirty="0" smtClean="0">
                <a:solidFill>
                  <a:srgbClr val="C00000"/>
                </a:solidFill>
              </a:rPr>
              <a:t>How to teach children reading and spelling</a:t>
            </a:r>
            <a:r>
              <a:rPr lang="en-US" b="1" dirty="0" smtClean="0">
                <a:solidFill>
                  <a:srgbClr val="C00000"/>
                </a:solidFill>
              </a:rPr>
              <a:t>”</a:t>
            </a:r>
            <a:r>
              <a:rPr lang="en-GB" b="1" dirty="0" smtClean="0">
                <a:solidFill>
                  <a:srgbClr val="C00000"/>
                </a:solidFill>
              </a:rPr>
              <a:t> 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5B2DF-AAF2-464E-AFFB-4A7FF1ABF275}" type="slidenum">
              <a:rPr lang="nl-NL" smtClean="0"/>
              <a:t>16</a:t>
            </a:fld>
            <a:endParaRPr lang="nl-NL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9163527"/>
              </p:ext>
            </p:extLst>
          </p:nvPr>
        </p:nvGraphicFramePr>
        <p:xfrm>
          <a:off x="2454752" y="1493520"/>
          <a:ext cx="9455310" cy="4827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5748"/>
                <a:gridCol w="2034540"/>
                <a:gridCol w="1965960"/>
                <a:gridCol w="2018000"/>
                <a:gridCol w="1891062"/>
              </a:tblGrid>
              <a:tr h="68961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Level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2005-2006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2006-2007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2007-2008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2008-2009</a:t>
                      </a:r>
                      <a:endParaRPr lang="en-GB" sz="2800" dirty="0"/>
                    </a:p>
                  </a:txBody>
                  <a:tcPr/>
                </a:tc>
              </a:tr>
              <a:tr h="68961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A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9</a:t>
                      </a:r>
                      <a:endParaRPr lang="en-GB" sz="24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50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45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52</a:t>
                      </a:r>
                      <a:endParaRPr lang="en-GB" sz="2400" dirty="0"/>
                    </a:p>
                  </a:txBody>
                  <a:tcPr/>
                </a:tc>
              </a:tr>
              <a:tr h="68961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B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32</a:t>
                      </a:r>
                      <a:endParaRPr lang="en-GB" sz="24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31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40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26</a:t>
                      </a:r>
                      <a:endParaRPr lang="en-GB" sz="2400" dirty="0"/>
                    </a:p>
                  </a:txBody>
                  <a:tcPr/>
                </a:tc>
              </a:tr>
              <a:tr h="68961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C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32</a:t>
                      </a:r>
                      <a:endParaRPr lang="en-GB" sz="24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19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10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22</a:t>
                      </a:r>
                      <a:endParaRPr lang="en-GB" sz="2400" dirty="0"/>
                    </a:p>
                  </a:txBody>
                  <a:tcPr/>
                </a:tc>
              </a:tr>
              <a:tr h="68961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D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23</a:t>
                      </a:r>
                      <a:endParaRPr lang="en-GB" sz="24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5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0</a:t>
                      </a:r>
                      <a:endParaRPr lang="en-GB" sz="2400" dirty="0"/>
                    </a:p>
                  </a:txBody>
                  <a:tcPr/>
                </a:tc>
              </a:tr>
              <a:tr h="68961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4</a:t>
                      </a:r>
                      <a:endParaRPr lang="en-GB" sz="24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0</a:t>
                      </a:r>
                      <a:endParaRPr lang="en-GB" sz="2400" dirty="0"/>
                    </a:p>
                  </a:txBody>
                  <a:tcPr/>
                </a:tc>
              </a:tr>
              <a:tr h="68961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Average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C</a:t>
                      </a:r>
                      <a:endParaRPr lang="en-GB" sz="24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A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A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A</a:t>
                      </a:r>
                      <a:endParaRPr lang="en-GB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697730" y="6396335"/>
            <a:ext cx="62979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Percentages of Grade-4 students at each level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7758370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566960"/>
            <a:ext cx="8911687" cy="747490"/>
          </a:xfrm>
        </p:spPr>
        <p:txBody>
          <a:bodyPr/>
          <a:lstStyle/>
          <a:p>
            <a:r>
              <a:rPr lang="en-GB" b="1" dirty="0" smtClean="0">
                <a:solidFill>
                  <a:srgbClr val="C00000"/>
                </a:solidFill>
              </a:rPr>
              <a:t>For English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65910"/>
            <a:ext cx="9023668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4800" dirty="0" smtClean="0">
                <a:hlinkClick r:id="rId2"/>
              </a:rPr>
              <a:t>www.realspelling.fr</a:t>
            </a:r>
            <a:endParaRPr lang="en-GB" sz="4800" dirty="0" smtClean="0"/>
          </a:p>
          <a:p>
            <a:pPr marL="0" indent="0" algn="ctr">
              <a:buNone/>
            </a:pPr>
            <a:endParaRPr lang="en-GB" sz="4800" dirty="0"/>
          </a:p>
          <a:p>
            <a:pPr marL="0" indent="0" algn="ctr">
              <a:buNone/>
            </a:pPr>
            <a:r>
              <a:rPr lang="en-GB" sz="4800" dirty="0" smtClean="0"/>
              <a:t>or</a:t>
            </a:r>
          </a:p>
          <a:p>
            <a:pPr marL="0" indent="0" algn="ctr">
              <a:buNone/>
            </a:pPr>
            <a:endParaRPr lang="en-GB" sz="4800" dirty="0" smtClean="0"/>
          </a:p>
          <a:p>
            <a:pPr marL="0" indent="0" algn="ctr">
              <a:buNone/>
            </a:pPr>
            <a:r>
              <a:rPr lang="en-GB" sz="4800" dirty="0" smtClean="0">
                <a:hlinkClick r:id="rId3"/>
              </a:rPr>
              <a:t>www.wordworkskingston.com</a:t>
            </a:r>
            <a:endParaRPr lang="en-GB" sz="4800" dirty="0" smtClean="0"/>
          </a:p>
          <a:p>
            <a:pPr marL="0" indent="0" algn="ctr">
              <a:buNone/>
            </a:pPr>
            <a:endParaRPr lang="en-GB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5B2DF-AAF2-464E-AFFB-4A7FF1ABF275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268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56634"/>
          </a:xfrm>
        </p:spPr>
        <p:txBody>
          <a:bodyPr/>
          <a:lstStyle/>
          <a:p>
            <a:r>
              <a:rPr lang="nl-NL" b="1" dirty="0" smtClean="0">
                <a:solidFill>
                  <a:srgbClr val="C00000"/>
                </a:solidFill>
              </a:rPr>
              <a:t>Learning </a:t>
            </a:r>
            <a:r>
              <a:rPr lang="nl-NL" b="1" dirty="0" err="1" smtClean="0">
                <a:solidFill>
                  <a:srgbClr val="C00000"/>
                </a:solidFill>
              </a:rPr>
              <a:t>to</a:t>
            </a:r>
            <a:r>
              <a:rPr lang="nl-NL" b="1" dirty="0" smtClean="0">
                <a:solidFill>
                  <a:srgbClr val="C00000"/>
                </a:solidFill>
              </a:rPr>
              <a:t> </a:t>
            </a:r>
            <a:r>
              <a:rPr lang="nl-NL" b="1" dirty="0" err="1" smtClean="0">
                <a:solidFill>
                  <a:srgbClr val="C00000"/>
                </a:solidFill>
              </a:rPr>
              <a:t>spell</a:t>
            </a:r>
            <a:r>
              <a:rPr lang="nl-NL" b="1" dirty="0" smtClean="0">
                <a:solidFill>
                  <a:srgbClr val="C00000"/>
                </a:solidFill>
              </a:rPr>
              <a:t> </a:t>
            </a:r>
            <a:r>
              <a:rPr lang="nl-NL" b="1" dirty="0" err="1" smtClean="0">
                <a:solidFill>
                  <a:srgbClr val="C00000"/>
                </a:solidFill>
              </a:rPr>
              <a:t>depends</a:t>
            </a:r>
            <a:r>
              <a:rPr lang="nl-NL" b="1" dirty="0" smtClean="0">
                <a:solidFill>
                  <a:srgbClr val="C00000"/>
                </a:solidFill>
              </a:rPr>
              <a:t> on</a:t>
            </a:r>
            <a:endParaRPr lang="nl-NL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9014524" cy="4532376"/>
          </a:xfrm>
        </p:spPr>
        <p:txBody>
          <a:bodyPr>
            <a:noAutofit/>
          </a:bodyPr>
          <a:lstStyle/>
          <a:p>
            <a:r>
              <a:rPr lang="nl-NL" sz="2400" dirty="0" err="1"/>
              <a:t>C</a:t>
            </a:r>
            <a:r>
              <a:rPr lang="nl-NL" sz="2400" dirty="0" err="1" smtClean="0"/>
              <a:t>haracteristics</a:t>
            </a:r>
            <a:r>
              <a:rPr lang="nl-NL" sz="2400" dirty="0" smtClean="0"/>
              <a:t> of </a:t>
            </a:r>
            <a:r>
              <a:rPr lang="nl-NL" sz="2400" dirty="0" err="1" smtClean="0"/>
              <a:t>the</a:t>
            </a:r>
            <a:r>
              <a:rPr lang="nl-NL" sz="2400" dirty="0" smtClean="0"/>
              <a:t> speller</a:t>
            </a:r>
          </a:p>
          <a:p>
            <a:endParaRPr lang="nl-NL" sz="2800" dirty="0" smtClean="0"/>
          </a:p>
          <a:p>
            <a:endParaRPr lang="nl-NL" sz="2800" dirty="0"/>
          </a:p>
          <a:p>
            <a:r>
              <a:rPr lang="nl-NL" sz="3200" dirty="0" err="1" smtClean="0">
                <a:solidFill>
                  <a:schemeClr val="tx1"/>
                </a:solidFill>
              </a:rPr>
              <a:t>Inter</a:t>
            </a:r>
            <a:r>
              <a:rPr lang="nl-NL" sz="3200" dirty="0" smtClean="0">
                <a:solidFill>
                  <a:schemeClr val="tx1"/>
                </a:solidFill>
              </a:rPr>
              <a:t>- </a:t>
            </a:r>
            <a:r>
              <a:rPr lang="nl-NL" sz="3200" dirty="0" err="1">
                <a:solidFill>
                  <a:schemeClr val="tx1"/>
                </a:solidFill>
              </a:rPr>
              <a:t>and</a:t>
            </a:r>
            <a:r>
              <a:rPr lang="nl-NL" sz="3200" dirty="0">
                <a:solidFill>
                  <a:schemeClr val="tx1"/>
                </a:solidFill>
              </a:rPr>
              <a:t> </a:t>
            </a:r>
            <a:r>
              <a:rPr lang="nl-NL" sz="3200" dirty="0" smtClean="0">
                <a:solidFill>
                  <a:schemeClr val="tx1"/>
                </a:solidFill>
              </a:rPr>
              <a:t>intra-</a:t>
            </a:r>
            <a:r>
              <a:rPr lang="nl-NL" sz="3200" dirty="0" err="1" smtClean="0">
                <a:solidFill>
                  <a:schemeClr val="tx1"/>
                </a:solidFill>
              </a:rPr>
              <a:t>language</a:t>
            </a:r>
            <a:r>
              <a:rPr lang="nl-NL" sz="3200" dirty="0" smtClean="0">
                <a:solidFill>
                  <a:schemeClr val="tx1"/>
                </a:solidFill>
              </a:rPr>
              <a:t> </a:t>
            </a:r>
            <a:r>
              <a:rPr lang="nl-NL" sz="3200" dirty="0" err="1">
                <a:solidFill>
                  <a:schemeClr val="tx1"/>
                </a:solidFill>
              </a:rPr>
              <a:t>orthographic</a:t>
            </a:r>
            <a:r>
              <a:rPr lang="nl-NL" sz="3200" dirty="0">
                <a:solidFill>
                  <a:schemeClr val="tx1"/>
                </a:solidFill>
              </a:rPr>
              <a:t> </a:t>
            </a:r>
            <a:r>
              <a:rPr lang="nl-NL" sz="3200" dirty="0" err="1">
                <a:solidFill>
                  <a:schemeClr val="tx1"/>
                </a:solidFill>
              </a:rPr>
              <a:t>aspects</a:t>
            </a:r>
            <a:endParaRPr lang="en-GB" sz="3200" dirty="0" smtClean="0">
              <a:solidFill>
                <a:schemeClr val="tx1"/>
              </a:solidFill>
            </a:endParaRPr>
          </a:p>
          <a:p>
            <a:endParaRPr lang="nl-NL" sz="2800" dirty="0" smtClean="0"/>
          </a:p>
          <a:p>
            <a:endParaRPr lang="nl-NL" sz="2800" dirty="0" smtClean="0"/>
          </a:p>
          <a:p>
            <a:r>
              <a:rPr lang="nl-NL" sz="4800" dirty="0" err="1"/>
              <a:t>Q</a:t>
            </a:r>
            <a:r>
              <a:rPr lang="nl-NL" sz="4800" dirty="0" err="1" smtClean="0"/>
              <a:t>uality</a:t>
            </a:r>
            <a:r>
              <a:rPr lang="nl-NL" sz="4800" dirty="0" smtClean="0"/>
              <a:t> of </a:t>
            </a:r>
            <a:r>
              <a:rPr lang="nl-NL" sz="4800" dirty="0" err="1" smtClean="0"/>
              <a:t>the</a:t>
            </a:r>
            <a:r>
              <a:rPr lang="nl-NL" sz="4800" dirty="0" smtClean="0"/>
              <a:t> </a:t>
            </a:r>
            <a:r>
              <a:rPr lang="nl-NL" sz="4800" dirty="0" err="1" smtClean="0"/>
              <a:t>instruction</a:t>
            </a:r>
            <a:endParaRPr lang="nl-NL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5B2DF-AAF2-464E-AFFB-4A7FF1ABF275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6747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err="1">
                <a:solidFill>
                  <a:srgbClr val="C00000"/>
                </a:solidFill>
              </a:rPr>
              <a:t>Characteristics</a:t>
            </a:r>
            <a:r>
              <a:rPr lang="nl-NL" b="1" dirty="0">
                <a:solidFill>
                  <a:srgbClr val="C00000"/>
                </a:solidFill>
              </a:rPr>
              <a:t> of </a:t>
            </a:r>
            <a:r>
              <a:rPr lang="nl-NL" b="1" dirty="0" err="1">
                <a:solidFill>
                  <a:srgbClr val="C00000"/>
                </a:solidFill>
              </a:rPr>
              <a:t>the</a:t>
            </a:r>
            <a:r>
              <a:rPr lang="nl-NL" b="1" dirty="0">
                <a:solidFill>
                  <a:srgbClr val="C00000"/>
                </a:solidFill>
              </a:rPr>
              <a:t> speller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612392"/>
            <a:ext cx="8915400" cy="5081016"/>
          </a:xfrm>
        </p:spPr>
        <p:txBody>
          <a:bodyPr>
            <a:normAutofit/>
          </a:bodyPr>
          <a:lstStyle/>
          <a:p>
            <a:r>
              <a:rPr lang="en-GB" sz="2400" dirty="0" smtClean="0"/>
              <a:t>Gender: girls slightly better than boys (</a:t>
            </a:r>
            <a:r>
              <a:rPr lang="en-GB" sz="2400" i="1" dirty="0" smtClean="0"/>
              <a:t>Smits et al., 1985</a:t>
            </a:r>
            <a:r>
              <a:rPr lang="en-GB" sz="2400" dirty="0" smtClean="0"/>
              <a:t>; Allred, 1990)</a:t>
            </a:r>
          </a:p>
          <a:p>
            <a:r>
              <a:rPr lang="en-GB" sz="2400" dirty="0" smtClean="0"/>
              <a:t>Intelligence: low, significant, correlation between IQ and spelling (</a:t>
            </a:r>
            <a:r>
              <a:rPr lang="en-GB" sz="2400" i="1" dirty="0" smtClean="0"/>
              <a:t>van Bon, 1993</a:t>
            </a:r>
            <a:r>
              <a:rPr lang="en-GB" sz="2400" dirty="0" smtClean="0"/>
              <a:t>; Siegel, 2003)</a:t>
            </a:r>
          </a:p>
          <a:p>
            <a:r>
              <a:rPr lang="en-GB" sz="2400" dirty="0" smtClean="0"/>
              <a:t>Dialect speakers</a:t>
            </a:r>
            <a:r>
              <a:rPr lang="en-US" sz="2400" dirty="0" smtClean="0"/>
              <a:t>: slight disadvantage (</a:t>
            </a:r>
            <a:r>
              <a:rPr lang="en-US" sz="2400" i="1" dirty="0" smtClean="0"/>
              <a:t>Hagen, 1985</a:t>
            </a:r>
            <a:r>
              <a:rPr lang="en-US" sz="2400" dirty="0" smtClean="0"/>
              <a:t>; </a:t>
            </a:r>
            <a:r>
              <a:rPr lang="en-US" sz="2400" dirty="0" err="1" smtClean="0"/>
              <a:t>Treiman</a:t>
            </a:r>
            <a:r>
              <a:rPr lang="en-US" sz="2400" dirty="0" smtClean="0"/>
              <a:t> et al., 1997)</a:t>
            </a:r>
            <a:endParaRPr lang="en-GB" sz="2400" dirty="0" smtClean="0"/>
          </a:p>
          <a:p>
            <a:r>
              <a:rPr lang="en-GB" sz="2400" dirty="0" smtClean="0"/>
              <a:t>Visual disability: not hampering (</a:t>
            </a:r>
            <a:r>
              <a:rPr lang="en-GB" sz="2400" i="1" dirty="0" err="1" smtClean="0"/>
              <a:t>Gompel</a:t>
            </a:r>
            <a:r>
              <a:rPr lang="en-GB" sz="2400" i="1" dirty="0" smtClean="0"/>
              <a:t> et al., 2002</a:t>
            </a:r>
            <a:r>
              <a:rPr lang="en-GB" sz="2400" dirty="0" smtClean="0"/>
              <a:t>; Corley &amp; </a:t>
            </a:r>
            <a:r>
              <a:rPr lang="en-GB" sz="2400" dirty="0" err="1" smtClean="0"/>
              <a:t>Pring</a:t>
            </a:r>
            <a:r>
              <a:rPr lang="en-GB" sz="2400" dirty="0" smtClean="0"/>
              <a:t>, 1993)</a:t>
            </a:r>
          </a:p>
          <a:p>
            <a:r>
              <a:rPr lang="en-GB" sz="2400" dirty="0" smtClean="0"/>
              <a:t>Auditory disability: not hampering (Templin, 1948; Campbell &amp; Burden, 1995)</a:t>
            </a:r>
            <a:r>
              <a:rPr lang="is-IS" sz="2400" dirty="0" smtClean="0"/>
              <a:t>…?</a:t>
            </a:r>
            <a:endParaRPr lang="en-GB" sz="2400" dirty="0" smtClean="0"/>
          </a:p>
          <a:p>
            <a:r>
              <a:rPr lang="en-GB" sz="2400" dirty="0" smtClean="0"/>
              <a:t>Spelling disability: Nature or Nurture (more later)</a:t>
            </a:r>
          </a:p>
          <a:p>
            <a:endParaRPr lang="en-GB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5B2DF-AAF2-464E-AFFB-4A7FF1ABF275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2549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err="1" smtClean="0">
                <a:solidFill>
                  <a:srgbClr val="C00000"/>
                </a:solidFill>
              </a:rPr>
              <a:t>Inter</a:t>
            </a:r>
            <a:r>
              <a:rPr lang="nl-NL" b="1" dirty="0" smtClean="0">
                <a:solidFill>
                  <a:srgbClr val="C00000"/>
                </a:solidFill>
              </a:rPr>
              <a:t> </a:t>
            </a:r>
            <a:r>
              <a:rPr lang="nl-NL" b="1" dirty="0" err="1" smtClean="0">
                <a:solidFill>
                  <a:srgbClr val="C00000"/>
                </a:solidFill>
              </a:rPr>
              <a:t>and</a:t>
            </a:r>
            <a:r>
              <a:rPr lang="nl-NL" b="1" dirty="0" smtClean="0">
                <a:solidFill>
                  <a:srgbClr val="C00000"/>
                </a:solidFill>
              </a:rPr>
              <a:t> intra </a:t>
            </a:r>
            <a:r>
              <a:rPr lang="nl-NL" b="1" dirty="0" err="1" smtClean="0">
                <a:solidFill>
                  <a:srgbClr val="C00000"/>
                </a:solidFill>
              </a:rPr>
              <a:t>language</a:t>
            </a:r>
            <a:r>
              <a:rPr lang="nl-NL" b="1" dirty="0" smtClean="0">
                <a:solidFill>
                  <a:srgbClr val="C00000"/>
                </a:solidFill>
              </a:rPr>
              <a:t> </a:t>
            </a:r>
            <a:r>
              <a:rPr lang="nl-NL" b="1" dirty="0" err="1" smtClean="0">
                <a:solidFill>
                  <a:srgbClr val="C00000"/>
                </a:solidFill>
              </a:rPr>
              <a:t>orthographic</a:t>
            </a:r>
            <a:r>
              <a:rPr lang="nl-NL" b="1" dirty="0" smtClean="0">
                <a:solidFill>
                  <a:srgbClr val="C00000"/>
                </a:solidFill>
              </a:rPr>
              <a:t> </a:t>
            </a:r>
            <a:r>
              <a:rPr lang="nl-NL" b="1" dirty="0" err="1" smtClean="0">
                <a:solidFill>
                  <a:srgbClr val="C00000"/>
                </a:solidFill>
              </a:rPr>
              <a:t>aspects</a:t>
            </a:r>
            <a:endParaRPr lang="nl-NL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612392"/>
            <a:ext cx="8915400" cy="5081016"/>
          </a:xfrm>
        </p:spPr>
        <p:txBody>
          <a:bodyPr>
            <a:normAutofit/>
          </a:bodyPr>
          <a:lstStyle/>
          <a:p>
            <a:r>
              <a:rPr lang="en-GB" sz="2400" b="1" dirty="0" smtClean="0">
                <a:solidFill>
                  <a:srgbClr val="C00000"/>
                </a:solidFill>
              </a:rPr>
              <a:t>Interlanguage</a:t>
            </a:r>
            <a:r>
              <a:rPr lang="en-GB" sz="2400" dirty="0" smtClean="0"/>
              <a:t>: Deep orthographies are harder to learn than shallow (</a:t>
            </a:r>
            <a:r>
              <a:rPr lang="en-GB" sz="2400" dirty="0" err="1" smtClean="0"/>
              <a:t>Caravolas</a:t>
            </a:r>
            <a:r>
              <a:rPr lang="en-GB" sz="2400" dirty="0" smtClean="0"/>
              <a:t>, 2004; </a:t>
            </a:r>
            <a:r>
              <a:rPr lang="en-GB" sz="2400" dirty="0" err="1" smtClean="0"/>
              <a:t>Wimmer</a:t>
            </a:r>
            <a:r>
              <a:rPr lang="en-GB" sz="2400" dirty="0" smtClean="0"/>
              <a:t> &amp; </a:t>
            </a:r>
            <a:r>
              <a:rPr lang="en-GB" sz="2400" dirty="0" err="1" smtClean="0"/>
              <a:t>Landerl</a:t>
            </a:r>
            <a:r>
              <a:rPr lang="en-GB" sz="2400" dirty="0" smtClean="0"/>
              <a:t>, 1997)</a:t>
            </a:r>
          </a:p>
          <a:p>
            <a:endParaRPr lang="en-GB" sz="2400" dirty="0"/>
          </a:p>
          <a:p>
            <a:endParaRPr lang="en-GB" sz="2400" dirty="0" smtClean="0"/>
          </a:p>
          <a:p>
            <a:r>
              <a:rPr lang="en-GB" sz="2400" b="1" dirty="0" err="1" smtClean="0">
                <a:solidFill>
                  <a:srgbClr val="C00000"/>
                </a:solidFill>
              </a:rPr>
              <a:t>Intralanguage</a:t>
            </a:r>
            <a:r>
              <a:rPr lang="en-GB" sz="2400" dirty="0" smtClean="0"/>
              <a:t>:</a:t>
            </a:r>
          </a:p>
          <a:p>
            <a:pPr lvl="1">
              <a:lnSpc>
                <a:spcPct val="150000"/>
              </a:lnSpc>
            </a:pPr>
            <a:r>
              <a:rPr lang="en-GB" sz="2200" dirty="0" smtClean="0"/>
              <a:t>Consistent words are better spelled than inconsistent (</a:t>
            </a:r>
            <a:r>
              <a:rPr lang="en-GB" sz="2200" i="1" dirty="0" err="1" smtClean="0"/>
              <a:t>Reitsma</a:t>
            </a:r>
            <a:r>
              <a:rPr lang="en-GB" sz="2200" i="1" dirty="0" smtClean="0"/>
              <a:t> </a:t>
            </a:r>
            <a:r>
              <a:rPr lang="en-US" sz="2200" i="1" dirty="0" smtClean="0"/>
              <a:t>&amp; </a:t>
            </a:r>
            <a:r>
              <a:rPr lang="en-US" sz="2200" i="1" dirty="0" err="1" smtClean="0"/>
              <a:t>Geelhoed</a:t>
            </a:r>
            <a:r>
              <a:rPr lang="en-US" sz="2200" i="1" dirty="0" smtClean="0"/>
              <a:t>, 2000</a:t>
            </a:r>
            <a:r>
              <a:rPr lang="en-US" sz="2200" dirty="0" smtClean="0"/>
              <a:t>; Fisher et al. 1985</a:t>
            </a:r>
            <a:r>
              <a:rPr lang="en-GB" sz="2200" dirty="0" smtClean="0"/>
              <a:t>)</a:t>
            </a:r>
          </a:p>
          <a:p>
            <a:pPr lvl="1">
              <a:lnSpc>
                <a:spcPct val="150000"/>
              </a:lnSpc>
            </a:pPr>
            <a:r>
              <a:rPr lang="en-GB" sz="2200" dirty="0" smtClean="0"/>
              <a:t>HF are better spelled than LF (</a:t>
            </a:r>
            <a:r>
              <a:rPr lang="en-GB" sz="2200" i="1" dirty="0" err="1" smtClean="0"/>
              <a:t>Assink</a:t>
            </a:r>
            <a:r>
              <a:rPr lang="en-GB" sz="2200" i="1" dirty="0" smtClean="0"/>
              <a:t> et al., 1982</a:t>
            </a:r>
            <a:r>
              <a:rPr lang="en-GB" sz="2200" dirty="0" smtClean="0"/>
              <a:t>; </a:t>
            </a:r>
            <a:r>
              <a:rPr lang="en-GB" sz="2200" dirty="0" err="1" smtClean="0"/>
              <a:t>Largy</a:t>
            </a:r>
            <a:r>
              <a:rPr lang="en-GB" sz="2200" dirty="0" smtClean="0"/>
              <a:t> et al. 1996)</a:t>
            </a:r>
          </a:p>
          <a:p>
            <a:pPr lvl="1">
              <a:lnSpc>
                <a:spcPct val="150000"/>
              </a:lnSpc>
            </a:pPr>
            <a:r>
              <a:rPr lang="en-GB" sz="2200" dirty="0" smtClean="0"/>
              <a:t>Orthographic rules are difficult (</a:t>
            </a:r>
            <a:r>
              <a:rPr lang="en-GB" sz="2200" i="1" dirty="0" err="1" smtClean="0"/>
              <a:t>Assink</a:t>
            </a:r>
            <a:r>
              <a:rPr lang="en-GB" sz="2200" i="1" dirty="0" smtClean="0"/>
              <a:t>, 1987</a:t>
            </a:r>
            <a:r>
              <a:rPr lang="en-GB" sz="2200" dirty="0" smtClean="0"/>
              <a:t>; </a:t>
            </a:r>
            <a:r>
              <a:rPr lang="en-GB" sz="2200" dirty="0" err="1" smtClean="0"/>
              <a:t>Treiman</a:t>
            </a:r>
            <a:r>
              <a:rPr lang="en-GB" sz="2200" dirty="0" smtClean="0"/>
              <a:t> et al. 1994)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5B2DF-AAF2-464E-AFFB-4A7FF1ABF275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924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6384" y="632458"/>
            <a:ext cx="8911687" cy="675772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C00000"/>
                </a:solidFill>
              </a:rPr>
              <a:t>Empirical study 1 </a:t>
            </a:r>
            <a:r>
              <a:rPr lang="en-GB" sz="2700" dirty="0" smtClean="0">
                <a:solidFill>
                  <a:schemeClr val="tx1"/>
                </a:solidFill>
              </a:rPr>
              <a:t>(van </a:t>
            </a:r>
            <a:r>
              <a:rPr lang="en-GB" sz="2700" dirty="0" err="1" smtClean="0">
                <a:solidFill>
                  <a:schemeClr val="tx1"/>
                </a:solidFill>
              </a:rPr>
              <a:t>Leerdam</a:t>
            </a:r>
            <a:r>
              <a:rPr lang="en-GB" sz="2700" dirty="0" smtClean="0">
                <a:solidFill>
                  <a:schemeClr val="tx1"/>
                </a:solidFill>
              </a:rPr>
              <a:t>, Bosman, &amp; Van </a:t>
            </a:r>
            <a:r>
              <a:rPr lang="en-GB" sz="2700" dirty="0" err="1" smtClean="0">
                <a:solidFill>
                  <a:schemeClr val="tx1"/>
                </a:solidFill>
              </a:rPr>
              <a:t>Orden</a:t>
            </a:r>
            <a:r>
              <a:rPr lang="en-GB" sz="2700" dirty="0" smtClean="0">
                <a:solidFill>
                  <a:schemeClr val="tx1"/>
                </a:solidFill>
              </a:rPr>
              <a:t>, 1998)</a:t>
            </a:r>
            <a:endParaRPr lang="en-GB" sz="27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5B2DF-AAF2-464E-AFFB-4A7FF1ABF275}" type="slidenum">
              <a:rPr lang="nl-NL" smtClean="0"/>
              <a:t>5</a:t>
            </a:fld>
            <a:endParaRPr lang="nl-NL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4577705"/>
              </p:ext>
            </p:extLst>
          </p:nvPr>
        </p:nvGraphicFramePr>
        <p:xfrm>
          <a:off x="2589212" y="1479177"/>
          <a:ext cx="89154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  <a:gridCol w="2971800"/>
                <a:gridCol w="29718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Words (12)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Alternative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in</a:t>
                      </a:r>
                      <a:r>
                        <a:rPr lang="en-GB" baseline="0" dirty="0" smtClean="0"/>
                        <a:t> English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paleis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pallijs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palace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rondje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rontju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small circle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bloot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blood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nude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stouterd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stautert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naughty boy/girl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kachel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kaggul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stove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vuilnis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fuilnis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garbage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schilderij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sgilderei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painting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modder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modur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mud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miauwen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miouwen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miaow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nagel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naachel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nail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pantoffel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pantoful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slipper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hengel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henul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fishing rod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4261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5B2DF-AAF2-464E-AFFB-4A7FF1ABF275}" type="slidenum">
              <a:rPr lang="nl-NL" smtClean="0"/>
              <a:t>6</a:t>
            </a:fld>
            <a:endParaRPr lang="nl-NL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099300"/>
              </p:ext>
            </p:extLst>
          </p:nvPr>
        </p:nvGraphicFramePr>
        <p:xfrm>
          <a:off x="2503170" y="1152906"/>
          <a:ext cx="9432569" cy="50192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6445"/>
                <a:gridCol w="5186124"/>
              </a:tblGrid>
              <a:tr h="836549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Instruction method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Dutch</a:t>
                      </a:r>
                      <a:r>
                        <a:rPr lang="en-GB" sz="2800" baseline="0" dirty="0" smtClean="0"/>
                        <a:t> first graders</a:t>
                      </a:r>
                      <a:endParaRPr lang="en-GB" sz="2800" dirty="0"/>
                    </a:p>
                  </a:txBody>
                  <a:tcPr/>
                </a:tc>
              </a:tr>
              <a:tr h="836549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Reading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14</a:t>
                      </a:r>
                      <a:endParaRPr lang="en-GB" sz="2400" dirty="0"/>
                    </a:p>
                  </a:txBody>
                  <a:tcPr/>
                </a:tc>
              </a:tr>
              <a:tr h="836549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Copying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14</a:t>
                      </a:r>
                      <a:endParaRPr lang="en-GB" sz="2400" dirty="0"/>
                    </a:p>
                  </a:txBody>
                  <a:tcPr/>
                </a:tc>
              </a:tr>
              <a:tr h="836549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Grapheme</a:t>
                      </a:r>
                      <a:r>
                        <a:rPr lang="en-GB" sz="2400" baseline="0" dirty="0" smtClean="0"/>
                        <a:t> selection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14</a:t>
                      </a:r>
                      <a:endParaRPr lang="en-GB" sz="2400" dirty="0"/>
                    </a:p>
                  </a:txBody>
                  <a:tcPr/>
                </a:tc>
              </a:tr>
              <a:tr h="836549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Oral spelling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14</a:t>
                      </a:r>
                      <a:endParaRPr lang="en-GB" sz="2400" dirty="0"/>
                    </a:p>
                  </a:txBody>
                  <a:tcPr/>
                </a:tc>
              </a:tr>
              <a:tr h="836549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Visual</a:t>
                      </a:r>
                      <a:r>
                        <a:rPr lang="en-GB" sz="2400" baseline="0" dirty="0" smtClean="0"/>
                        <a:t> dictation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14</a:t>
                      </a:r>
                      <a:endParaRPr lang="en-GB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7097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5B2DF-AAF2-464E-AFFB-4A7FF1ABF275}" type="slidenum">
              <a:rPr lang="nl-NL" smtClean="0"/>
              <a:t>7</a:t>
            </a:fld>
            <a:endParaRPr lang="nl-NL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925" y="1264555"/>
            <a:ext cx="8227475" cy="5300521"/>
          </a:xfrm>
        </p:spPr>
      </p:pic>
      <p:sp>
        <p:nvSpPr>
          <p:cNvPr id="7" name="TextBox 6"/>
          <p:cNvSpPr txBox="1"/>
          <p:nvPr/>
        </p:nvSpPr>
        <p:spPr>
          <a:xfrm rot="16200000">
            <a:off x="1461723" y="3587533"/>
            <a:ext cx="26625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Number of errors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176554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6384" y="632458"/>
            <a:ext cx="8911687" cy="675772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rgbClr val="C00000"/>
                </a:solidFill>
              </a:rPr>
              <a:t>Empirical study 2 </a:t>
            </a:r>
            <a:r>
              <a:rPr lang="en-GB" sz="2700" dirty="0" smtClean="0">
                <a:solidFill>
                  <a:schemeClr val="tx1"/>
                </a:solidFill>
              </a:rPr>
              <a:t>(Bosman, van Hell, &amp; </a:t>
            </a:r>
            <a:r>
              <a:rPr lang="en-GB" sz="2700" dirty="0" err="1" smtClean="0">
                <a:solidFill>
                  <a:schemeClr val="tx1"/>
                </a:solidFill>
              </a:rPr>
              <a:t>Verhoeven</a:t>
            </a:r>
            <a:r>
              <a:rPr lang="en-GB" sz="2700" dirty="0" smtClean="0">
                <a:solidFill>
                  <a:schemeClr val="tx1"/>
                </a:solidFill>
              </a:rPr>
              <a:t>, 2006)</a:t>
            </a:r>
            <a:endParaRPr lang="en-GB" sz="27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5B2DF-AAF2-464E-AFFB-4A7FF1ABF275}" type="slidenum">
              <a:rPr lang="nl-NL" smtClean="0"/>
              <a:t>8</a:t>
            </a:fld>
            <a:endParaRPr lang="nl-NL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85334"/>
              </p:ext>
            </p:extLst>
          </p:nvPr>
        </p:nvGraphicFramePr>
        <p:xfrm>
          <a:off x="2571283" y="1604683"/>
          <a:ext cx="9333848" cy="47961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3462"/>
                <a:gridCol w="2333462"/>
                <a:gridCol w="2333462"/>
                <a:gridCol w="2333462"/>
              </a:tblGrid>
              <a:tr h="532902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Dutch word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in English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Dutch word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in English</a:t>
                      </a:r>
                      <a:endParaRPr lang="en-GB" sz="2400" dirty="0"/>
                    </a:p>
                  </a:txBody>
                  <a:tcPr/>
                </a:tc>
              </a:tr>
              <a:tr h="532902">
                <a:tc>
                  <a:txBody>
                    <a:bodyPr/>
                    <a:lstStyle/>
                    <a:p>
                      <a:r>
                        <a:rPr lang="en-GB" sz="2000" dirty="0" err="1" smtClean="0"/>
                        <a:t>asperge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asparagus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giraffe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giraffe</a:t>
                      </a:r>
                      <a:endParaRPr lang="en-GB" sz="2000" dirty="0"/>
                    </a:p>
                  </a:txBody>
                  <a:tcPr/>
                </a:tc>
              </a:tr>
              <a:tr h="532902">
                <a:tc>
                  <a:txBody>
                    <a:bodyPr/>
                    <a:lstStyle/>
                    <a:p>
                      <a:r>
                        <a:rPr lang="en-GB" sz="2000" dirty="0" err="1" smtClean="0"/>
                        <a:t>kangoeroe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kangaroo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milieu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environment</a:t>
                      </a:r>
                      <a:endParaRPr lang="en-GB" sz="2000" dirty="0"/>
                    </a:p>
                  </a:txBody>
                  <a:tcPr/>
                </a:tc>
              </a:tr>
              <a:tr h="532902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bungalow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bungalow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jeans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jeans</a:t>
                      </a:r>
                      <a:endParaRPr lang="en-GB" sz="2000" dirty="0"/>
                    </a:p>
                  </a:txBody>
                  <a:tcPr/>
                </a:tc>
              </a:tr>
              <a:tr h="532902">
                <a:tc>
                  <a:txBody>
                    <a:bodyPr/>
                    <a:lstStyle/>
                    <a:p>
                      <a:r>
                        <a:rPr lang="en-GB" sz="2000" dirty="0" err="1" smtClean="0"/>
                        <a:t>kievit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lapwing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err="1" smtClean="0"/>
                        <a:t>passagier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passenger</a:t>
                      </a:r>
                      <a:endParaRPr lang="en-GB" sz="2000" dirty="0"/>
                    </a:p>
                  </a:txBody>
                  <a:tcPr/>
                </a:tc>
              </a:tr>
              <a:tr h="532902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champignon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mushroom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jungle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jungle</a:t>
                      </a:r>
                      <a:endParaRPr lang="en-GB" sz="2000" dirty="0"/>
                    </a:p>
                  </a:txBody>
                  <a:tcPr/>
                </a:tc>
              </a:tr>
              <a:tr h="532902">
                <a:tc>
                  <a:txBody>
                    <a:bodyPr/>
                    <a:lstStyle/>
                    <a:p>
                      <a:r>
                        <a:rPr lang="en-GB" sz="2000" dirty="0" err="1" smtClean="0"/>
                        <a:t>onmiddellijk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immediately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err="1" smtClean="0"/>
                        <a:t>populair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popular</a:t>
                      </a:r>
                      <a:endParaRPr lang="en-GB" sz="2000" dirty="0"/>
                    </a:p>
                  </a:txBody>
                  <a:tcPr/>
                </a:tc>
              </a:tr>
              <a:tr h="532902">
                <a:tc>
                  <a:txBody>
                    <a:bodyPr/>
                    <a:lstStyle/>
                    <a:p>
                      <a:r>
                        <a:rPr lang="en-GB" sz="2000" dirty="0" err="1" smtClean="0"/>
                        <a:t>douane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customs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jus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gravy</a:t>
                      </a:r>
                      <a:endParaRPr lang="en-GB" sz="2000" dirty="0"/>
                    </a:p>
                  </a:txBody>
                  <a:tcPr/>
                </a:tc>
              </a:tr>
              <a:tr h="532902">
                <a:tc>
                  <a:txBody>
                    <a:bodyPr/>
                    <a:lstStyle/>
                    <a:p>
                      <a:r>
                        <a:rPr lang="en-GB" sz="2000" dirty="0" err="1" smtClean="0"/>
                        <a:t>niveau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level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station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station</a:t>
                      </a:r>
                      <a:endParaRPr lang="en-GB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8079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152762"/>
              </p:ext>
            </p:extLst>
          </p:nvPr>
        </p:nvGraphicFramePr>
        <p:xfrm>
          <a:off x="2483224" y="1152907"/>
          <a:ext cx="9179858" cy="48713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5210"/>
                <a:gridCol w="2264695"/>
                <a:gridCol w="3059953"/>
              </a:tblGrid>
              <a:tr h="695911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School * Instruction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Sju</a:t>
                      </a:r>
                      <a:r>
                        <a:rPr lang="en-GB" sz="2800" dirty="0" smtClean="0"/>
                        <a:t> or Jus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i="1" dirty="0" smtClean="0"/>
                        <a:t>n</a:t>
                      </a:r>
                      <a:endParaRPr lang="en-GB" sz="2800" i="1" dirty="0"/>
                    </a:p>
                  </a:txBody>
                  <a:tcPr/>
                </a:tc>
              </a:tr>
              <a:tr h="695911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Regular education</a:t>
                      </a:r>
                      <a:r>
                        <a:rPr lang="en-GB" sz="2400" baseline="0" dirty="0" smtClean="0"/>
                        <a:t> (9 years)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/>
                </a:tc>
              </a:tr>
              <a:tr h="695911">
                <a:tc>
                  <a:txBody>
                    <a:bodyPr/>
                    <a:lstStyle/>
                    <a:p>
                      <a:pPr algn="r"/>
                      <a:r>
                        <a:rPr lang="en-GB" sz="2400" i="1" dirty="0" smtClean="0"/>
                        <a:t>Standard</a:t>
                      </a:r>
                      <a:endParaRPr lang="en-GB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>
                          <a:solidFill>
                            <a:srgbClr val="00B050"/>
                          </a:solidFill>
                        </a:rPr>
                        <a:t>sju</a:t>
                      </a:r>
                      <a:endParaRPr lang="en-GB" sz="2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21</a:t>
                      </a:r>
                      <a:endParaRPr lang="en-GB" sz="2400" dirty="0"/>
                    </a:p>
                  </a:txBody>
                  <a:tcPr/>
                </a:tc>
              </a:tr>
              <a:tr h="695911">
                <a:tc>
                  <a:txBody>
                    <a:bodyPr/>
                    <a:lstStyle/>
                    <a:p>
                      <a:pPr algn="r"/>
                      <a:r>
                        <a:rPr lang="en-GB" sz="2400" i="1" dirty="0" smtClean="0"/>
                        <a:t>Regularized</a:t>
                      </a:r>
                      <a:endParaRPr lang="en-GB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FF0000"/>
                          </a:solidFill>
                        </a:rPr>
                        <a:t>jus</a:t>
                      </a:r>
                      <a:endParaRPr lang="en-GB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20</a:t>
                      </a:r>
                      <a:endParaRPr lang="en-GB" sz="2400" dirty="0"/>
                    </a:p>
                  </a:txBody>
                  <a:tcPr/>
                </a:tc>
              </a:tr>
              <a:tr h="695911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Special education (11 years)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/>
                </a:tc>
              </a:tr>
              <a:tr h="695911">
                <a:tc>
                  <a:txBody>
                    <a:bodyPr/>
                    <a:lstStyle/>
                    <a:p>
                      <a:pPr algn="r"/>
                      <a:r>
                        <a:rPr lang="en-GB" sz="2400" i="1" dirty="0" smtClean="0"/>
                        <a:t>Standard</a:t>
                      </a:r>
                      <a:endParaRPr lang="en-GB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>
                          <a:solidFill>
                            <a:srgbClr val="00B050"/>
                          </a:solidFill>
                        </a:rPr>
                        <a:t>sju</a:t>
                      </a:r>
                      <a:endParaRPr lang="en-GB" sz="2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22</a:t>
                      </a:r>
                      <a:endParaRPr lang="en-GB" sz="2400" dirty="0"/>
                    </a:p>
                  </a:txBody>
                  <a:tcPr/>
                </a:tc>
              </a:tr>
              <a:tr h="695911">
                <a:tc>
                  <a:txBody>
                    <a:bodyPr/>
                    <a:lstStyle/>
                    <a:p>
                      <a:pPr algn="r"/>
                      <a:r>
                        <a:rPr lang="en-GB" sz="2400" i="1" dirty="0" smtClean="0"/>
                        <a:t>Regularized</a:t>
                      </a:r>
                      <a:endParaRPr lang="en-GB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FF0000"/>
                          </a:solidFill>
                        </a:rPr>
                        <a:t>jus</a:t>
                      </a:r>
                      <a:endParaRPr lang="en-GB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22</a:t>
                      </a:r>
                      <a:endParaRPr lang="en-GB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5B2DF-AAF2-464E-AFFB-4A7FF1ABF275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31719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454</TotalTime>
  <Words>687</Words>
  <Application>Microsoft Macintosh PowerPoint</Application>
  <PresentationFormat>Widescreen</PresentationFormat>
  <Paragraphs>227</Paragraphs>
  <Slides>17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Calibri</vt:lpstr>
      <vt:lpstr>Calibri Light</vt:lpstr>
      <vt:lpstr>Wingdings 3</vt:lpstr>
      <vt:lpstr>Arial</vt:lpstr>
      <vt:lpstr>Wisp</vt:lpstr>
      <vt:lpstr>Microsoft Graph 98 Chart</vt:lpstr>
      <vt:lpstr>Microsoft Graph Chart</vt:lpstr>
      <vt:lpstr>Learning to spell in Dutch: A case in point  What I learned from going into the classroom</vt:lpstr>
      <vt:lpstr>Learning to spell depends on</vt:lpstr>
      <vt:lpstr>Characteristics of the speller</vt:lpstr>
      <vt:lpstr>Inter and intra language orthographic aspects</vt:lpstr>
      <vt:lpstr>Empirical study 1 (van Leerdam, Bosman, &amp; Van Orden, 1998)</vt:lpstr>
      <vt:lpstr>PowerPoint Presentation</vt:lpstr>
      <vt:lpstr>PowerPoint Presentation</vt:lpstr>
      <vt:lpstr>Empirical study 2 (Bosman, van Hell, &amp; Verhoeven, 2006)</vt:lpstr>
      <vt:lpstr>PowerPoint Presentation</vt:lpstr>
      <vt:lpstr>PowerPoint Presentation</vt:lpstr>
      <vt:lpstr>PowerPoint Presentation</vt:lpstr>
      <vt:lpstr>Quality of the instruction: Didactical aspects</vt:lpstr>
      <vt:lpstr>Quality of the instruction: Teacher requirements</vt:lpstr>
      <vt:lpstr>”How to teach children reading and spelling” </vt:lpstr>
      <vt:lpstr>”How to teach children reading and spelling” </vt:lpstr>
      <vt:lpstr>”How to teach children reading and spelling” </vt:lpstr>
      <vt:lpstr>For English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to spell in Dutch: A case in point  What I learned so far</dc:title>
  <dc:creator>Anna M.T. Bosman</dc:creator>
  <cp:lastModifiedBy>Anna M.T. Bosman</cp:lastModifiedBy>
  <cp:revision>28</cp:revision>
  <dcterms:created xsi:type="dcterms:W3CDTF">2016-05-08T06:16:51Z</dcterms:created>
  <dcterms:modified xsi:type="dcterms:W3CDTF">2016-05-08T13:51:02Z</dcterms:modified>
</cp:coreProperties>
</file>