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59" r:id="rId4"/>
    <p:sldId id="260" r:id="rId5"/>
    <p:sldId id="261" r:id="rId6"/>
    <p:sldId id="264" r:id="rId7"/>
    <p:sldId id="262" r:id="rId8"/>
    <p:sldId id="270" r:id="rId9"/>
    <p:sldId id="257" r:id="rId10"/>
    <p:sldId id="268" r:id="rId11"/>
    <p:sldId id="266" r:id="rId12"/>
    <p:sldId id="267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9"/>
    <p:restoredTop sz="71074"/>
  </p:normalViewPr>
  <p:slideViewPr>
    <p:cSldViewPr snapToGrid="0" snapToObjects="1">
      <p:cViewPr>
        <p:scale>
          <a:sx n="108" d="100"/>
          <a:sy n="108" d="100"/>
        </p:scale>
        <p:origin x="224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5900951584835"/>
          <c:y val="0.0451242453458516"/>
          <c:w val="0.939824141787542"/>
          <c:h val="0.83477793097518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November</c:v>
                </c:pt>
                <c:pt idx="2">
                  <c:v>Maart</c:v>
                </c:pt>
                <c:pt idx="3">
                  <c:v>Juni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3.0</c:v>
                </c:pt>
                <c:pt idx="1">
                  <c:v>8.0</c:v>
                </c:pt>
                <c:pt idx="2">
                  <c:v>27.0</c:v>
                </c:pt>
                <c:pt idx="3">
                  <c:v>42.0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November</c:v>
                </c:pt>
                <c:pt idx="2">
                  <c:v>Maart</c:v>
                </c:pt>
                <c:pt idx="3">
                  <c:v>Juni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9.0</c:v>
                </c:pt>
                <c:pt idx="3">
                  <c:v>15.0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November</c:v>
                </c:pt>
                <c:pt idx="2">
                  <c:v>Maart</c:v>
                </c:pt>
                <c:pt idx="3">
                  <c:v>Juni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4.0</c:v>
                </c:pt>
                <c:pt idx="1">
                  <c:v>4.0</c:v>
                </c:pt>
                <c:pt idx="2">
                  <c:v>11.0</c:v>
                </c:pt>
                <c:pt idx="3">
                  <c:v>14.0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1153824"/>
        <c:axId val="2101157328"/>
      </c:lineChart>
      <c:catAx>
        <c:axId val="2101153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1157328"/>
        <c:crosses val="autoZero"/>
        <c:auto val="1"/>
        <c:lblAlgn val="ctr"/>
        <c:lblOffset val="100"/>
        <c:noMultiLvlLbl val="0"/>
      </c:catAx>
      <c:valAx>
        <c:axId val="210115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115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75471371849889"/>
          <c:y val="0.018594855794385"/>
          <c:w val="0.926717569111253"/>
          <c:h val="0.814418805496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E1</c:v>
                </c:pt>
                <c:pt idx="4">
                  <c:v>E2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92.0</c:v>
                </c:pt>
                <c:pt idx="1">
                  <c:v>83.0</c:v>
                </c:pt>
                <c:pt idx="2">
                  <c:v>80.0</c:v>
                </c:pt>
                <c:pt idx="3">
                  <c:v>86.0</c:v>
                </c:pt>
                <c:pt idx="4">
                  <c:v>79.0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E1</c:v>
                </c:pt>
                <c:pt idx="4">
                  <c:v>E2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76.0</c:v>
                </c:pt>
                <c:pt idx="1">
                  <c:v>55.0</c:v>
                </c:pt>
                <c:pt idx="2">
                  <c:v>38.0</c:v>
                </c:pt>
                <c:pt idx="3">
                  <c:v>59.0</c:v>
                </c:pt>
                <c:pt idx="4">
                  <c:v>33.0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E1</c:v>
                </c:pt>
                <c:pt idx="4">
                  <c:v>E2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57.0</c:v>
                </c:pt>
                <c:pt idx="1">
                  <c:v>37.0</c:v>
                </c:pt>
                <c:pt idx="2">
                  <c:v>24.0</c:v>
                </c:pt>
                <c:pt idx="3">
                  <c:v>40.0</c:v>
                </c:pt>
                <c:pt idx="4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8925536"/>
        <c:axId val="2098928992"/>
      </c:barChart>
      <c:catAx>
        <c:axId val="2098925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928992"/>
        <c:crosses val="autoZero"/>
        <c:auto val="1"/>
        <c:lblAlgn val="ctr"/>
        <c:lblOffset val="100"/>
        <c:noMultiLvlLbl val="0"/>
      </c:catAx>
      <c:valAx>
        <c:axId val="209892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925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A6815-5F1E-0F46-83C7-02C7750292C2}" type="datetimeFigureOut">
              <a:rPr lang="nl-NL" smtClean="0"/>
              <a:t>25-05-16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EB1F8-D00D-5A49-A282-52B714E659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69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6B523-2D69-E349-9D05-607BB7C90826}" type="datetimeFigureOut">
              <a:rPr lang="nl-NL" smtClean="0"/>
              <a:t>25-05-16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05693-91E4-1D47-A756-088E5FC843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41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30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dirty="0" smtClean="0"/>
              <a:t>Conclusie:</a:t>
            </a:r>
            <a:r>
              <a:rPr lang="nl-NL" sz="1600" baseline="0" dirty="0" smtClean="0"/>
              <a:t> Ontwikkeling basisvaardigheden wordt bepaald door de onderwijskwaliteit niet door Intelligentie of afkomst.</a:t>
            </a:r>
            <a:endParaRPr lang="nl-N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75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129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Alleen tijd voor </a:t>
            </a:r>
            <a:r>
              <a:rPr lang="nl-NL" baseline="0" dirty="0" smtClean="0"/>
              <a:t>didactische vaardigheden </a:t>
            </a:r>
          </a:p>
          <a:p>
            <a:r>
              <a:rPr lang="nl-NL" baseline="0" dirty="0" smtClean="0"/>
              <a:t>Rol ICT is het thema vandaag.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002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Alleen tijd voor </a:t>
            </a:r>
            <a:r>
              <a:rPr lang="nl-NL" baseline="0" dirty="0" smtClean="0"/>
              <a:t>didactische vaardigheden </a:t>
            </a:r>
          </a:p>
          <a:p>
            <a:r>
              <a:rPr lang="nl-NL" baseline="0" dirty="0" smtClean="0"/>
              <a:t>Rol ICT is het thema vandaag.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941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Alleen tijd voor </a:t>
            </a:r>
            <a:r>
              <a:rPr lang="nl-NL" baseline="0" dirty="0" smtClean="0"/>
              <a:t>didactische vaardigheden </a:t>
            </a:r>
          </a:p>
          <a:p>
            <a:r>
              <a:rPr lang="nl-NL" baseline="0" dirty="0" smtClean="0"/>
              <a:t>Rol ICT is het thema vandaag.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904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6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86D9-E70F-D946-983E-5EAC084CD969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7674-FB9F-3C4C-9DE2-FDF45B09BCBB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711D-765C-9B44-B755-0D7FDE82E012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3781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EC3D-B071-DB40-8B4C-C9ECD1AD8D71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09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5BA6-59F8-BB4B-9D67-97AE1DFDA6F1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17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3D84-CEDA-CD4F-BB4B-785E25FD7588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69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DEB7-2ACA-E74C-8732-C27DB82FD55A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5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9C8-6244-684F-A569-BF0820B7AE88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7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E239-BA8E-894E-B1AC-6242E5A65A4B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4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2C6A-22B2-794C-9775-7B5FAA5EEB0A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5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23DE-B357-C14B-819E-0C9818D8F6CA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1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EB2C-A79D-8B45-82B0-A597EE4FA437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9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9B1A-0526-994B-8BE3-3763F7718D2F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3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C18-13C2-5842-861E-299AF9286D8C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59F1-72B6-C042-91D1-8090207E5564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1E1F-0281-FD4D-8CAA-CF08C2D164C7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0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76962-4A22-1C43-B2AA-388ECB5AD710}" type="datetime1">
              <a:rPr lang="nl-NL" smtClean="0"/>
              <a:t>25-05-16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8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leerjekinderenlezenenspellen.nl/" TargetMode="External"/><Relationship Id="rId4" Type="http://schemas.openxmlformats.org/officeDocument/2006/relationships/hyperlink" Target="http://www.zoleerjekinderenrekenen.nl/" TargetMode="External"/><Relationship Id="rId5" Type="http://schemas.openxmlformats.org/officeDocument/2006/relationships/hyperlink" Target="http://onderwijsgek.nl/" TargetMode="External"/><Relationship Id="rId6" Type="http://schemas.openxmlformats.org/officeDocument/2006/relationships/hyperlink" Target="http://wij-leren.nl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8171" y="878774"/>
            <a:ext cx="8740240" cy="2873829"/>
          </a:xfrm>
        </p:spPr>
        <p:txBody>
          <a:bodyPr>
            <a:noAutofit/>
          </a:bodyPr>
          <a:lstStyle/>
          <a:p>
            <a:pPr algn="ctr"/>
            <a: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Leerproblemen oplossen </a:t>
            </a:r>
            <a:b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</a:br>
            <a: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=</a:t>
            </a:r>
            <a:b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</a:br>
            <a: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Het onderwijs verbeteren</a:t>
            </a:r>
            <a:endParaRPr lang="nl-NL" sz="4000" b="1" dirty="0">
              <a:solidFill>
                <a:srgbClr val="C00000"/>
              </a:solidFill>
              <a:ea typeface="Calibri" charset="0"/>
              <a:cs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2732" y="4359074"/>
            <a:ext cx="9452099" cy="1715889"/>
          </a:xfrm>
        </p:spPr>
        <p:txBody>
          <a:bodyPr>
            <a:noAutofit/>
          </a:bodyPr>
          <a:lstStyle/>
          <a:p>
            <a:r>
              <a:rPr lang="nl-NL" dirty="0" smtClean="0">
                <a:latin typeface="Calibri" charset="0"/>
                <a:ea typeface="Calibri" charset="0"/>
                <a:cs typeface="Calibri" charset="0"/>
              </a:rPr>
              <a:t>Prof. dr. Anna M.T. Bosman</a:t>
            </a:r>
          </a:p>
          <a:p>
            <a:r>
              <a:rPr lang="nl-NL" dirty="0" smtClean="0">
                <a:latin typeface="Calibri" charset="0"/>
                <a:ea typeface="Calibri" charset="0"/>
                <a:cs typeface="Calibri" charset="0"/>
              </a:rPr>
              <a:t>Directeur Onderwijsinstituut Pedagogische Wetenschappen en Onderwijskunde</a:t>
            </a:r>
          </a:p>
          <a:p>
            <a:r>
              <a:rPr lang="nl-NL" dirty="0" smtClean="0">
                <a:latin typeface="Calibri" charset="0"/>
                <a:ea typeface="Calibri" charset="0"/>
                <a:cs typeface="Calibri" charset="0"/>
              </a:rPr>
              <a:t>Faculteit Sociale Wetenschappen</a:t>
            </a:r>
          </a:p>
          <a:p>
            <a:r>
              <a:rPr lang="nl-NL" dirty="0" smtClean="0">
                <a:latin typeface="Calibri" charset="0"/>
                <a:ea typeface="Calibri" charset="0"/>
                <a:cs typeface="Calibri" charset="0"/>
              </a:rPr>
              <a:t>Radboud Universiteit, Nijmegen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94566" y="6135808"/>
            <a:ext cx="4845133" cy="365125"/>
          </a:xfrm>
        </p:spPr>
        <p:txBody>
          <a:bodyPr/>
          <a:lstStyle/>
          <a:p>
            <a:r>
              <a:rPr lang="en-US" sz="1800" dirty="0" err="1" smtClean="0">
                <a:solidFill>
                  <a:srgbClr val="C00000"/>
                </a:solidFill>
              </a:rPr>
              <a:t>Interacademiale</a:t>
            </a:r>
            <a:r>
              <a:rPr lang="en-US" sz="1800" dirty="0" smtClean="0">
                <a:solidFill>
                  <a:srgbClr val="C00000"/>
                </a:solidFill>
              </a:rPr>
              <a:t> 26 </a:t>
            </a:r>
            <a:r>
              <a:rPr lang="en-US" sz="1800" dirty="0" err="1" smtClean="0">
                <a:solidFill>
                  <a:srgbClr val="C00000"/>
                </a:solidFill>
              </a:rPr>
              <a:t>mei</a:t>
            </a:r>
            <a:r>
              <a:rPr lang="en-US" sz="1800" dirty="0" smtClean="0">
                <a:solidFill>
                  <a:srgbClr val="C00000"/>
                </a:solidFill>
              </a:rPr>
              <a:t> 2016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2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590" y="578270"/>
            <a:ext cx="9682348" cy="1149274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Didactiek van de basisvaardigheden in de onderbouw van het primair onderwijs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3590" y="2090057"/>
            <a:ext cx="10450285" cy="43582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Klassikale, directe instructie + begeleide oefening (ca. 25 min)</a:t>
            </a:r>
          </a:p>
          <a:p>
            <a:pPr>
              <a:lnSpc>
                <a:spcPct val="200000"/>
              </a:lnSpc>
            </a:pPr>
            <a:endParaRPr lang="nl-NL" sz="36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Individuele verwerking op niveau, waarbij leerkracht rond loopt, controleert </a:t>
            </a:r>
            <a:r>
              <a:rPr lang="nl-NL" sz="3600" dirty="0">
                <a:latin typeface="Calibri" charset="0"/>
                <a:ea typeface="Calibri" charset="0"/>
                <a:cs typeface="Calibri" charset="0"/>
              </a:rPr>
              <a:t>en feedback geeft </a:t>
            </a: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(ca. 25 </a:t>
            </a:r>
            <a:r>
              <a:rPr lang="nl-NL" sz="3600" dirty="0">
                <a:latin typeface="Calibri" charset="0"/>
                <a:ea typeface="Calibri" charset="0"/>
                <a:cs typeface="Calibri" charset="0"/>
              </a:rPr>
              <a:t>min)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1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715" y="609463"/>
            <a:ext cx="9682348" cy="721762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Rol van ICT beperken in de onderbouw, omdat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5" y="1448790"/>
            <a:ext cx="10450285" cy="48451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Leren met het lichaam steunend is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Interactie met leerkracht stimulerend is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Gezamenlijkheid het cognitief en sociaal leren bevordert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Gokken voorkomen kan worden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Directe feedback aan uitleg gekoppeld </a:t>
            </a:r>
            <a:r>
              <a:rPr lang="nl-NL" sz="3600" dirty="0">
                <a:latin typeface="Calibri" charset="0"/>
                <a:ea typeface="Calibri" charset="0"/>
                <a:cs typeface="Calibri" charset="0"/>
              </a:rPr>
              <a:t>kan </a:t>
            </a: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worden</a:t>
            </a:r>
            <a:endParaRPr lang="nl-NL" sz="3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914" y="1045029"/>
            <a:ext cx="10755086" cy="1615044"/>
          </a:xfrm>
        </p:spPr>
        <p:txBody>
          <a:bodyPr>
            <a:noAutofit/>
          </a:bodyPr>
          <a:lstStyle/>
          <a:p>
            <a:r>
              <a:rPr lang="nl-NL" sz="48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Een goed opgeleide leerkracht is onvervangbaar en </a:t>
            </a:r>
            <a:r>
              <a:rPr lang="en-US" sz="48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’</a:t>
            </a:r>
            <a:r>
              <a:rPr lang="nl-NL" sz="48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onbetaalbaar</a:t>
            </a:r>
            <a:r>
              <a:rPr lang="en-US" sz="48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’ </a:t>
            </a:r>
            <a:endParaRPr lang="nl-NL" sz="4800" b="1" dirty="0">
              <a:solidFill>
                <a:srgbClr val="C00000"/>
              </a:solidFill>
              <a:ea typeface="Calibri" charset="0"/>
              <a:cs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2732" y="4359074"/>
            <a:ext cx="9452099" cy="535591"/>
          </a:xfrm>
        </p:spPr>
        <p:txBody>
          <a:bodyPr>
            <a:noAutofit/>
          </a:bodyPr>
          <a:lstStyle/>
          <a:p>
            <a:pPr algn="ctr"/>
            <a:r>
              <a:rPr lang="nl-NL" sz="2400" dirty="0" err="1" smtClean="0">
                <a:latin typeface="Calibri" charset="0"/>
                <a:ea typeface="Calibri" charset="0"/>
                <a:cs typeface="Calibri" charset="0"/>
              </a:rPr>
              <a:t>www.annabosman.eu</a:t>
            </a:r>
            <a:endParaRPr lang="nl-NL" sz="24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886" y="555062"/>
            <a:ext cx="8910538" cy="715598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Aanbevelenswaardig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886" y="1543792"/>
            <a:ext cx="9383713" cy="5314208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3"/>
              </a:rPr>
              <a:t>www.zoleerjekinderenlezenenspellen.nl</a:t>
            </a:r>
            <a:endParaRPr lang="nl-NL" sz="3400" dirty="0" smtClean="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200000"/>
              </a:lnSpc>
            </a:pPr>
            <a:r>
              <a:rPr lang="nl-NL" sz="3200" dirty="0">
                <a:latin typeface="Calibri" charset="0"/>
                <a:ea typeface="Calibri" charset="0"/>
                <a:cs typeface="Calibri" charset="0"/>
              </a:rPr>
              <a:t>v</a:t>
            </a:r>
            <a:r>
              <a:rPr lang="nl-NL" sz="3200" dirty="0" smtClean="0">
                <a:latin typeface="Calibri" charset="0"/>
                <a:ea typeface="Calibri" charset="0"/>
                <a:cs typeface="Calibri" charset="0"/>
              </a:rPr>
              <a:t>erwerkt in taalmethode STAAL van Malmberg</a:t>
            </a:r>
          </a:p>
          <a:p>
            <a:pPr>
              <a:lnSpc>
                <a:spcPct val="200000"/>
              </a:lnSpc>
            </a:pP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4"/>
              </a:rPr>
              <a:t>www.zoleerjekinderenrekenen.nl</a:t>
            </a:r>
            <a:endParaRPr lang="nl-NL" sz="32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200000"/>
              </a:lnSpc>
            </a:pPr>
            <a:r>
              <a:rPr lang="nl-NL" sz="3400" dirty="0">
                <a:latin typeface="Calibri" charset="0"/>
                <a:ea typeface="Calibri" charset="0"/>
                <a:cs typeface="Calibri" charset="0"/>
                <a:hlinkClick r:id="rId5"/>
              </a:rPr>
              <a:t>http://</a:t>
            </a: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5"/>
              </a:rPr>
              <a:t>onderwijsgek.nl</a:t>
            </a:r>
            <a:r>
              <a:rPr lang="nl-NL" sz="3400" dirty="0" smtClean="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nl-NL" sz="3200" dirty="0" smtClean="0">
                <a:latin typeface="Calibri" charset="0"/>
                <a:ea typeface="Calibri" charset="0"/>
                <a:cs typeface="Calibri" charset="0"/>
              </a:rPr>
              <a:t>Expliciete directe instructie</a:t>
            </a:r>
          </a:p>
          <a:p>
            <a:pPr>
              <a:lnSpc>
                <a:spcPct val="200000"/>
              </a:lnSpc>
            </a:pPr>
            <a:r>
              <a:rPr lang="nl-NL" sz="3400" dirty="0">
                <a:latin typeface="Calibri" charset="0"/>
                <a:ea typeface="Calibri" charset="0"/>
                <a:cs typeface="Calibri" charset="0"/>
                <a:hlinkClick r:id="rId6"/>
              </a:rPr>
              <a:t>http://</a:t>
            </a: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6"/>
              </a:rPr>
              <a:t>wij-leren.nl</a:t>
            </a:r>
            <a:endParaRPr lang="nl-NL" sz="34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200000"/>
              </a:lnSpc>
            </a:pPr>
            <a:endParaRPr lang="nl-NL" sz="34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482607"/>
            <a:ext cx="8911687" cy="670300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Diagnose </a:t>
            </a:r>
            <a:r>
              <a:rPr lang="en-GB" b="1" dirty="0" err="1" smtClean="0">
                <a:solidFill>
                  <a:srgbClr val="C00000"/>
                </a:solidFill>
              </a:rPr>
              <a:t>Dyslexie</a:t>
            </a:r>
            <a:r>
              <a:rPr lang="en-GB" b="1" dirty="0" smtClean="0">
                <a:solidFill>
                  <a:srgbClr val="C00000"/>
                </a:solidFill>
              </a:rPr>
              <a:t> / </a:t>
            </a:r>
            <a:r>
              <a:rPr lang="en-GB" b="1" dirty="0" err="1" smtClean="0">
                <a:solidFill>
                  <a:srgbClr val="C00000"/>
                </a:solidFill>
              </a:rPr>
              <a:t>Dyscalculie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1650669"/>
            <a:ext cx="9377403" cy="4833257"/>
          </a:xfrm>
        </p:spPr>
        <p:txBody>
          <a:bodyPr>
            <a:normAutofit lnSpcReduction="10000"/>
          </a:bodyPr>
          <a:lstStyle/>
          <a:p>
            <a:r>
              <a:rPr lang="en-GB" sz="2400" dirty="0" err="1" smtClean="0"/>
              <a:t>Discrepantiecriterium</a:t>
            </a:r>
            <a:endParaRPr lang="en-GB" sz="2400" dirty="0" smtClean="0"/>
          </a:p>
          <a:p>
            <a:pPr marL="457200" lvl="1" indent="0">
              <a:buNone/>
            </a:pPr>
            <a:r>
              <a:rPr lang="en-GB" sz="1800" dirty="0" err="1" smtClean="0"/>
              <a:t>Prestaties</a:t>
            </a:r>
            <a:r>
              <a:rPr lang="en-GB" sz="1800" dirty="0" smtClean="0"/>
              <a:t> </a:t>
            </a:r>
            <a:r>
              <a:rPr lang="en-GB" sz="1800" dirty="0" err="1" smtClean="0"/>
              <a:t>zijn</a:t>
            </a:r>
            <a:r>
              <a:rPr lang="en-GB" sz="1800" dirty="0" smtClean="0"/>
              <a:t> significant </a:t>
            </a:r>
            <a:r>
              <a:rPr lang="en-GB" sz="1800" dirty="0" err="1" smtClean="0"/>
              <a:t>beneden</a:t>
            </a:r>
            <a:r>
              <a:rPr lang="en-GB" sz="1800" dirty="0" smtClean="0"/>
              <a:t> </a:t>
            </a:r>
            <a:r>
              <a:rPr lang="en-GB" sz="1800" dirty="0" err="1" smtClean="0"/>
              <a:t>verwachting</a:t>
            </a:r>
            <a:r>
              <a:rPr lang="en-GB" sz="1800" dirty="0" smtClean="0"/>
              <a:t> op basis van </a:t>
            </a:r>
            <a:r>
              <a:rPr lang="en-GB" sz="1800" dirty="0" err="1" smtClean="0"/>
              <a:t>intelligentie</a:t>
            </a:r>
            <a:endParaRPr lang="en-GB" sz="1800" dirty="0" smtClean="0"/>
          </a:p>
          <a:p>
            <a:pPr marL="457200" lvl="1" indent="0">
              <a:buNone/>
            </a:pPr>
            <a:endParaRPr lang="en-GB" sz="1800" dirty="0" smtClean="0"/>
          </a:p>
          <a:p>
            <a:pPr indent="-285750"/>
            <a:r>
              <a:rPr lang="en-GB" sz="2400" dirty="0" err="1" smtClean="0"/>
              <a:t>Exclusiecriterium</a:t>
            </a:r>
            <a:endParaRPr lang="en-GB" sz="2400" dirty="0" smtClean="0"/>
          </a:p>
          <a:p>
            <a:pPr marL="57150" indent="0">
              <a:buNone/>
            </a:pPr>
            <a:r>
              <a:rPr lang="en-GB" sz="2400" dirty="0" smtClean="0"/>
              <a:t>	</a:t>
            </a:r>
            <a:r>
              <a:rPr lang="en-GB" dirty="0" err="1" smtClean="0"/>
              <a:t>Er</a:t>
            </a:r>
            <a:r>
              <a:rPr lang="en-GB" dirty="0" smtClean="0"/>
              <a:t> is </a:t>
            </a:r>
            <a:r>
              <a:rPr lang="en-GB" dirty="0" err="1" smtClean="0"/>
              <a:t>geen</a:t>
            </a:r>
            <a:r>
              <a:rPr lang="en-GB" dirty="0" smtClean="0"/>
              <a:t> </a:t>
            </a:r>
            <a:r>
              <a:rPr lang="en-GB" dirty="0" err="1" smtClean="0"/>
              <a:t>andere</a:t>
            </a:r>
            <a:r>
              <a:rPr lang="en-GB" dirty="0" smtClean="0"/>
              <a:t> </a:t>
            </a:r>
            <a:r>
              <a:rPr lang="en-GB" dirty="0" err="1" smtClean="0"/>
              <a:t>stoornis</a:t>
            </a:r>
            <a:r>
              <a:rPr lang="en-GB" dirty="0" smtClean="0"/>
              <a:t> die </a:t>
            </a:r>
            <a:r>
              <a:rPr lang="en-GB" dirty="0" err="1" smtClean="0"/>
              <a:t>verantwoordelijk</a:t>
            </a:r>
            <a:r>
              <a:rPr lang="en-GB" dirty="0" smtClean="0"/>
              <a:t> </a:t>
            </a:r>
            <a:r>
              <a:rPr lang="en-GB" dirty="0" err="1" smtClean="0"/>
              <a:t>zou</a:t>
            </a:r>
            <a:r>
              <a:rPr lang="en-GB" dirty="0" smtClean="0"/>
              <a:t> </a:t>
            </a:r>
            <a:r>
              <a:rPr lang="en-GB" dirty="0" err="1" smtClean="0"/>
              <a:t>kunnen</a:t>
            </a:r>
            <a:r>
              <a:rPr lang="en-GB" dirty="0" smtClean="0"/>
              <a:t> </a:t>
            </a:r>
            <a:r>
              <a:rPr lang="en-GB" dirty="0" err="1" smtClean="0"/>
              <a:t>zijn</a:t>
            </a:r>
            <a:endParaRPr lang="en-GB" dirty="0" smtClean="0"/>
          </a:p>
          <a:p>
            <a:pPr marL="57150" indent="0">
              <a:buNone/>
            </a:pPr>
            <a:endParaRPr lang="en-GB" dirty="0"/>
          </a:p>
          <a:p>
            <a:r>
              <a:rPr lang="en-GB" sz="2400" dirty="0" err="1" smtClean="0"/>
              <a:t>Ernstcriterium</a:t>
            </a:r>
            <a:endParaRPr lang="en-GB" sz="2400" dirty="0" smtClean="0"/>
          </a:p>
          <a:p>
            <a:pPr marL="457200" lvl="1" indent="0">
              <a:buNone/>
            </a:pPr>
            <a:r>
              <a:rPr lang="en-GB" sz="1800" dirty="0" err="1" smtClean="0"/>
              <a:t>Er</a:t>
            </a:r>
            <a:r>
              <a:rPr lang="en-GB" sz="1800" dirty="0" smtClean="0"/>
              <a:t> is </a:t>
            </a:r>
            <a:r>
              <a:rPr lang="en-GB" sz="1800" dirty="0" err="1" smtClean="0"/>
              <a:t>sprake</a:t>
            </a:r>
            <a:r>
              <a:rPr lang="en-GB" sz="1800" dirty="0" smtClean="0"/>
              <a:t> van </a:t>
            </a:r>
            <a:r>
              <a:rPr lang="en-GB" sz="1800" dirty="0" err="1" smtClean="0"/>
              <a:t>een</a:t>
            </a:r>
            <a:r>
              <a:rPr lang="en-GB" sz="1800" dirty="0" smtClean="0"/>
              <a:t> </a:t>
            </a:r>
            <a:r>
              <a:rPr lang="en-GB" sz="1800" dirty="0" err="1" smtClean="0"/>
              <a:t>substanti</a:t>
            </a:r>
            <a:r>
              <a:rPr lang="en-US" sz="1800" dirty="0" err="1" smtClean="0"/>
              <a:t>ële</a:t>
            </a:r>
            <a:r>
              <a:rPr lang="en-US" sz="1800" dirty="0" smtClean="0"/>
              <a:t> (?) </a:t>
            </a:r>
            <a:r>
              <a:rPr lang="en-US" sz="1800" dirty="0" err="1" smtClean="0"/>
              <a:t>achterstand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400" dirty="0" err="1" smtClean="0"/>
              <a:t>Resistentiecriterium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1800" dirty="0" err="1" smtClean="0"/>
              <a:t>Ondanks</a:t>
            </a:r>
            <a:r>
              <a:rPr lang="en-US" sz="1800" dirty="0" smtClean="0"/>
              <a:t> </a:t>
            </a:r>
            <a:r>
              <a:rPr lang="en-US" sz="1800" dirty="0" err="1" smtClean="0"/>
              <a:t>remediering</a:t>
            </a:r>
            <a:r>
              <a:rPr lang="en-US" sz="1800" dirty="0" smtClean="0"/>
              <a:t> (</a:t>
            </a:r>
            <a:r>
              <a:rPr lang="en-US" sz="1800" dirty="0" err="1" smtClean="0"/>
              <a:t>bv</a:t>
            </a:r>
            <a:r>
              <a:rPr lang="en-US" sz="1800" dirty="0" smtClean="0"/>
              <a:t> 6 </a:t>
            </a:r>
            <a:r>
              <a:rPr lang="en-US" sz="1800" dirty="0" err="1" smtClean="0"/>
              <a:t>maanden</a:t>
            </a:r>
            <a:r>
              <a:rPr lang="en-US" sz="1800" dirty="0" smtClean="0"/>
              <a:t>) </a:t>
            </a:r>
            <a:r>
              <a:rPr lang="en-US" sz="1800" dirty="0" err="1" smtClean="0"/>
              <a:t>geen</a:t>
            </a:r>
            <a:r>
              <a:rPr lang="en-US" sz="1800" dirty="0" smtClean="0"/>
              <a:t> </a:t>
            </a:r>
            <a:r>
              <a:rPr lang="en-US" sz="1800" dirty="0" err="1" smtClean="0"/>
              <a:t>vooruitgang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005" y="414942"/>
            <a:ext cx="9488852" cy="737965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Lezen eind groep 3 van het </a:t>
            </a:r>
            <a:r>
              <a:rPr lang="nl-NL" b="1" dirty="0" err="1" smtClean="0">
                <a:solidFill>
                  <a:srgbClr val="C00000"/>
                </a:solidFill>
              </a:rPr>
              <a:t>Sbao</a:t>
            </a:r>
            <a:r>
              <a:rPr lang="nl-NL" b="1" dirty="0" smtClean="0">
                <a:solidFill>
                  <a:srgbClr val="C00000"/>
                </a:solidFill>
              </a:rPr>
              <a:t> </a:t>
            </a:r>
            <a:r>
              <a:rPr lang="nl-NL" sz="2200" b="1" dirty="0" smtClean="0">
                <a:solidFill>
                  <a:srgbClr val="C00000"/>
                </a:solidFill>
              </a:rPr>
              <a:t>(x = ZLKLS)</a:t>
            </a:r>
            <a:endParaRPr lang="nl-NL" sz="22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511028" y="3638391"/>
            <a:ext cx="489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Aantal woorden per minuut op DMT-2</a:t>
            </a:r>
            <a:endParaRPr lang="nl-NL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897684"/>
              </p:ext>
            </p:extLst>
          </p:nvPr>
        </p:nvGraphicFramePr>
        <p:xfrm>
          <a:off x="2339439" y="1332037"/>
          <a:ext cx="9417132" cy="562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26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749" y="601361"/>
            <a:ext cx="9488852" cy="737965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Spellen </a:t>
            </a:r>
            <a:r>
              <a:rPr lang="en-US" sz="3200" b="1" dirty="0" err="1" smtClean="0">
                <a:solidFill>
                  <a:srgbClr val="C00000"/>
                </a:solidFill>
              </a:rPr>
              <a:t>eind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groep</a:t>
            </a:r>
            <a:r>
              <a:rPr lang="en-US" sz="3200" b="1" dirty="0" smtClean="0">
                <a:solidFill>
                  <a:srgbClr val="C00000"/>
                </a:solidFill>
              </a:rPr>
              <a:t> 3 </a:t>
            </a:r>
            <a:r>
              <a:rPr lang="nl-NL" sz="3200" b="1" dirty="0" smtClean="0">
                <a:solidFill>
                  <a:srgbClr val="C00000"/>
                </a:solidFill>
              </a:rPr>
              <a:t>van het </a:t>
            </a:r>
            <a:r>
              <a:rPr lang="nl-NL" sz="3200" b="1" dirty="0" err="1">
                <a:solidFill>
                  <a:srgbClr val="C00000"/>
                </a:solidFill>
              </a:rPr>
              <a:t>Sbao</a:t>
            </a:r>
            <a:r>
              <a:rPr lang="nl-NL" sz="3200" b="1" dirty="0">
                <a:solidFill>
                  <a:srgbClr val="C00000"/>
                </a:solidFill>
              </a:rPr>
              <a:t> </a:t>
            </a:r>
            <a:r>
              <a:rPr lang="nl-NL" sz="2000" b="1" dirty="0">
                <a:solidFill>
                  <a:srgbClr val="C00000"/>
                </a:solidFill>
              </a:rPr>
              <a:t>(x = ZLKLS)</a:t>
            </a:r>
            <a:endParaRPr lang="nl-NL" sz="20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248771" y="3504546"/>
            <a:ext cx="4250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Percentages correct op de SVS</a:t>
            </a:r>
            <a:endParaRPr lang="nl-NL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601798"/>
              </p:ext>
            </p:extLst>
          </p:nvPr>
        </p:nvGraphicFramePr>
        <p:xfrm>
          <a:off x="2711804" y="1757548"/>
          <a:ext cx="8882743" cy="5011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44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131" y="510218"/>
            <a:ext cx="9813445" cy="737965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Lezen eind groep 3 na invoering ZLKLS</a:t>
            </a:r>
            <a:r>
              <a:rPr lang="nl-NL" sz="3200" b="1" dirty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</a:rPr>
              <a:t>↑ (</a:t>
            </a:r>
            <a:r>
              <a:rPr lang="nl-NL" sz="3200" b="1" dirty="0" err="1" smtClean="0">
                <a:solidFill>
                  <a:srgbClr val="C00000"/>
                </a:solidFill>
              </a:rPr>
              <a:t>Bao</a:t>
            </a:r>
            <a:r>
              <a:rPr lang="nl-NL" sz="32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27195" y="3793126"/>
            <a:ext cx="3788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Cito-scores in % op de DMT-2</a:t>
            </a:r>
            <a:endParaRPr lang="nl-NL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367843"/>
              </p:ext>
            </p:extLst>
          </p:nvPr>
        </p:nvGraphicFramePr>
        <p:xfrm>
          <a:off x="2719448" y="1754682"/>
          <a:ext cx="9215251" cy="4505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62"/>
                <a:gridCol w="1900052"/>
                <a:gridCol w="2042556"/>
                <a:gridCol w="1995055"/>
                <a:gridCol w="1959426"/>
              </a:tblGrid>
              <a:tr h="77476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Cito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2002-2003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2003-2004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2006-2007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2008-2009</a:t>
                      </a:r>
                      <a:endParaRPr lang="nl-NL" sz="24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A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39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48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100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62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11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15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C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44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33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19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6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flipH="1" flipV="1">
            <a:off x="5652270" y="6231682"/>
            <a:ext cx="475397" cy="535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C00000"/>
                </a:solidFill>
              </a:rPr>
              <a:t>↓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0723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576" y="601361"/>
            <a:ext cx="10312209" cy="737965"/>
          </a:xfrm>
        </p:spPr>
        <p:txBody>
          <a:bodyPr>
            <a:no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Spellen eind Groep 6 </a:t>
            </a:r>
            <a:r>
              <a:rPr lang="nl-NL" sz="3200" b="1" dirty="0">
                <a:solidFill>
                  <a:srgbClr val="C00000"/>
                </a:solidFill>
              </a:rPr>
              <a:t>na </a:t>
            </a:r>
            <a:r>
              <a:rPr lang="nl-NL" sz="3200" b="1" dirty="0" smtClean="0">
                <a:solidFill>
                  <a:srgbClr val="C00000"/>
                </a:solidFill>
              </a:rPr>
              <a:t>invoering ZLKLS</a:t>
            </a:r>
            <a:r>
              <a:rPr lang="nl-NL" sz="3200" b="1" dirty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</a:rPr>
              <a:t>↑ (</a:t>
            </a:r>
            <a:r>
              <a:rPr lang="nl-NL" sz="3200" b="1" dirty="0" err="1" smtClean="0">
                <a:solidFill>
                  <a:srgbClr val="C00000"/>
                </a:solidFill>
              </a:rPr>
              <a:t>Bao</a:t>
            </a:r>
            <a:r>
              <a:rPr lang="nl-NL" sz="32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524829" y="3412049"/>
            <a:ext cx="3471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Cito-scores in % op de SVS</a:t>
            </a:r>
            <a:endParaRPr lang="nl-NL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378812"/>
              </p:ext>
            </p:extLst>
          </p:nvPr>
        </p:nvGraphicFramePr>
        <p:xfrm>
          <a:off x="2719446" y="1841974"/>
          <a:ext cx="9215251" cy="4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62"/>
                <a:gridCol w="1900052"/>
                <a:gridCol w="2042556"/>
                <a:gridCol w="1995055"/>
                <a:gridCol w="1959426"/>
              </a:tblGrid>
              <a:tr h="746165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Cito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2005-2006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2006-2007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2007-2008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2008-2009</a:t>
                      </a:r>
                      <a:endParaRPr lang="nl-NL" sz="24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A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52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B</a:t>
                      </a:r>
                      <a:endParaRPr lang="nl-NL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32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31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26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C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32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22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23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flipH="1" flipV="1">
            <a:off x="5640395" y="6322904"/>
            <a:ext cx="475397" cy="535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C00000"/>
                </a:solidFill>
              </a:rPr>
              <a:t>↓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9550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163" y="562383"/>
            <a:ext cx="10140458" cy="737965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Rekenen </a:t>
            </a:r>
            <a:r>
              <a:rPr lang="nl-NL" sz="3200" b="1" dirty="0">
                <a:solidFill>
                  <a:srgbClr val="C00000"/>
                </a:solidFill>
              </a:rPr>
              <a:t>na </a:t>
            </a:r>
            <a:r>
              <a:rPr lang="nl-NL" sz="3200" b="1" dirty="0" smtClean="0">
                <a:solidFill>
                  <a:srgbClr val="C00000"/>
                </a:solidFill>
              </a:rPr>
              <a:t>6 weken toepassen ZLKR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94746" y="3644580"/>
            <a:ext cx="4873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Gem. DLE-DL op </a:t>
            </a:r>
            <a:r>
              <a:rPr lang="en-US" sz="2000" dirty="0" err="1" smtClean="0"/>
              <a:t>tempotoets</a:t>
            </a:r>
            <a:r>
              <a:rPr lang="en-US" sz="2000" dirty="0" smtClean="0"/>
              <a:t> </a:t>
            </a:r>
            <a:r>
              <a:rPr lang="en-US" sz="2000" dirty="0" err="1" smtClean="0"/>
              <a:t>rekenen</a:t>
            </a:r>
            <a:endParaRPr lang="nl-NL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498682"/>
              </p:ext>
            </p:extLst>
          </p:nvPr>
        </p:nvGraphicFramePr>
        <p:xfrm>
          <a:off x="2551786" y="1572978"/>
          <a:ext cx="9195067" cy="443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594"/>
                <a:gridCol w="1021278"/>
                <a:gridCol w="2185059"/>
                <a:gridCol w="1757549"/>
                <a:gridCol w="1961587"/>
              </a:tblGrid>
              <a:tr h="79134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Groep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i="1" dirty="0" smtClean="0"/>
                        <a:t>n</a:t>
                      </a:r>
                      <a:endParaRPr lang="nl-NL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Voortoets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Natoets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Toename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5, 6 en</a:t>
                      </a:r>
                      <a:r>
                        <a:rPr lang="nl-NL" sz="2800" baseline="0" dirty="0" smtClean="0"/>
                        <a:t> 8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7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18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8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-17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6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23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-3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12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15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13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13</a:t>
                      </a:r>
                      <a:endParaRPr lang="nl-NL" sz="2800" dirty="0"/>
                    </a:p>
                  </a:txBody>
                  <a:tcPr/>
                </a:tc>
              </a:tr>
              <a:tr h="70082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SBao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-21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-10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11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51785" y="6281544"/>
            <a:ext cx="9195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Negatief getal is achterstand in maanden, positief getal is voorsprong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8291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Diagnose 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576" y="1539834"/>
            <a:ext cx="1051624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4000" dirty="0" err="1" smtClean="0">
                <a:solidFill>
                  <a:schemeClr val="tx1"/>
                </a:solidFill>
              </a:rPr>
              <a:t>Toets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</a:rPr>
              <a:t>eerst</a:t>
            </a:r>
            <a:r>
              <a:rPr lang="en-GB" sz="4000" dirty="0" smtClean="0">
                <a:solidFill>
                  <a:schemeClr val="tx1"/>
                </a:solidFill>
              </a:rPr>
              <a:t> het</a:t>
            </a:r>
          </a:p>
          <a:p>
            <a:pPr marL="0" indent="0" algn="ctr">
              <a:buNone/>
            </a:pPr>
            <a:endParaRPr lang="en-GB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‘</a:t>
            </a:r>
            <a:r>
              <a:rPr lang="en-GB" sz="4000" b="1" dirty="0" err="1" smtClean="0">
                <a:solidFill>
                  <a:srgbClr val="7030A0"/>
                </a:solidFill>
              </a:rPr>
              <a:t>effectief-onderwijscriterium</a:t>
            </a:r>
            <a:r>
              <a:rPr lang="en-US" sz="4000" b="1" dirty="0" smtClean="0">
                <a:solidFill>
                  <a:srgbClr val="7030A0"/>
                </a:solidFill>
              </a:rPr>
              <a:t>’</a:t>
            </a:r>
            <a:endParaRPr lang="en-GB" sz="4000" b="1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491" y="682852"/>
            <a:ext cx="9642764" cy="574983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Goed opgeleide leerkrachten beschikken over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491" y="1567543"/>
            <a:ext cx="10034650" cy="514201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inhoudelijke of vakkennis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kennis van het leerproces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effectief klassenmanagement (ofwel kunnen orde houden)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relationele vaardigheden</a:t>
            </a:r>
          </a:p>
          <a:p>
            <a:pPr>
              <a:lnSpc>
                <a:spcPct val="200000"/>
              </a:lnSpc>
            </a:pPr>
            <a:r>
              <a:rPr lang="nl-NL" sz="3600" b="1" dirty="0" smtClean="0">
                <a:latin typeface="Calibri" charset="0"/>
                <a:ea typeface="Calibri" charset="0"/>
                <a:cs typeface="Calibri" charset="0"/>
              </a:rPr>
              <a:t>Didactische </a:t>
            </a:r>
            <a:r>
              <a:rPr lang="nl-NL" sz="3600" b="1" dirty="0">
                <a:latin typeface="Calibri" charset="0"/>
                <a:ea typeface="Calibri" charset="0"/>
                <a:cs typeface="Calibri" charset="0"/>
              </a:rPr>
              <a:t>vaardigheden</a:t>
            </a:r>
          </a:p>
          <a:p>
            <a:pPr>
              <a:lnSpc>
                <a:spcPct val="200000"/>
              </a:lnSpc>
            </a:pPr>
            <a:endParaRPr lang="nl-NL" sz="3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718</TotalTime>
  <Words>450</Words>
  <Application>Microsoft Macintosh PowerPoint</Application>
  <PresentationFormat>Widescreen</PresentationFormat>
  <Paragraphs>178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Wingdings 3</vt:lpstr>
      <vt:lpstr>Arial</vt:lpstr>
      <vt:lpstr>Wisp</vt:lpstr>
      <vt:lpstr>Leerproblemen oplossen  = Het onderwijs verbeteren</vt:lpstr>
      <vt:lpstr>Diagnose Dyslexie / Dyscalculie</vt:lpstr>
      <vt:lpstr>Lezen eind groep 3 van het Sbao (x = ZLKLS)</vt:lpstr>
      <vt:lpstr>Spellen eind groep 3 van het Sbao (x = ZLKLS)</vt:lpstr>
      <vt:lpstr>Lezen eind groep 3 na invoering ZLKLS ↑ (Bao)</vt:lpstr>
      <vt:lpstr>Spellen eind Groep 6 na invoering ZLKLS ↑ (Bao)</vt:lpstr>
      <vt:lpstr>Rekenen na 6 weken toepassen ZLKR</vt:lpstr>
      <vt:lpstr>Diagnose ?</vt:lpstr>
      <vt:lpstr>Goed opgeleide leerkrachten beschikken over</vt:lpstr>
      <vt:lpstr>Didactiek van de basisvaardigheden in de onderbouw van het primair onderwijs</vt:lpstr>
      <vt:lpstr>Rol van ICT beperken in de onderbouw, omdat</vt:lpstr>
      <vt:lpstr>Een goed opgeleide leerkracht is onvervangbaar en ’onbetaalbaar’ </vt:lpstr>
      <vt:lpstr>Aanbevelenswaardig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toekomst van ons onderwijs is gebaat bij goed opgeleide leerkrachten</dc:title>
  <dc:creator>Anna M.T. Bosman</dc:creator>
  <cp:lastModifiedBy>Anna M.T. Bosman</cp:lastModifiedBy>
  <cp:revision>40</cp:revision>
  <cp:lastPrinted>2016-04-15T07:46:48Z</cp:lastPrinted>
  <dcterms:created xsi:type="dcterms:W3CDTF">2016-03-26T20:49:35Z</dcterms:created>
  <dcterms:modified xsi:type="dcterms:W3CDTF">2016-05-25T10:09:36Z</dcterms:modified>
</cp:coreProperties>
</file>