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1" r:id="rId3"/>
    <p:sldId id="272" r:id="rId4"/>
    <p:sldId id="273" r:id="rId5"/>
    <p:sldId id="274" r:id="rId6"/>
    <p:sldId id="269" r:id="rId7"/>
    <p:sldId id="259" r:id="rId8"/>
    <p:sldId id="260" r:id="rId9"/>
    <p:sldId id="261" r:id="rId10"/>
    <p:sldId id="264" r:id="rId11"/>
    <p:sldId id="262" r:id="rId12"/>
    <p:sldId id="270" r:id="rId13"/>
    <p:sldId id="257" r:id="rId14"/>
    <p:sldId id="268" r:id="rId15"/>
    <p:sldId id="266" r:id="rId16"/>
    <p:sldId id="267" r:id="rId17"/>
    <p:sldId id="263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2"/>
    <p:restoredTop sz="71042"/>
  </p:normalViewPr>
  <p:slideViewPr>
    <p:cSldViewPr snapToGrid="0" snapToObjects="1">
      <p:cViewPr>
        <p:scale>
          <a:sx n="108" d="100"/>
          <a:sy n="108" d="100"/>
        </p:scale>
        <p:origin x="1512" y="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35900951584835"/>
          <c:y val="0.0451242453458516"/>
          <c:w val="0.939824141787542"/>
          <c:h val="0.83477793097518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3.0</c:v>
                </c:pt>
                <c:pt idx="1">
                  <c:v>8.0</c:v>
                </c:pt>
                <c:pt idx="2">
                  <c:v>27.0</c:v>
                </c:pt>
                <c:pt idx="3">
                  <c:v>42.0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1.0</c:v>
                </c:pt>
                <c:pt idx="1">
                  <c:v>3.0</c:v>
                </c:pt>
                <c:pt idx="2">
                  <c:v>9.0</c:v>
                </c:pt>
                <c:pt idx="3">
                  <c:v>15.0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September</c:v>
                </c:pt>
                <c:pt idx="1">
                  <c:v>November</c:v>
                </c:pt>
                <c:pt idx="2">
                  <c:v>Maart</c:v>
                </c:pt>
                <c:pt idx="3">
                  <c:v>Juni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11.0</c:v>
                </c:pt>
                <c:pt idx="3">
                  <c:v>14.0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914571328"/>
        <c:axId val="-1914569008"/>
      </c:lineChart>
      <c:catAx>
        <c:axId val="-19145713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4569008"/>
        <c:crosses val="autoZero"/>
        <c:auto val="1"/>
        <c:lblAlgn val="ctr"/>
        <c:lblOffset val="100"/>
        <c:noMultiLvlLbl val="0"/>
      </c:catAx>
      <c:valAx>
        <c:axId val="-1914569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4571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475471371849889"/>
          <c:y val="0.018594855794385"/>
          <c:w val="0.926717569111253"/>
          <c:h val="0.8144188054961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92.0</c:v>
                </c:pt>
                <c:pt idx="1">
                  <c:v>83.0</c:v>
                </c:pt>
                <c:pt idx="2">
                  <c:v>80.0</c:v>
                </c:pt>
                <c:pt idx="3">
                  <c:v>86.0</c:v>
                </c:pt>
                <c:pt idx="4">
                  <c:v>79.0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76.0</c:v>
                </c:pt>
                <c:pt idx="1">
                  <c:v>55.0</c:v>
                </c:pt>
                <c:pt idx="2">
                  <c:v>38.0</c:v>
                </c:pt>
                <c:pt idx="3">
                  <c:v>59.0</c:v>
                </c:pt>
                <c:pt idx="4">
                  <c:v>33.0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Z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M1</c:v>
                </c:pt>
                <c:pt idx="1">
                  <c:v>M2</c:v>
                </c:pt>
                <c:pt idx="2">
                  <c:v>M3</c:v>
                </c:pt>
                <c:pt idx="3">
                  <c:v>E1</c:v>
                </c:pt>
                <c:pt idx="4">
                  <c:v>E2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57.0</c:v>
                </c:pt>
                <c:pt idx="1">
                  <c:v>37.0</c:v>
                </c:pt>
                <c:pt idx="2">
                  <c:v>24.0</c:v>
                </c:pt>
                <c:pt idx="3">
                  <c:v>40.0</c:v>
                </c:pt>
                <c:pt idx="4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914540032"/>
        <c:axId val="-1914537712"/>
      </c:barChart>
      <c:catAx>
        <c:axId val="-19145400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4537712"/>
        <c:crosses val="autoZero"/>
        <c:auto val="1"/>
        <c:lblAlgn val="ctr"/>
        <c:lblOffset val="100"/>
        <c:noMultiLvlLbl val="0"/>
      </c:catAx>
      <c:valAx>
        <c:axId val="-191453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1454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A6815-5F1E-0F46-83C7-02C7750292C2}" type="datetimeFigureOut">
              <a:rPr lang="nl-NL" smtClean="0"/>
              <a:t>21-01-17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EB1F8-D00D-5A49-A282-52B714E6599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69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C6B523-2D69-E349-9D05-607BB7C90826}" type="datetimeFigureOut">
              <a:rPr lang="nl-NL" smtClean="0"/>
              <a:t>21-01-17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05693-91E4-1D47-A756-088E5FC84395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418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73035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65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818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D263F-DB1C-1A41-8649-42045D4260D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6535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599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600" dirty="0" smtClean="0"/>
              <a:t>Conclusie:</a:t>
            </a:r>
            <a:r>
              <a:rPr lang="nl-NL" sz="1600" baseline="0" dirty="0" smtClean="0"/>
              <a:t> Ontwikkeling basisvaardigheden wordt bepaald door de onderwijskwaliteit niet door Intelligentie of afkomst.</a:t>
            </a:r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753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129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500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941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Alleen tijd voor </a:t>
            </a:r>
            <a:r>
              <a:rPr lang="nl-NL" baseline="0" dirty="0" smtClean="0"/>
              <a:t>didactische vaardigheden </a:t>
            </a:r>
          </a:p>
          <a:p>
            <a:r>
              <a:rPr lang="nl-NL" baseline="0" dirty="0" smtClean="0"/>
              <a:t>Rol ICT is het thema vandaag.</a:t>
            </a:r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05693-91E4-1D47-A756-088E5FC84395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904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86D9-E70F-D946-983E-5EAC084CD969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7674-FB9F-3C4C-9DE2-FDF45B09BCBB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2711D-765C-9B44-B755-0D7FDE82E012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781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3EC3D-B071-DB40-8B4C-C9ECD1AD8D71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098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5BA6-59F8-BB4B-9D67-97AE1DFDA6F1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17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03D84-CEDA-CD4F-BB4B-785E25FD7588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69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DEB7-2ACA-E74C-8732-C27DB82FD55A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556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F9C8-6244-684F-A569-BF0820B7AE88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E239-BA8E-894E-B1AC-6242E5A65A4B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45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2C6A-22B2-794C-9775-7B5FAA5EEB0A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5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423DE-B357-C14B-819E-0C9818D8F6CA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1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6EB2C-A79D-8B45-82B0-A597EE4FA437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79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79B1A-0526-994B-8BE3-3763F7718D2F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3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52C18-13C2-5842-861E-299AF9286D8C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659F1-72B6-C042-91D1-8090207E5564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1E1F-0281-FD4D-8CAA-CF08C2D164C7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0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76962-4A22-1C43-B2AA-388ECB5AD710}" type="datetime1">
              <a:rPr lang="nl-NL" smtClean="0"/>
              <a:t>21-01-17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58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leerjekinderenlezenenspellen.nl/" TargetMode="External"/><Relationship Id="rId4" Type="http://schemas.openxmlformats.org/officeDocument/2006/relationships/hyperlink" Target="http://www.zoleerjekinderenrekenen.nl/" TargetMode="External"/><Relationship Id="rId5" Type="http://schemas.openxmlformats.org/officeDocument/2006/relationships/hyperlink" Target="http://onderwijsgek.nl/" TargetMode="External"/><Relationship Id="rId6" Type="http://schemas.openxmlformats.org/officeDocument/2006/relationships/hyperlink" Target="http://wij-leren.nl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4420" y="1116281"/>
            <a:ext cx="10307782" cy="1579419"/>
          </a:xfrm>
        </p:spPr>
        <p:txBody>
          <a:bodyPr>
            <a:noAutofit/>
          </a:bodyPr>
          <a:lstStyle/>
          <a:p>
            <a:pPr algn="ctr"/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Leren lezen, spellen en rekenen.</a:t>
            </a:r>
            <a:b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</a:br>
            <a:r>
              <a:rPr lang="nl-NL" sz="40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Vooral een kwestie van goed onderwijs</a:t>
            </a:r>
            <a:endParaRPr lang="nl-NL" sz="40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732" y="4359074"/>
            <a:ext cx="9452099" cy="1994225"/>
          </a:xfrm>
        </p:spPr>
        <p:txBody>
          <a:bodyPr>
            <a:noAutofit/>
          </a:bodyPr>
          <a:lstStyle/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Prof. dr. Anna M.T. Bosman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Directeur Onderwijsinstituut Pedagogische Wetenschappen en Onderwijskunde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Faculteit Sociale Wetenschappen</a:t>
            </a:r>
          </a:p>
          <a:p>
            <a:r>
              <a:rPr lang="nl-NL" dirty="0" smtClean="0">
                <a:latin typeface="Calibri" charset="0"/>
                <a:ea typeface="Calibri" charset="0"/>
                <a:cs typeface="Calibri" charset="0"/>
              </a:rPr>
              <a:t>Radboud Universiteit, Nijmegen</a:t>
            </a:r>
          </a:p>
          <a:p>
            <a:r>
              <a:rPr lang="nl-NL" dirty="0" err="1" smtClean="0">
                <a:latin typeface="Calibri" charset="0"/>
                <a:ea typeface="Calibri" charset="0"/>
                <a:cs typeface="Calibri" charset="0"/>
              </a:rPr>
              <a:t>www.annabosman.eu</a:t>
            </a:r>
            <a:endParaRPr lang="nl-NL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94566" y="6135808"/>
            <a:ext cx="5197434" cy="365125"/>
          </a:xfrm>
        </p:spPr>
        <p:txBody>
          <a:bodyPr/>
          <a:lstStyle/>
          <a:p>
            <a:r>
              <a:rPr lang="en-US" sz="1800" dirty="0" smtClean="0">
                <a:solidFill>
                  <a:srgbClr val="C00000"/>
                </a:solidFill>
              </a:rPr>
              <a:t>‘</a:t>
            </a:r>
            <a:r>
              <a:rPr lang="en-US" sz="1800" dirty="0" err="1" smtClean="0">
                <a:solidFill>
                  <a:srgbClr val="C00000"/>
                </a:solidFill>
              </a:rPr>
              <a:t>ResearchED</a:t>
            </a:r>
            <a:r>
              <a:rPr lang="en-US" sz="1800" dirty="0" smtClean="0">
                <a:solidFill>
                  <a:srgbClr val="C00000"/>
                </a:solidFill>
              </a:rPr>
              <a:t> 2017, Amsterdam, 21-1-2017</a:t>
            </a:r>
            <a:endParaRPr lang="en-US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28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576" y="601361"/>
            <a:ext cx="10312209" cy="737965"/>
          </a:xfrm>
        </p:spPr>
        <p:txBody>
          <a:bodyPr>
            <a:no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eind Groep 6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24829" y="3412049"/>
            <a:ext cx="34716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SVS</a:t>
            </a:r>
            <a:endParaRPr lang="nl-NL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78812"/>
              </p:ext>
            </p:extLst>
          </p:nvPr>
        </p:nvGraphicFramePr>
        <p:xfrm>
          <a:off x="2719446" y="1841974"/>
          <a:ext cx="9215251" cy="447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46165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2005-2006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2007-2008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B</a:t>
                      </a:r>
                      <a:endParaRPr lang="nl-NL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26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32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 flipV="1">
            <a:off x="5640395" y="6322904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5500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2163" y="562383"/>
            <a:ext cx="10140458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Rekenen </a:t>
            </a:r>
            <a:r>
              <a:rPr lang="nl-NL" sz="3200" b="1" dirty="0">
                <a:solidFill>
                  <a:srgbClr val="C00000"/>
                </a:solidFill>
              </a:rPr>
              <a:t>na </a:t>
            </a:r>
            <a:r>
              <a:rPr lang="nl-NL" sz="3200" b="1" dirty="0" smtClean="0">
                <a:solidFill>
                  <a:srgbClr val="C00000"/>
                </a:solidFill>
              </a:rPr>
              <a:t>6 weken toepassen ZLKR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94746" y="3644580"/>
            <a:ext cx="4873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Gem. DLE-DL op </a:t>
            </a:r>
            <a:r>
              <a:rPr lang="en-US" sz="2000" dirty="0" err="1" smtClean="0"/>
              <a:t>tempotoets</a:t>
            </a:r>
            <a:r>
              <a:rPr lang="en-US" sz="2000" dirty="0" smtClean="0"/>
              <a:t> </a:t>
            </a:r>
            <a:r>
              <a:rPr lang="en-US" sz="2000" dirty="0" err="1" smtClean="0"/>
              <a:t>rekenen</a:t>
            </a:r>
            <a:endParaRPr lang="nl-NL" sz="20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498682"/>
              </p:ext>
            </p:extLst>
          </p:nvPr>
        </p:nvGraphicFramePr>
        <p:xfrm>
          <a:off x="2551786" y="1572978"/>
          <a:ext cx="9195067" cy="4435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9594"/>
                <a:gridCol w="1021278"/>
                <a:gridCol w="2185059"/>
                <a:gridCol w="1757549"/>
                <a:gridCol w="1961587"/>
              </a:tblGrid>
              <a:tr h="79134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Groep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i="1" dirty="0" smtClean="0"/>
                        <a:t>n</a:t>
                      </a:r>
                      <a:endParaRPr lang="nl-NL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Voortoets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Natoets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Toename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5, 6 en</a:t>
                      </a:r>
                      <a:r>
                        <a:rPr lang="nl-NL" sz="2800" baseline="0" dirty="0" smtClean="0"/>
                        <a:t> 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18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-17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23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12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35944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13</a:t>
                      </a:r>
                      <a:endParaRPr lang="nl-NL" sz="2800" dirty="0"/>
                    </a:p>
                  </a:txBody>
                  <a:tcPr/>
                </a:tc>
              </a:tr>
              <a:tr h="700820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err="1" smtClean="0"/>
                        <a:t>SBao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-21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-10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51785" y="6281544"/>
            <a:ext cx="91950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Negatief getal is achterstand in maanden, positief getal is voorsprong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829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?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576" y="1539834"/>
            <a:ext cx="10516244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GB" sz="4000" dirty="0" err="1" smtClean="0">
                <a:solidFill>
                  <a:schemeClr val="tx1"/>
                </a:solidFill>
              </a:rPr>
              <a:t>Toets</a:t>
            </a:r>
            <a:r>
              <a:rPr lang="en-GB" sz="4000" dirty="0" smtClean="0">
                <a:solidFill>
                  <a:schemeClr val="tx1"/>
                </a:solidFill>
              </a:rPr>
              <a:t> </a:t>
            </a:r>
            <a:r>
              <a:rPr lang="en-GB" sz="4000" dirty="0" err="1" smtClean="0">
                <a:solidFill>
                  <a:schemeClr val="tx1"/>
                </a:solidFill>
              </a:rPr>
              <a:t>eerst</a:t>
            </a:r>
            <a:r>
              <a:rPr lang="en-GB" sz="4000" dirty="0" smtClean="0">
                <a:solidFill>
                  <a:schemeClr val="tx1"/>
                </a:solidFill>
              </a:rPr>
              <a:t> het</a:t>
            </a:r>
          </a:p>
          <a:p>
            <a:pPr marL="0" indent="0" algn="ctr">
              <a:buNone/>
            </a:pPr>
            <a:endParaRPr lang="en-GB" sz="4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4000" b="1" dirty="0" smtClean="0">
                <a:solidFill>
                  <a:srgbClr val="7030A0"/>
                </a:solidFill>
              </a:rPr>
              <a:t>‘</a:t>
            </a:r>
            <a:r>
              <a:rPr lang="en-GB" sz="4000" b="1" dirty="0" err="1" smtClean="0">
                <a:solidFill>
                  <a:srgbClr val="7030A0"/>
                </a:solidFill>
              </a:rPr>
              <a:t>effectief-onderwijscriterium</a:t>
            </a:r>
            <a:r>
              <a:rPr lang="en-US" sz="4000" b="1" dirty="0" smtClean="0">
                <a:solidFill>
                  <a:srgbClr val="7030A0"/>
                </a:solidFill>
              </a:rPr>
              <a:t>’</a:t>
            </a:r>
            <a:endParaRPr lang="en-GB" sz="4000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91" y="682852"/>
            <a:ext cx="9642764" cy="574983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Goed opgeleide leerkrachten beschikken over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491" y="1567543"/>
            <a:ext cx="10034650" cy="514201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inhoudelijke of vakkennis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kennis van het leerproces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effectief klassenmanagement (ofwel kunnen orde houden)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relationele vaardigheden</a:t>
            </a:r>
          </a:p>
          <a:p>
            <a:pPr>
              <a:lnSpc>
                <a:spcPct val="200000"/>
              </a:lnSpc>
            </a:pPr>
            <a:r>
              <a:rPr lang="nl-NL" sz="3600" b="1" dirty="0" smtClean="0">
                <a:latin typeface="Calibri" charset="0"/>
                <a:ea typeface="Calibri" charset="0"/>
                <a:cs typeface="Calibri" charset="0"/>
              </a:rPr>
              <a:t>Didactische </a:t>
            </a:r>
            <a:r>
              <a:rPr lang="nl-NL" sz="3600" b="1" dirty="0">
                <a:latin typeface="Calibri" charset="0"/>
                <a:ea typeface="Calibri" charset="0"/>
                <a:cs typeface="Calibri" charset="0"/>
              </a:rPr>
              <a:t>vaardigheden</a:t>
            </a:r>
          </a:p>
          <a:p>
            <a:pPr>
              <a:lnSpc>
                <a:spcPct val="200000"/>
              </a:lnSpc>
            </a:pPr>
            <a:endParaRPr lang="nl-NL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9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3590" y="578270"/>
            <a:ext cx="9682348" cy="1149274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Didactiek van de basisvaardigheden in de onderbouw van het primair onderwijs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3590" y="2090057"/>
            <a:ext cx="10450285" cy="435824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Klassikale, directe instructie + begeleide oefening (ca. 25 min)</a:t>
            </a:r>
          </a:p>
          <a:p>
            <a:pPr>
              <a:lnSpc>
                <a:spcPct val="200000"/>
              </a:lnSpc>
            </a:pPr>
            <a:endParaRPr lang="nl-NL" sz="36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Individuele verwerking op niveau, waarbij leerkracht rond loopt, controleert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en feedback geeft </a:t>
            </a: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(ca. 25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min)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5" y="609463"/>
            <a:ext cx="9682348" cy="721762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Rol van ICT beperken in de onderbouw, omdat</a:t>
            </a:r>
            <a:endParaRPr lang="nl-NL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1715" y="1448790"/>
            <a:ext cx="10450285" cy="48451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Leren met het lichaam steunend 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Interactie met leerkracht stimulerend is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Gezamenlijkheid het cognitief en sociaal leren bevordert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Gokken voorkomen kan worden</a:t>
            </a:r>
          </a:p>
          <a:p>
            <a:pPr>
              <a:lnSpc>
                <a:spcPct val="200000"/>
              </a:lnSpc>
            </a:pP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Directe feedback aan uitleg gekoppeld </a:t>
            </a:r>
            <a:r>
              <a:rPr lang="nl-NL" sz="3600" dirty="0">
                <a:latin typeface="Calibri" charset="0"/>
                <a:ea typeface="Calibri" charset="0"/>
                <a:cs typeface="Calibri" charset="0"/>
              </a:rPr>
              <a:t>kan </a:t>
            </a:r>
            <a:r>
              <a:rPr lang="nl-NL" sz="3600" dirty="0" smtClean="0">
                <a:latin typeface="Calibri" charset="0"/>
                <a:ea typeface="Calibri" charset="0"/>
                <a:cs typeface="Calibri" charset="0"/>
              </a:rPr>
              <a:t>worden</a:t>
            </a:r>
            <a:endParaRPr lang="nl-NL" sz="3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914" y="1045029"/>
            <a:ext cx="10755086" cy="1615044"/>
          </a:xfrm>
        </p:spPr>
        <p:txBody>
          <a:bodyPr>
            <a:noAutofit/>
          </a:bodyPr>
          <a:lstStyle/>
          <a:p>
            <a:r>
              <a:rPr lang="nl-NL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Een goed opgeleide leerkracht is onvervangbaar en </a:t>
            </a:r>
            <a:r>
              <a:rPr lang="en-US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’</a:t>
            </a:r>
            <a:r>
              <a:rPr lang="nl-NL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onbetaalbaar</a:t>
            </a:r>
            <a:r>
              <a:rPr lang="en-US" sz="4800" b="1" dirty="0" smtClean="0">
                <a:solidFill>
                  <a:srgbClr val="C00000"/>
                </a:solidFill>
                <a:ea typeface="Calibri" charset="0"/>
                <a:cs typeface="Calibri" charset="0"/>
              </a:rPr>
              <a:t>’ </a:t>
            </a:r>
            <a:endParaRPr lang="nl-NL" sz="4800" b="1" dirty="0">
              <a:solidFill>
                <a:srgbClr val="C00000"/>
              </a:solidFill>
              <a:ea typeface="Calibri" charset="0"/>
              <a:cs typeface="Calibr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12732" y="4359074"/>
            <a:ext cx="9452099" cy="535591"/>
          </a:xfrm>
        </p:spPr>
        <p:txBody>
          <a:bodyPr>
            <a:noAutofit/>
          </a:bodyPr>
          <a:lstStyle/>
          <a:p>
            <a:pPr algn="ctr"/>
            <a:r>
              <a:rPr lang="nl-NL" sz="2400" dirty="0" err="1" smtClean="0">
                <a:latin typeface="Calibri" charset="0"/>
                <a:ea typeface="Calibri" charset="0"/>
                <a:cs typeface="Calibri" charset="0"/>
              </a:rPr>
              <a:t>www.annabosman.eu</a:t>
            </a:r>
            <a:endParaRPr lang="nl-NL" sz="2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5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2886" y="555062"/>
            <a:ext cx="8910538" cy="715598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Aanbevelenswaardig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886" y="1543792"/>
            <a:ext cx="9383713" cy="5314208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3"/>
              </a:rPr>
              <a:t>www.zoleerjekinderenlezenenspellen.nl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 lvl="1">
              <a:lnSpc>
                <a:spcPct val="200000"/>
              </a:lnSpc>
            </a:pPr>
            <a:r>
              <a:rPr lang="nl-NL" sz="3200" dirty="0">
                <a:latin typeface="Calibri" charset="0"/>
                <a:ea typeface="Calibri" charset="0"/>
                <a:cs typeface="Calibri" charset="0"/>
              </a:rPr>
              <a:t>v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erwerkt in taalmethode STAAL van Malmberg</a:t>
            </a:r>
          </a:p>
          <a:p>
            <a:pPr>
              <a:lnSpc>
                <a:spcPct val="200000"/>
              </a:lnSpc>
            </a:pP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4"/>
              </a:rPr>
              <a:t>www.zoleerjekinderenrekenen.nl</a:t>
            </a:r>
            <a:endParaRPr lang="nl-NL" sz="32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5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5"/>
              </a:rPr>
              <a:t>onderwijsgek.nl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</a:rPr>
              <a:t>: </a:t>
            </a:r>
            <a:r>
              <a:rPr lang="nl-NL" sz="3200" dirty="0" smtClean="0">
                <a:latin typeface="Calibri" charset="0"/>
                <a:ea typeface="Calibri" charset="0"/>
                <a:cs typeface="Calibri" charset="0"/>
              </a:rPr>
              <a:t>Expliciete directe instructie</a:t>
            </a:r>
          </a:p>
          <a:p>
            <a:pPr>
              <a:lnSpc>
                <a:spcPct val="200000"/>
              </a:lnSpc>
            </a:pPr>
            <a:r>
              <a:rPr lang="nl-NL" sz="3400" dirty="0">
                <a:latin typeface="Calibri" charset="0"/>
                <a:ea typeface="Calibri" charset="0"/>
                <a:cs typeface="Calibri" charset="0"/>
                <a:hlinkClick r:id="rId6"/>
              </a:rPr>
              <a:t>http://</a:t>
            </a:r>
            <a:r>
              <a:rPr lang="nl-NL" sz="3400" dirty="0" smtClean="0">
                <a:latin typeface="Calibri" charset="0"/>
                <a:ea typeface="Calibri" charset="0"/>
                <a:cs typeface="Calibri" charset="0"/>
                <a:hlinkClick r:id="rId6"/>
              </a:rPr>
              <a:t>wij-leren.nl</a:t>
            </a: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  <a:p>
            <a:pPr>
              <a:lnSpc>
                <a:spcPct val="200000"/>
              </a:lnSpc>
            </a:pPr>
            <a:endParaRPr lang="nl-NL" sz="3400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40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29899"/>
            <a:ext cx="8911687" cy="823008"/>
          </a:xfrm>
        </p:spPr>
        <p:txBody>
          <a:bodyPr/>
          <a:lstStyle/>
          <a:p>
            <a:r>
              <a:rPr lang="en-GB" b="1" dirty="0" err="1" smtClean="0">
                <a:solidFill>
                  <a:srgbClr val="C00000"/>
                </a:solidFill>
              </a:rPr>
              <a:t>Leerproblemen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472539"/>
            <a:ext cx="9460530" cy="4940135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Dyslexieverklaringen</a:t>
            </a:r>
            <a:r>
              <a:rPr lang="en-GB" sz="2800" dirty="0" smtClean="0"/>
              <a:t> van </a:t>
            </a:r>
            <a:r>
              <a:rPr lang="en-GB" sz="2800" dirty="0" err="1" smtClean="0"/>
              <a:t>eindexamenkandidaten</a:t>
            </a:r>
            <a:endParaRPr lang="en-GB" sz="2800" dirty="0" smtClean="0"/>
          </a:p>
          <a:p>
            <a:pPr lvl="1"/>
            <a:r>
              <a:rPr lang="en-GB" sz="2800" dirty="0" smtClean="0"/>
              <a:t>1.6% in 2007 </a:t>
            </a:r>
            <a:r>
              <a:rPr lang="en-GB" sz="2800" dirty="0" err="1" smtClean="0"/>
              <a:t>naar</a:t>
            </a:r>
            <a:r>
              <a:rPr lang="en-GB" sz="2800" dirty="0" smtClean="0"/>
              <a:t> 10.5% in 2015</a:t>
            </a:r>
          </a:p>
          <a:p>
            <a:pPr lvl="1"/>
            <a:endParaRPr lang="en-GB" sz="2800" dirty="0"/>
          </a:p>
          <a:p>
            <a:r>
              <a:rPr lang="en-GB" sz="2800" dirty="0" err="1" smtClean="0"/>
              <a:t>Dyscalculieverklaringen</a:t>
            </a:r>
            <a:r>
              <a:rPr lang="en-GB" sz="2800" dirty="0" smtClean="0"/>
              <a:t> </a:t>
            </a:r>
            <a:r>
              <a:rPr lang="en-GB" sz="2800" dirty="0" err="1" smtClean="0"/>
              <a:t>onbekend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Dysgrafie</a:t>
            </a:r>
            <a:r>
              <a:rPr lang="en-GB" sz="2800" dirty="0" smtClean="0"/>
              <a:t>, (nog) </a:t>
            </a:r>
            <a:r>
              <a:rPr lang="en-GB" sz="2800" dirty="0" err="1" smtClean="0"/>
              <a:t>niet</a:t>
            </a:r>
            <a:r>
              <a:rPr lang="en-GB" sz="2800" dirty="0" smtClean="0"/>
              <a:t> </a:t>
            </a:r>
            <a:r>
              <a:rPr lang="en-GB" sz="2800" dirty="0" err="1" smtClean="0"/>
              <a:t>erkend</a:t>
            </a:r>
            <a:endParaRPr lang="en-GB" sz="2800" dirty="0" smtClean="0"/>
          </a:p>
          <a:p>
            <a:endParaRPr lang="en-GB" sz="2800" dirty="0"/>
          </a:p>
          <a:p>
            <a:r>
              <a:rPr lang="en-GB" sz="2800" dirty="0" err="1" smtClean="0"/>
              <a:t>Dysipsumie</a:t>
            </a:r>
            <a:r>
              <a:rPr lang="en-GB" sz="2800" dirty="0" smtClean="0"/>
              <a:t>, </a:t>
            </a:r>
            <a:r>
              <a:rPr lang="en-GB" sz="2800" dirty="0" err="1" smtClean="0"/>
              <a:t>dyscantie</a:t>
            </a:r>
            <a:r>
              <a:rPr lang="en-GB" sz="2800" dirty="0" smtClean="0"/>
              <a:t> </a:t>
            </a:r>
            <a:r>
              <a:rPr lang="en-GB" sz="2800" dirty="0" err="1" smtClean="0"/>
              <a:t>en</a:t>
            </a:r>
            <a:r>
              <a:rPr lang="en-GB" sz="2800" dirty="0" smtClean="0"/>
              <a:t> </a:t>
            </a:r>
            <a:r>
              <a:rPr lang="en-GB" sz="2800" dirty="0" err="1" smtClean="0"/>
              <a:t>dysarsie</a:t>
            </a:r>
            <a:r>
              <a:rPr lang="en-GB" sz="2800" dirty="0" smtClean="0"/>
              <a:t> op </a:t>
            </a:r>
            <a:r>
              <a:rPr lang="en-GB" sz="2800" dirty="0" err="1" smtClean="0"/>
              <a:t>termijn</a:t>
            </a:r>
            <a:r>
              <a:rPr lang="en-GB" sz="2800" dirty="0" smtClean="0"/>
              <a:t> ????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9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034" y="409465"/>
            <a:ext cx="8911687" cy="756634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Leren lezen, spellen en rekenen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537" y="1611085"/>
            <a:ext cx="10159793" cy="4532376"/>
          </a:xfrm>
        </p:spPr>
        <p:txBody>
          <a:bodyPr>
            <a:noAutofit/>
          </a:bodyPr>
          <a:lstStyle/>
          <a:p>
            <a:r>
              <a:rPr lang="en-US" dirty="0" err="1">
                <a:solidFill>
                  <a:schemeClr val="tx1"/>
                </a:solidFill>
              </a:rPr>
              <a:t>Eigenschappen</a:t>
            </a:r>
            <a:r>
              <a:rPr lang="nl-NL" dirty="0" smtClean="0"/>
              <a:t> van de lezer/speller</a:t>
            </a:r>
          </a:p>
          <a:p>
            <a:endParaRPr lang="nl-NL" sz="2800" dirty="0" smtClean="0"/>
          </a:p>
          <a:p>
            <a:endParaRPr lang="nl-NL" sz="2800" dirty="0"/>
          </a:p>
          <a:p>
            <a:r>
              <a:rPr lang="en-US" sz="2800" dirty="0" err="1" smtClean="0">
                <a:solidFill>
                  <a:schemeClr val="tx1"/>
                </a:solidFill>
              </a:rPr>
              <a:t>Eigenschappen</a:t>
            </a:r>
            <a:r>
              <a:rPr lang="en-US" sz="2800" dirty="0" smtClean="0">
                <a:solidFill>
                  <a:schemeClr val="tx1"/>
                </a:solidFill>
              </a:rPr>
              <a:t> van de ‘</a:t>
            </a:r>
            <a:r>
              <a:rPr lang="en-US" sz="2800" dirty="0" err="1" smtClean="0">
                <a:solidFill>
                  <a:schemeClr val="tx1"/>
                </a:solidFill>
              </a:rPr>
              <a:t>taal</a:t>
            </a:r>
            <a:r>
              <a:rPr lang="en-US" sz="2800" dirty="0" smtClean="0">
                <a:solidFill>
                  <a:schemeClr val="tx1"/>
                </a:solidFill>
              </a:rPr>
              <a:t>’</a:t>
            </a:r>
            <a:endParaRPr lang="en-GB" sz="2800" dirty="0" smtClean="0">
              <a:solidFill>
                <a:schemeClr val="tx1"/>
              </a:solidFill>
            </a:endParaRPr>
          </a:p>
          <a:p>
            <a:endParaRPr lang="nl-NL" sz="2800" dirty="0" smtClean="0"/>
          </a:p>
          <a:p>
            <a:endParaRPr lang="nl-NL" sz="2800" dirty="0" smtClean="0"/>
          </a:p>
          <a:p>
            <a:r>
              <a:rPr lang="nl-NL" sz="4400" dirty="0" smtClean="0"/>
              <a:t>Eigenschappen van de instructie</a:t>
            </a:r>
            <a:endParaRPr lang="nl-NL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25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4223" y="329899"/>
            <a:ext cx="8911687" cy="640445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Karakteristieken van </a:t>
            </a:r>
            <a:r>
              <a:rPr lang="nl-NL" b="1" smtClean="0">
                <a:solidFill>
                  <a:srgbClr val="C00000"/>
                </a:solidFill>
              </a:rPr>
              <a:t>de leerling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223" y="1363010"/>
            <a:ext cx="9789080" cy="518029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dirty="0" smtClean="0"/>
              <a:t>Gender: 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meisjes</a:t>
            </a:r>
            <a:r>
              <a:rPr lang="en-GB" sz="2200" dirty="0" smtClean="0"/>
              <a:t> </a:t>
            </a:r>
            <a:r>
              <a:rPr lang="en-GB" sz="1500" dirty="0" err="1" smtClean="0"/>
              <a:t>ietsje</a:t>
            </a:r>
            <a:r>
              <a:rPr lang="en-GB" sz="2200" dirty="0" smtClean="0"/>
              <a:t> </a:t>
            </a:r>
            <a:r>
              <a:rPr lang="en-GB" sz="2200" dirty="0" err="1" smtClean="0"/>
              <a:t>beter</a:t>
            </a:r>
            <a:r>
              <a:rPr lang="en-GB" sz="2200" dirty="0" smtClean="0"/>
              <a:t> in </a:t>
            </a:r>
            <a:r>
              <a:rPr lang="en-GB" sz="2200" dirty="0" err="1" smtClean="0"/>
              <a:t>lezen</a:t>
            </a:r>
            <a:r>
              <a:rPr lang="en-GB" sz="2200" dirty="0" smtClean="0"/>
              <a:t> </a:t>
            </a:r>
            <a:r>
              <a:rPr lang="en-GB" sz="2200" dirty="0" err="1" smtClean="0"/>
              <a:t>en</a:t>
            </a:r>
            <a:r>
              <a:rPr lang="en-GB" sz="2200" dirty="0" smtClean="0"/>
              <a:t> </a:t>
            </a:r>
            <a:r>
              <a:rPr lang="en-GB" sz="2200" dirty="0" err="1" smtClean="0"/>
              <a:t>spellen</a:t>
            </a:r>
            <a:r>
              <a:rPr lang="en-GB" sz="2200" dirty="0" smtClean="0"/>
              <a:t>; </a:t>
            </a:r>
            <a:r>
              <a:rPr lang="en-GB" sz="2200" dirty="0" err="1" smtClean="0"/>
              <a:t>jongens</a:t>
            </a:r>
            <a:r>
              <a:rPr lang="en-GB" sz="2200" dirty="0" smtClean="0"/>
              <a:t> </a:t>
            </a:r>
            <a:r>
              <a:rPr lang="en-GB" sz="1700" dirty="0" err="1" smtClean="0"/>
              <a:t>ietsje</a:t>
            </a:r>
            <a:r>
              <a:rPr lang="en-GB" sz="2200" dirty="0" smtClean="0"/>
              <a:t> </a:t>
            </a:r>
            <a:r>
              <a:rPr lang="en-GB" sz="2200" dirty="0" err="1" smtClean="0"/>
              <a:t>beter</a:t>
            </a:r>
            <a:r>
              <a:rPr lang="en-GB" sz="2200" dirty="0" smtClean="0"/>
              <a:t> in </a:t>
            </a:r>
            <a:r>
              <a:rPr lang="en-GB" sz="2200" dirty="0" err="1" smtClean="0"/>
              <a:t>rekenen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Intelligentie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lezen</a:t>
            </a:r>
            <a:r>
              <a:rPr lang="en-GB" sz="2200" dirty="0" smtClean="0"/>
              <a:t> </a:t>
            </a:r>
            <a:r>
              <a:rPr lang="en-GB" sz="2200" dirty="0" err="1" smtClean="0"/>
              <a:t>en</a:t>
            </a:r>
            <a:r>
              <a:rPr lang="en-GB" sz="2200" dirty="0" smtClean="0"/>
              <a:t> </a:t>
            </a:r>
            <a:r>
              <a:rPr lang="en-GB" sz="2200" dirty="0" err="1" smtClean="0"/>
              <a:t>spellen</a:t>
            </a:r>
            <a:r>
              <a:rPr lang="en-GB" sz="2200" dirty="0" smtClean="0"/>
              <a:t> </a:t>
            </a:r>
            <a:r>
              <a:rPr lang="en-GB" sz="2200" dirty="0" err="1" smtClean="0"/>
              <a:t>hangen</a:t>
            </a:r>
            <a:r>
              <a:rPr lang="en-GB" sz="2200" dirty="0" smtClean="0"/>
              <a:t> </a:t>
            </a:r>
            <a:r>
              <a:rPr lang="en-GB" sz="2200" dirty="0" err="1" smtClean="0"/>
              <a:t>nauwelijks</a:t>
            </a:r>
            <a:r>
              <a:rPr lang="en-GB" sz="2200" dirty="0" smtClean="0"/>
              <a:t>/</a:t>
            </a:r>
            <a:r>
              <a:rPr lang="en-GB" sz="2200" dirty="0" err="1" smtClean="0"/>
              <a:t>niet</a:t>
            </a:r>
            <a:r>
              <a:rPr lang="en-GB" sz="2200" dirty="0" smtClean="0"/>
              <a:t> </a:t>
            </a:r>
            <a:r>
              <a:rPr lang="en-GB" sz="2200" dirty="0" err="1" smtClean="0"/>
              <a:t>samen</a:t>
            </a:r>
            <a:endParaRPr lang="en-GB" sz="2200" dirty="0" smtClean="0"/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Rekenen</a:t>
            </a:r>
            <a:r>
              <a:rPr lang="en-GB" sz="2200" dirty="0" smtClean="0"/>
              <a:t> </a:t>
            </a:r>
            <a:r>
              <a:rPr lang="en-GB" sz="2200" dirty="0" err="1" smtClean="0"/>
              <a:t>hangt</a:t>
            </a:r>
            <a:r>
              <a:rPr lang="en-GB" sz="2200" dirty="0" smtClean="0"/>
              <a:t> </a:t>
            </a:r>
            <a:r>
              <a:rPr lang="en-GB" sz="2200" dirty="0" err="1" smtClean="0"/>
              <a:t>een</a:t>
            </a:r>
            <a:r>
              <a:rPr lang="en-GB" sz="2200" dirty="0" smtClean="0"/>
              <a:t> </a:t>
            </a:r>
            <a:r>
              <a:rPr lang="en-GB" sz="2200" dirty="0" err="1" smtClean="0"/>
              <a:t>beetje</a:t>
            </a:r>
            <a:r>
              <a:rPr lang="en-GB" sz="2200" dirty="0" smtClean="0"/>
              <a:t> </a:t>
            </a:r>
            <a:r>
              <a:rPr lang="en-GB" sz="2200" dirty="0" err="1" smtClean="0"/>
              <a:t>samen</a:t>
            </a:r>
            <a:r>
              <a:rPr lang="en-GB" sz="2200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Geheugen</a:t>
            </a:r>
            <a:r>
              <a:rPr lang="en-GB" sz="2400" dirty="0" smtClean="0"/>
              <a:t> </a:t>
            </a:r>
            <a:r>
              <a:rPr lang="en-GB" sz="2400" dirty="0" err="1" smtClean="0"/>
              <a:t>en</a:t>
            </a:r>
            <a:r>
              <a:rPr lang="en-GB" sz="2400" dirty="0" smtClean="0"/>
              <a:t> </a:t>
            </a:r>
            <a:r>
              <a:rPr lang="en-GB" sz="2400" dirty="0" err="1" smtClean="0"/>
              <a:t>lezen</a:t>
            </a:r>
            <a:r>
              <a:rPr lang="en-GB" sz="2400" dirty="0" smtClean="0"/>
              <a:t>/</a:t>
            </a:r>
            <a:r>
              <a:rPr lang="en-GB" sz="2400" dirty="0" err="1" smtClean="0"/>
              <a:t>spellen</a:t>
            </a:r>
            <a:r>
              <a:rPr lang="en-GB" sz="2400" dirty="0" smtClean="0"/>
              <a:t>/</a:t>
            </a:r>
            <a:r>
              <a:rPr lang="en-GB" sz="2400" dirty="0" err="1" smtClean="0"/>
              <a:t>rekenen</a:t>
            </a:r>
            <a:r>
              <a:rPr lang="en-GB" sz="2400" dirty="0" smtClean="0"/>
              <a:t> </a:t>
            </a:r>
            <a:r>
              <a:rPr lang="en-GB" sz="2400" dirty="0" err="1" smtClean="0"/>
              <a:t>geen</a:t>
            </a:r>
            <a:r>
              <a:rPr lang="en-GB" sz="2400" dirty="0" smtClean="0"/>
              <a:t> </a:t>
            </a:r>
            <a:r>
              <a:rPr lang="en-GB" sz="2400" dirty="0" err="1" smtClean="0"/>
              <a:t>noemenswaardige</a:t>
            </a:r>
            <a:r>
              <a:rPr lang="en-GB" sz="2400" dirty="0" smtClean="0"/>
              <a:t> </a:t>
            </a:r>
            <a:r>
              <a:rPr lang="en-GB" sz="2400" dirty="0" err="1" smtClean="0"/>
              <a:t>samenhang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smtClean="0"/>
              <a:t>Dialect </a:t>
            </a:r>
            <a:r>
              <a:rPr lang="en-GB" sz="2400" dirty="0" err="1" smtClean="0"/>
              <a:t>sprekers</a:t>
            </a:r>
            <a:r>
              <a:rPr lang="en-US" sz="2400" dirty="0" smtClean="0"/>
              <a:t>: </a:t>
            </a:r>
            <a:r>
              <a:rPr lang="en-US" sz="1500" dirty="0" err="1" smtClean="0"/>
              <a:t>ietsje</a:t>
            </a:r>
            <a:r>
              <a:rPr lang="en-US" sz="2400" dirty="0" smtClean="0"/>
              <a:t> in het </a:t>
            </a:r>
            <a:r>
              <a:rPr lang="en-US" sz="2400" dirty="0" err="1" smtClean="0"/>
              <a:t>nadeel</a:t>
            </a:r>
            <a:r>
              <a:rPr lang="en-US" sz="2400" dirty="0" smtClean="0"/>
              <a:t> met </a:t>
            </a:r>
            <a:r>
              <a:rPr lang="en-US" sz="2400" dirty="0" err="1" smtClean="0"/>
              <a:t>spellen</a:t>
            </a: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GB" sz="2400" dirty="0" err="1" smtClean="0"/>
              <a:t>Visuele</a:t>
            </a:r>
            <a:r>
              <a:rPr lang="en-GB" sz="2400" dirty="0" smtClean="0"/>
              <a:t> </a:t>
            </a:r>
            <a:r>
              <a:rPr lang="en-GB" sz="2400" dirty="0" err="1" smtClean="0"/>
              <a:t>beperking</a:t>
            </a:r>
            <a:r>
              <a:rPr lang="en-GB" sz="2400" dirty="0" smtClean="0"/>
              <a:t>: </a:t>
            </a:r>
            <a:r>
              <a:rPr lang="en-GB" sz="2400" dirty="0" err="1" smtClean="0"/>
              <a:t>nauwelijks</a:t>
            </a:r>
            <a:r>
              <a:rPr lang="en-GB" sz="2400" dirty="0" smtClean="0"/>
              <a:t> </a:t>
            </a:r>
            <a:r>
              <a:rPr lang="en-GB" sz="2400" dirty="0" err="1" smtClean="0"/>
              <a:t>nadeel</a:t>
            </a:r>
            <a:endParaRPr lang="en-GB" sz="2400" dirty="0" smtClean="0"/>
          </a:p>
          <a:p>
            <a:pPr>
              <a:lnSpc>
                <a:spcPct val="150000"/>
              </a:lnSpc>
            </a:pPr>
            <a:r>
              <a:rPr lang="en-GB" sz="2400" dirty="0" err="1" smtClean="0">
                <a:solidFill>
                  <a:schemeClr val="tx1"/>
                </a:solidFill>
              </a:rPr>
              <a:t>Auditieve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beperking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</a:rPr>
              <a:t>voor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lezen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nadeel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spellen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rekenen</a:t>
            </a:r>
            <a:r>
              <a:rPr lang="en-US" sz="2400" dirty="0" smtClean="0">
                <a:solidFill>
                  <a:schemeClr val="tx1"/>
                </a:solidFill>
              </a:rPr>
              <a:t>?)</a:t>
            </a:r>
            <a:endParaRPr lang="en-GB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06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248" y="147337"/>
            <a:ext cx="9413029" cy="767063"/>
          </a:xfrm>
        </p:spPr>
        <p:txBody>
          <a:bodyPr/>
          <a:lstStyle/>
          <a:p>
            <a:r>
              <a:rPr lang="nl-NL" b="1" dirty="0" smtClean="0">
                <a:solidFill>
                  <a:srgbClr val="C00000"/>
                </a:solidFill>
              </a:rPr>
              <a:t>Eigenschappen van de taal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248" y="1152907"/>
            <a:ext cx="9882949" cy="522414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400" b="1" dirty="0" err="1" smtClean="0">
                <a:solidFill>
                  <a:srgbClr val="C00000"/>
                </a:solidFill>
              </a:rPr>
              <a:t>Tussen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talen</a:t>
            </a:r>
            <a:r>
              <a:rPr lang="en-GB" sz="2400" dirty="0" smtClean="0"/>
              <a:t>: 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Consistente</a:t>
            </a:r>
            <a:r>
              <a:rPr lang="en-GB" sz="2200" dirty="0" smtClean="0"/>
              <a:t> </a:t>
            </a:r>
            <a:r>
              <a:rPr lang="en-GB" sz="2200" dirty="0" err="1" smtClean="0"/>
              <a:t>schriftsystemen</a:t>
            </a:r>
            <a:r>
              <a:rPr lang="en-GB" sz="2200" dirty="0" smtClean="0"/>
              <a:t> </a:t>
            </a:r>
            <a:r>
              <a:rPr lang="en-GB" sz="2200" dirty="0" err="1" smtClean="0"/>
              <a:t>zijn</a:t>
            </a:r>
            <a:r>
              <a:rPr lang="en-GB" sz="2200" dirty="0" smtClean="0"/>
              <a:t> </a:t>
            </a:r>
            <a:r>
              <a:rPr lang="en-GB" sz="2200" dirty="0" err="1" smtClean="0"/>
              <a:t>makkelijker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 smtClean="0"/>
              <a:t> </a:t>
            </a:r>
            <a:r>
              <a:rPr lang="en-GB" sz="2200" dirty="0" err="1" smtClean="0"/>
              <a:t>inconsistente</a:t>
            </a:r>
            <a:r>
              <a:rPr lang="en-GB" sz="2200" dirty="0" smtClean="0"/>
              <a:t>: </a:t>
            </a:r>
            <a:r>
              <a:rPr lang="en-GB" sz="2200" dirty="0" smtClean="0">
                <a:solidFill>
                  <a:srgbClr val="C00000"/>
                </a:solidFill>
              </a:rPr>
              <a:t>Fins vs. Engels</a:t>
            </a:r>
          </a:p>
          <a:p>
            <a:pPr lvl="1">
              <a:lnSpc>
                <a:spcPct val="150000"/>
              </a:lnSpc>
            </a:pPr>
            <a:r>
              <a:rPr lang="en-GB" sz="2200" dirty="0" smtClean="0">
                <a:solidFill>
                  <a:schemeClr val="tx1"/>
                </a:solidFill>
              </a:rPr>
              <a:t>Talen met </a:t>
            </a:r>
            <a:r>
              <a:rPr lang="en-GB" sz="2200" dirty="0" err="1" smtClean="0">
                <a:solidFill>
                  <a:schemeClr val="tx1"/>
                </a:solidFill>
              </a:rPr>
              <a:t>een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strakke</a:t>
            </a:r>
            <a:r>
              <a:rPr lang="en-GB" sz="2200" dirty="0" smtClean="0">
                <a:solidFill>
                  <a:schemeClr val="tx1"/>
                </a:solidFill>
              </a:rPr>
              <a:t> </a:t>
            </a:r>
            <a:r>
              <a:rPr lang="en-GB" sz="2200" dirty="0" err="1" smtClean="0">
                <a:solidFill>
                  <a:schemeClr val="tx1"/>
                </a:solidFill>
              </a:rPr>
              <a:t>systematiek</a:t>
            </a:r>
            <a:r>
              <a:rPr lang="en-GB" sz="2200" dirty="0" smtClean="0">
                <a:solidFill>
                  <a:schemeClr val="tx1"/>
                </a:solidFill>
              </a:rPr>
              <a:t> in de </a:t>
            </a:r>
            <a:r>
              <a:rPr lang="en-GB" sz="2200" dirty="0" err="1" smtClean="0">
                <a:solidFill>
                  <a:schemeClr val="tx1"/>
                </a:solidFill>
              </a:rPr>
              <a:t>getalsnamen</a:t>
            </a:r>
            <a:r>
              <a:rPr lang="en-GB" sz="2200" dirty="0" smtClean="0">
                <a:solidFill>
                  <a:schemeClr val="tx1"/>
                </a:solidFill>
              </a:rPr>
              <a:t>: </a:t>
            </a:r>
            <a:r>
              <a:rPr lang="en-GB" sz="2200" dirty="0" err="1" smtClean="0">
                <a:solidFill>
                  <a:srgbClr val="C00000"/>
                </a:solidFill>
              </a:rPr>
              <a:t>Chinees</a:t>
            </a:r>
            <a:r>
              <a:rPr lang="en-GB" sz="2200" dirty="0" smtClean="0">
                <a:solidFill>
                  <a:srgbClr val="C00000"/>
                </a:solidFill>
              </a:rPr>
              <a:t> vs. </a:t>
            </a:r>
            <a:r>
              <a:rPr lang="en-GB" sz="2200" dirty="0" err="1" smtClean="0">
                <a:solidFill>
                  <a:srgbClr val="C00000"/>
                </a:solidFill>
              </a:rPr>
              <a:t>Frans</a:t>
            </a:r>
            <a:endParaRPr lang="en-GB" sz="22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en-GB" sz="1500" dirty="0" smtClean="0"/>
          </a:p>
          <a:p>
            <a:endParaRPr lang="en-GB" sz="2400" dirty="0" smtClean="0"/>
          </a:p>
          <a:p>
            <a:r>
              <a:rPr lang="en-GB" sz="2400" b="1" dirty="0" smtClean="0">
                <a:solidFill>
                  <a:srgbClr val="C00000"/>
                </a:solidFill>
              </a:rPr>
              <a:t>In </a:t>
            </a:r>
            <a:r>
              <a:rPr lang="en-GB" sz="2400" b="1" dirty="0" err="1" smtClean="0">
                <a:solidFill>
                  <a:srgbClr val="C00000"/>
                </a:solidFill>
              </a:rPr>
              <a:t>een</a:t>
            </a:r>
            <a:r>
              <a:rPr lang="en-GB" sz="2400" b="1" dirty="0" smtClean="0">
                <a:solidFill>
                  <a:srgbClr val="C00000"/>
                </a:solidFill>
              </a:rPr>
              <a:t> </a:t>
            </a:r>
            <a:r>
              <a:rPr lang="en-GB" sz="2400" b="1" dirty="0" err="1" smtClean="0">
                <a:solidFill>
                  <a:srgbClr val="C00000"/>
                </a:solidFill>
              </a:rPr>
              <a:t>taal</a:t>
            </a:r>
            <a:r>
              <a:rPr lang="en-GB" sz="2400" dirty="0" smtClean="0"/>
              <a:t>:</a:t>
            </a: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Consistente</a:t>
            </a:r>
            <a:r>
              <a:rPr lang="en-GB" sz="2200" dirty="0" smtClean="0"/>
              <a:t> </a:t>
            </a:r>
            <a:r>
              <a:rPr lang="en-GB" sz="2200" dirty="0" err="1" smtClean="0"/>
              <a:t>woorden</a:t>
            </a:r>
            <a:r>
              <a:rPr lang="en-GB" sz="2200" dirty="0" smtClean="0"/>
              <a:t> </a:t>
            </a:r>
            <a:r>
              <a:rPr lang="en-GB" sz="2200" dirty="0" err="1" smtClean="0"/>
              <a:t>zijn</a:t>
            </a:r>
            <a:r>
              <a:rPr lang="en-GB" sz="2200" dirty="0" smtClean="0"/>
              <a:t> </a:t>
            </a:r>
            <a:r>
              <a:rPr lang="en-GB" sz="2200" dirty="0" err="1" smtClean="0"/>
              <a:t>makkelijker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/>
              <a:t> </a:t>
            </a:r>
            <a:r>
              <a:rPr lang="en-GB" sz="2200" dirty="0" err="1"/>
              <a:t>inconsistente</a:t>
            </a:r>
            <a:r>
              <a:rPr lang="en-GB" sz="2200" dirty="0"/>
              <a:t>: </a:t>
            </a:r>
            <a:r>
              <a:rPr lang="en-GB" sz="2200" dirty="0" smtClean="0">
                <a:solidFill>
                  <a:srgbClr val="C00000"/>
                </a:solidFill>
              </a:rPr>
              <a:t>Mus </a:t>
            </a:r>
            <a:r>
              <a:rPr lang="en-GB" sz="2200" dirty="0">
                <a:solidFill>
                  <a:srgbClr val="C00000"/>
                </a:solidFill>
              </a:rPr>
              <a:t>vs. </a:t>
            </a:r>
            <a:r>
              <a:rPr lang="en-GB" sz="2200" dirty="0" err="1" smtClean="0">
                <a:solidFill>
                  <a:srgbClr val="C00000"/>
                </a:solidFill>
              </a:rPr>
              <a:t>Trottoir</a:t>
            </a:r>
            <a:endParaRPr lang="en-GB" sz="2200" dirty="0"/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Hoogfrequente</a:t>
            </a:r>
            <a:r>
              <a:rPr lang="en-GB" sz="2200" dirty="0" smtClean="0"/>
              <a:t> </a:t>
            </a:r>
            <a:r>
              <a:rPr lang="en-GB" sz="2200" dirty="0" err="1" smtClean="0"/>
              <a:t>makkelijker</a:t>
            </a:r>
            <a:r>
              <a:rPr lang="en-GB" sz="2200" dirty="0" smtClean="0"/>
              <a:t> </a:t>
            </a:r>
            <a:r>
              <a:rPr lang="en-GB" sz="2200" dirty="0" err="1" smtClean="0"/>
              <a:t>dan</a:t>
            </a:r>
            <a:r>
              <a:rPr lang="en-GB" sz="2200" dirty="0"/>
              <a:t> </a:t>
            </a:r>
            <a:r>
              <a:rPr lang="en-GB" sz="2200" dirty="0" err="1" smtClean="0"/>
              <a:t>Laagfrequente</a:t>
            </a:r>
            <a:r>
              <a:rPr lang="en-GB" sz="2200" dirty="0" smtClean="0"/>
              <a:t>: </a:t>
            </a:r>
            <a:r>
              <a:rPr lang="en-GB" sz="2200" dirty="0" smtClean="0">
                <a:solidFill>
                  <a:srgbClr val="C00000"/>
                </a:solidFill>
              </a:rPr>
              <a:t>Strand vs. </a:t>
            </a:r>
            <a:r>
              <a:rPr lang="en-GB" sz="2200" dirty="0" err="1" smtClean="0">
                <a:solidFill>
                  <a:srgbClr val="C00000"/>
                </a:solidFill>
              </a:rPr>
              <a:t>Trant</a:t>
            </a:r>
            <a:endParaRPr lang="en-GB" sz="1500" dirty="0" smtClean="0">
              <a:solidFill>
                <a:srgbClr val="C0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GB" sz="2200" dirty="0" err="1" smtClean="0"/>
              <a:t>Orthographische</a:t>
            </a:r>
            <a:r>
              <a:rPr lang="en-GB" sz="2200" dirty="0" smtClean="0"/>
              <a:t> regels </a:t>
            </a:r>
            <a:r>
              <a:rPr lang="en-GB" sz="2200" dirty="0" err="1" smtClean="0"/>
              <a:t>zijn</a:t>
            </a:r>
            <a:r>
              <a:rPr lang="en-GB" sz="2200" dirty="0" smtClean="0"/>
              <a:t> </a:t>
            </a:r>
            <a:r>
              <a:rPr lang="en-GB" sz="2200" dirty="0" err="1" smtClean="0"/>
              <a:t>moeilijk</a:t>
            </a:r>
            <a:r>
              <a:rPr lang="en-GB" sz="2200" dirty="0" smtClean="0"/>
              <a:t>: </a:t>
            </a:r>
            <a:r>
              <a:rPr lang="en-GB" sz="2200" dirty="0" err="1" smtClean="0"/>
              <a:t>werkwoordsvormin</a:t>
            </a:r>
            <a:endParaRPr lang="en-GB" sz="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5B2DF-AAF2-464E-AFFB-4A7FF1ABF27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36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3542" y="300044"/>
            <a:ext cx="8911687" cy="670300"/>
          </a:xfrm>
        </p:spPr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Diagnose </a:t>
            </a:r>
            <a:r>
              <a:rPr lang="en-GB" b="1" dirty="0" err="1" smtClean="0">
                <a:solidFill>
                  <a:srgbClr val="C00000"/>
                </a:solidFill>
              </a:rPr>
              <a:t>Dyslexie</a:t>
            </a:r>
            <a:r>
              <a:rPr lang="en-GB" b="1" dirty="0" smtClean="0">
                <a:solidFill>
                  <a:srgbClr val="C00000"/>
                </a:solidFill>
              </a:rPr>
              <a:t> / </a:t>
            </a:r>
            <a:r>
              <a:rPr lang="en-GB" b="1" dirty="0" err="1" smtClean="0">
                <a:solidFill>
                  <a:srgbClr val="C00000"/>
                </a:solidFill>
              </a:rPr>
              <a:t>Dyscalculie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545" y="1413162"/>
            <a:ext cx="9377403" cy="4833257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/>
              <a:t>Discrepantiecriterium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Prestaties</a:t>
            </a:r>
            <a:r>
              <a:rPr lang="en-GB" sz="1800" dirty="0" smtClean="0"/>
              <a:t> </a:t>
            </a:r>
            <a:r>
              <a:rPr lang="en-GB" sz="1800" dirty="0" err="1" smtClean="0"/>
              <a:t>zijn</a:t>
            </a:r>
            <a:r>
              <a:rPr lang="en-GB" sz="1800" dirty="0" smtClean="0"/>
              <a:t> significant </a:t>
            </a:r>
            <a:r>
              <a:rPr lang="en-GB" sz="1800" dirty="0" err="1" smtClean="0"/>
              <a:t>beneden</a:t>
            </a:r>
            <a:r>
              <a:rPr lang="en-GB" sz="1800" dirty="0" smtClean="0"/>
              <a:t> </a:t>
            </a:r>
            <a:r>
              <a:rPr lang="en-GB" sz="1800" dirty="0" err="1" smtClean="0"/>
              <a:t>verwachting</a:t>
            </a:r>
            <a:r>
              <a:rPr lang="en-GB" sz="1800" dirty="0" smtClean="0"/>
              <a:t> op basis van </a:t>
            </a:r>
            <a:r>
              <a:rPr lang="en-GB" sz="1800" dirty="0" err="1" smtClean="0"/>
              <a:t>intelligentie</a:t>
            </a:r>
            <a:endParaRPr lang="en-GB" sz="1800" dirty="0" smtClean="0"/>
          </a:p>
          <a:p>
            <a:pPr marL="457200" lvl="1" indent="0">
              <a:buNone/>
            </a:pPr>
            <a:endParaRPr lang="en-GB" sz="1800" dirty="0" smtClean="0"/>
          </a:p>
          <a:p>
            <a:pPr indent="-285750"/>
            <a:r>
              <a:rPr lang="en-GB" sz="2400" dirty="0" err="1" smtClean="0"/>
              <a:t>Exclusiecriterium</a:t>
            </a:r>
            <a:endParaRPr lang="en-GB" sz="2400" dirty="0" smtClean="0"/>
          </a:p>
          <a:p>
            <a:pPr marL="57150" indent="0">
              <a:buNone/>
            </a:pPr>
            <a:r>
              <a:rPr lang="en-GB" sz="2400" dirty="0" smtClean="0"/>
              <a:t>	</a:t>
            </a:r>
            <a:r>
              <a:rPr lang="en-GB" dirty="0" err="1" smtClean="0"/>
              <a:t>Er</a:t>
            </a:r>
            <a:r>
              <a:rPr lang="en-GB" dirty="0" smtClean="0"/>
              <a:t> is </a:t>
            </a:r>
            <a:r>
              <a:rPr lang="en-GB" dirty="0" err="1" smtClean="0"/>
              <a:t>geen</a:t>
            </a:r>
            <a:r>
              <a:rPr lang="en-GB" dirty="0" smtClean="0"/>
              <a:t> </a:t>
            </a:r>
            <a:r>
              <a:rPr lang="en-GB" dirty="0" err="1" smtClean="0"/>
              <a:t>andere</a:t>
            </a:r>
            <a:r>
              <a:rPr lang="en-GB" dirty="0" smtClean="0"/>
              <a:t> </a:t>
            </a:r>
            <a:r>
              <a:rPr lang="en-GB" dirty="0" err="1" smtClean="0"/>
              <a:t>stoornis</a:t>
            </a:r>
            <a:r>
              <a:rPr lang="en-GB" dirty="0" smtClean="0"/>
              <a:t> die </a:t>
            </a:r>
            <a:r>
              <a:rPr lang="en-GB" dirty="0" err="1" smtClean="0"/>
              <a:t>verantwoordelijk</a:t>
            </a:r>
            <a:r>
              <a:rPr lang="en-GB" dirty="0" smtClean="0"/>
              <a:t> </a:t>
            </a:r>
            <a:r>
              <a:rPr lang="en-GB" dirty="0" err="1" smtClean="0"/>
              <a:t>zou</a:t>
            </a:r>
            <a:r>
              <a:rPr lang="en-GB" dirty="0" smtClean="0"/>
              <a:t> </a:t>
            </a:r>
            <a:r>
              <a:rPr lang="en-GB" dirty="0" err="1" smtClean="0"/>
              <a:t>kunnen</a:t>
            </a:r>
            <a:r>
              <a:rPr lang="en-GB" dirty="0" smtClean="0"/>
              <a:t> </a:t>
            </a:r>
            <a:r>
              <a:rPr lang="en-GB" dirty="0" err="1" smtClean="0"/>
              <a:t>zijn</a:t>
            </a:r>
            <a:endParaRPr lang="en-GB" dirty="0" smtClean="0"/>
          </a:p>
          <a:p>
            <a:pPr marL="57150" indent="0">
              <a:buNone/>
            </a:pPr>
            <a:endParaRPr lang="en-GB" dirty="0"/>
          </a:p>
          <a:p>
            <a:r>
              <a:rPr lang="en-GB" sz="2400" dirty="0" err="1" smtClean="0"/>
              <a:t>Ernstcriterium</a:t>
            </a:r>
            <a:endParaRPr lang="en-GB" sz="2400" dirty="0" smtClean="0"/>
          </a:p>
          <a:p>
            <a:pPr marL="457200" lvl="1" indent="0">
              <a:buNone/>
            </a:pPr>
            <a:r>
              <a:rPr lang="en-GB" sz="1800" dirty="0" err="1" smtClean="0"/>
              <a:t>Er</a:t>
            </a:r>
            <a:r>
              <a:rPr lang="en-GB" sz="1800" dirty="0" smtClean="0"/>
              <a:t> is </a:t>
            </a:r>
            <a:r>
              <a:rPr lang="en-GB" sz="1800" dirty="0" err="1" smtClean="0"/>
              <a:t>sprake</a:t>
            </a:r>
            <a:r>
              <a:rPr lang="en-GB" sz="1800" dirty="0" smtClean="0"/>
              <a:t> van </a:t>
            </a:r>
            <a:r>
              <a:rPr lang="en-GB" sz="1800" dirty="0" err="1" smtClean="0"/>
              <a:t>een</a:t>
            </a:r>
            <a:r>
              <a:rPr lang="en-GB" sz="1800" dirty="0" smtClean="0"/>
              <a:t> </a:t>
            </a:r>
            <a:r>
              <a:rPr lang="en-GB" sz="1800" dirty="0" err="1" smtClean="0"/>
              <a:t>substanti</a:t>
            </a:r>
            <a:r>
              <a:rPr lang="en-US" sz="1800" dirty="0" err="1" smtClean="0"/>
              <a:t>ële</a:t>
            </a:r>
            <a:r>
              <a:rPr lang="en-US" sz="1800" dirty="0" smtClean="0"/>
              <a:t> (?) </a:t>
            </a:r>
            <a:r>
              <a:rPr lang="en-US" sz="1800" dirty="0" err="1" smtClean="0"/>
              <a:t>achterstand</a:t>
            </a:r>
            <a:endParaRPr lang="en-US" sz="1800" dirty="0" smtClean="0"/>
          </a:p>
          <a:p>
            <a:pPr marL="457200" lvl="1" indent="0">
              <a:buNone/>
            </a:pPr>
            <a:endParaRPr lang="en-US" sz="1800" dirty="0" smtClean="0"/>
          </a:p>
          <a:p>
            <a:r>
              <a:rPr lang="en-US" sz="2400" dirty="0" err="1" smtClean="0"/>
              <a:t>Resistentiecriterium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1800" dirty="0" err="1" smtClean="0"/>
              <a:t>Ondanks</a:t>
            </a:r>
            <a:r>
              <a:rPr lang="en-US" sz="1800" dirty="0" smtClean="0"/>
              <a:t> </a:t>
            </a:r>
            <a:r>
              <a:rPr lang="en-US" sz="1800" dirty="0" err="1" smtClean="0"/>
              <a:t>remediering</a:t>
            </a:r>
            <a:r>
              <a:rPr lang="en-US" sz="1800" dirty="0" smtClean="0"/>
              <a:t> (</a:t>
            </a:r>
            <a:r>
              <a:rPr lang="en-US" sz="1800" dirty="0" err="1" smtClean="0"/>
              <a:t>bv</a:t>
            </a:r>
            <a:r>
              <a:rPr lang="en-US" sz="1800" dirty="0" smtClean="0"/>
              <a:t> 6 </a:t>
            </a:r>
            <a:r>
              <a:rPr lang="en-US" sz="1800" dirty="0" err="1" smtClean="0"/>
              <a:t>maanden</a:t>
            </a:r>
            <a:r>
              <a:rPr lang="en-US" sz="1800" dirty="0" smtClean="0"/>
              <a:t>) </a:t>
            </a:r>
            <a:r>
              <a:rPr lang="en-US" sz="1800" dirty="0" err="1" smtClean="0"/>
              <a:t>geen</a:t>
            </a:r>
            <a:r>
              <a:rPr lang="en-US" sz="1800" dirty="0" smtClean="0"/>
              <a:t> </a:t>
            </a:r>
            <a:r>
              <a:rPr lang="en-US" sz="1800" dirty="0" err="1" smtClean="0"/>
              <a:t>vooruitgang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7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005" y="414942"/>
            <a:ext cx="9488852" cy="737965"/>
          </a:xfrm>
        </p:spPr>
        <p:txBody>
          <a:bodyPr>
            <a:normAutofit/>
          </a:bodyPr>
          <a:lstStyle/>
          <a:p>
            <a:r>
              <a:rPr lang="nl-NL" b="1" dirty="0" smtClean="0">
                <a:solidFill>
                  <a:srgbClr val="C00000"/>
                </a:solidFill>
              </a:rPr>
              <a:t>Lezen eind groep 3 van het </a:t>
            </a:r>
            <a:r>
              <a:rPr lang="nl-NL" b="1" dirty="0" err="1" smtClean="0">
                <a:solidFill>
                  <a:srgbClr val="C00000"/>
                </a:solidFill>
              </a:rPr>
              <a:t>Sbao</a:t>
            </a:r>
            <a:r>
              <a:rPr lang="nl-NL" b="1" dirty="0" smtClean="0">
                <a:solidFill>
                  <a:srgbClr val="C00000"/>
                </a:solidFill>
              </a:rPr>
              <a:t> </a:t>
            </a:r>
            <a:r>
              <a:rPr lang="nl-NL" sz="2200" b="1" dirty="0" smtClean="0">
                <a:solidFill>
                  <a:srgbClr val="C00000"/>
                </a:solidFill>
              </a:rPr>
              <a:t>(x = ZLKLS)</a:t>
            </a:r>
            <a:endParaRPr lang="nl-NL" sz="2200" b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511028" y="3638391"/>
            <a:ext cx="4896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Aantal woorden per minuut op DMT-2</a:t>
            </a:r>
            <a:endParaRPr lang="nl-NL" sz="20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4897684"/>
              </p:ext>
            </p:extLst>
          </p:nvPr>
        </p:nvGraphicFramePr>
        <p:xfrm>
          <a:off x="2339439" y="1332037"/>
          <a:ext cx="9417132" cy="56289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264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749" y="601361"/>
            <a:ext cx="9488852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Spellen </a:t>
            </a:r>
            <a:r>
              <a:rPr lang="en-US" sz="3200" b="1" dirty="0" err="1" smtClean="0">
                <a:solidFill>
                  <a:srgbClr val="C00000"/>
                </a:solidFill>
              </a:rPr>
              <a:t>eind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groep</a:t>
            </a:r>
            <a:r>
              <a:rPr lang="en-US" sz="3200" b="1" dirty="0" smtClean="0">
                <a:solidFill>
                  <a:srgbClr val="C00000"/>
                </a:solidFill>
              </a:rPr>
              <a:t> 3 </a:t>
            </a:r>
            <a:r>
              <a:rPr lang="nl-NL" sz="3200" b="1" dirty="0" smtClean="0">
                <a:solidFill>
                  <a:srgbClr val="C00000"/>
                </a:solidFill>
              </a:rPr>
              <a:t>van het </a:t>
            </a:r>
            <a:r>
              <a:rPr lang="nl-NL" sz="3200" b="1" dirty="0" err="1">
                <a:solidFill>
                  <a:srgbClr val="C00000"/>
                </a:solidFill>
              </a:rPr>
              <a:t>Sbao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2000" b="1" dirty="0">
                <a:solidFill>
                  <a:srgbClr val="C00000"/>
                </a:solidFill>
              </a:rPr>
              <a:t>(x = ZLKLS)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48771" y="3504546"/>
            <a:ext cx="4250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Percentages correct op de SVS</a:t>
            </a:r>
            <a:endParaRPr lang="nl-NL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601798"/>
              </p:ext>
            </p:extLst>
          </p:nvPr>
        </p:nvGraphicFramePr>
        <p:xfrm>
          <a:off x="2711804" y="1757548"/>
          <a:ext cx="8882743" cy="50113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43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8131" y="510218"/>
            <a:ext cx="9813445" cy="737965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C00000"/>
                </a:solidFill>
              </a:rPr>
              <a:t>Lezen eind groep 3 na invoering ZLKLS</a:t>
            </a:r>
            <a:r>
              <a:rPr lang="nl-NL" sz="3200" b="1" dirty="0">
                <a:solidFill>
                  <a:srgbClr val="C00000"/>
                </a:solidFill>
              </a:rPr>
              <a:t> </a:t>
            </a:r>
            <a:r>
              <a:rPr lang="nl-NL" sz="3200" b="1" dirty="0" smtClean="0">
                <a:solidFill>
                  <a:srgbClr val="C00000"/>
                </a:solidFill>
              </a:rPr>
              <a:t>↑ (</a:t>
            </a:r>
            <a:r>
              <a:rPr lang="nl-NL" sz="3200" b="1" dirty="0" err="1" smtClean="0">
                <a:solidFill>
                  <a:srgbClr val="C00000"/>
                </a:solidFill>
              </a:rPr>
              <a:t>Bao</a:t>
            </a:r>
            <a:r>
              <a:rPr lang="nl-NL" sz="32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427195" y="3793126"/>
            <a:ext cx="37882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Cito-scores in % op de DMT-2</a:t>
            </a:r>
            <a:endParaRPr lang="nl-NL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367843"/>
              </p:ext>
            </p:extLst>
          </p:nvPr>
        </p:nvGraphicFramePr>
        <p:xfrm>
          <a:off x="2719448" y="1754682"/>
          <a:ext cx="9215251" cy="4505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8162"/>
                <a:gridCol w="1900052"/>
                <a:gridCol w="2042556"/>
                <a:gridCol w="1995055"/>
                <a:gridCol w="1959426"/>
              </a:tblGrid>
              <a:tr h="774762"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Cito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2002-2003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2003-2004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2006-2007</a:t>
                      </a:r>
                      <a:endParaRPr lang="nl-N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400" dirty="0" smtClean="0"/>
                        <a:t>2008-2009</a:t>
                      </a:r>
                      <a:endParaRPr lang="nl-NL" sz="24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39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48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100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62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11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15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C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44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33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19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D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6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4</a:t>
                      </a:r>
                      <a:endParaRPr lang="nl-NL" sz="2800" dirty="0"/>
                    </a:p>
                  </a:txBody>
                  <a:tcPr/>
                </a:tc>
              </a:tr>
              <a:tr h="746167"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800" dirty="0" smtClean="0"/>
                        <a:t>0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 flipH="1" flipV="1">
            <a:off x="5652270" y="6231682"/>
            <a:ext cx="475397" cy="535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>
                <a:solidFill>
                  <a:srgbClr val="C00000"/>
                </a:solidFill>
              </a:rPr>
              <a:t>↓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0723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805</TotalTime>
  <Words>641</Words>
  <Application>Microsoft Macintosh PowerPoint</Application>
  <PresentationFormat>Widescreen</PresentationFormat>
  <Paragraphs>223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Century Gothic</vt:lpstr>
      <vt:lpstr>Wingdings 3</vt:lpstr>
      <vt:lpstr>Wisp</vt:lpstr>
      <vt:lpstr>Leren lezen, spellen en rekenen. Vooral een kwestie van goed onderwijs</vt:lpstr>
      <vt:lpstr>Leerproblemen</vt:lpstr>
      <vt:lpstr>Leren lezen, spellen en rekenen</vt:lpstr>
      <vt:lpstr>Karakteristieken van de leerling</vt:lpstr>
      <vt:lpstr>Eigenschappen van de taal</vt:lpstr>
      <vt:lpstr>Diagnose Dyslexie / Dyscalculie</vt:lpstr>
      <vt:lpstr>Lezen eind groep 3 van het Sbao (x = ZLKLS)</vt:lpstr>
      <vt:lpstr>Spellen eind groep 3 van het Sbao (x = ZLKLS)</vt:lpstr>
      <vt:lpstr>Lezen eind groep 3 na invoering ZLKLS ↑ (Bao)</vt:lpstr>
      <vt:lpstr>Spellen eind Groep 6 na invoering ZLKLS ↑ (Bao)</vt:lpstr>
      <vt:lpstr>Rekenen na 6 weken toepassen ZLKR</vt:lpstr>
      <vt:lpstr>Diagnose ?</vt:lpstr>
      <vt:lpstr>Goed opgeleide leerkrachten beschikken over</vt:lpstr>
      <vt:lpstr>Didactiek van de basisvaardigheden in de onderbouw van het primair onderwijs</vt:lpstr>
      <vt:lpstr>Rol van ICT beperken in de onderbouw, omdat</vt:lpstr>
      <vt:lpstr>Een goed opgeleide leerkracht is onvervangbaar en ’onbetaalbaar’ </vt:lpstr>
      <vt:lpstr>Aanbevelenswaardig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toekomst van ons onderwijs is gebaat bij goed opgeleide leerkrachten</dc:title>
  <dc:creator>Anna M.T. Bosman</dc:creator>
  <cp:lastModifiedBy>Anna M.T. Bosman</cp:lastModifiedBy>
  <cp:revision>54</cp:revision>
  <cp:lastPrinted>2016-04-15T07:46:48Z</cp:lastPrinted>
  <dcterms:created xsi:type="dcterms:W3CDTF">2016-03-26T20:49:35Z</dcterms:created>
  <dcterms:modified xsi:type="dcterms:W3CDTF">2017-01-21T12:25:39Z</dcterms:modified>
</cp:coreProperties>
</file>