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3" r:id="rId3"/>
    <p:sldId id="274" r:id="rId4"/>
    <p:sldId id="275" r:id="rId5"/>
    <p:sldId id="276" r:id="rId6"/>
    <p:sldId id="277" r:id="rId7"/>
    <p:sldId id="280" r:id="rId8"/>
    <p:sldId id="279" r:id="rId9"/>
    <p:sldId id="281" r:id="rId10"/>
    <p:sldId id="271" r:id="rId11"/>
    <p:sldId id="269" r:id="rId12"/>
    <p:sldId id="259" r:id="rId13"/>
    <p:sldId id="260" r:id="rId14"/>
    <p:sldId id="261" r:id="rId15"/>
    <p:sldId id="264" r:id="rId16"/>
    <p:sldId id="262" r:id="rId17"/>
    <p:sldId id="270" r:id="rId18"/>
    <p:sldId id="272" r:id="rId19"/>
    <p:sldId id="26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03"/>
    <p:restoredTop sz="70946"/>
  </p:normalViewPr>
  <p:slideViewPr>
    <p:cSldViewPr snapToGrid="0" snapToObjects="1">
      <p:cViewPr>
        <p:scale>
          <a:sx n="65" d="100"/>
          <a:sy n="65" d="100"/>
        </p:scale>
        <p:origin x="2096" y="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%20HD:Users:woonark:Desktop:Bimodal%20distribution.xls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%20HD:Users:woonark:Desktop:Normal%20Distribution.xls" TargetMode="External"/><Relationship Id="rId3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3097368772539"/>
          <c:y val="0.132671059110217"/>
          <c:w val="0.835165955483178"/>
          <c:h val="0.594699169548893"/>
        </c:manualLayout>
      </c:layout>
      <c:areaChart>
        <c:grouping val="stack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Blad1!$B$17:$B$117</c:f>
              <c:numCache>
                <c:formatCode>General</c:formatCode>
                <c:ptCount val="10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</c:numCache>
            </c:numRef>
          </c:cat>
          <c:val>
            <c:numRef>
              <c:f>Blad1!$D$17:$D$117</c:f>
              <c:numCache>
                <c:formatCode>General</c:formatCode>
                <c:ptCount val="101"/>
                <c:pt idx="0">
                  <c:v>0.00133830225764885</c:v>
                </c:pt>
                <c:pt idx="1">
                  <c:v>0.00611901930113772</c:v>
                </c:pt>
                <c:pt idx="2">
                  <c:v>0.0238408820146484</c:v>
                </c:pt>
                <c:pt idx="3">
                  <c:v>0.0791545158297997</c:v>
                </c:pt>
                <c:pt idx="4">
                  <c:v>0.223945302948429</c:v>
                </c:pt>
                <c:pt idx="5">
                  <c:v>0.539909665131881</c:v>
                </c:pt>
                <c:pt idx="6">
                  <c:v>1.109208346794555</c:v>
                </c:pt>
                <c:pt idx="7">
                  <c:v>1.941860549832129</c:v>
                </c:pt>
                <c:pt idx="8">
                  <c:v>2.896915527614817</c:v>
                </c:pt>
                <c:pt idx="9">
                  <c:v>3.682701403033233</c:v>
                </c:pt>
                <c:pt idx="10">
                  <c:v>3.989422804014327</c:v>
                </c:pt>
                <c:pt idx="11">
                  <c:v>3.682701403033233</c:v>
                </c:pt>
                <c:pt idx="12">
                  <c:v>2.896915527614817</c:v>
                </c:pt>
                <c:pt idx="13">
                  <c:v>1.941860549832129</c:v>
                </c:pt>
                <c:pt idx="14">
                  <c:v>1.109208346794555</c:v>
                </c:pt>
                <c:pt idx="15">
                  <c:v>0.539909665131881</c:v>
                </c:pt>
                <c:pt idx="16">
                  <c:v>0.223945302948429</c:v>
                </c:pt>
                <c:pt idx="17">
                  <c:v>0.0791545158297997</c:v>
                </c:pt>
                <c:pt idx="18">
                  <c:v>0.0238408820146484</c:v>
                </c:pt>
                <c:pt idx="19">
                  <c:v>0.00611901930113772</c:v>
                </c:pt>
                <c:pt idx="20">
                  <c:v>0.0133830225764885</c:v>
                </c:pt>
                <c:pt idx="21">
                  <c:v>0.0198655471392773</c:v>
                </c:pt>
                <c:pt idx="22">
                  <c:v>0.029194692579146</c:v>
                </c:pt>
                <c:pt idx="23">
                  <c:v>0.0424780270550751</c:v>
                </c:pt>
                <c:pt idx="24">
                  <c:v>0.0611901930113772</c:v>
                </c:pt>
                <c:pt idx="25">
                  <c:v>0.087268269504576</c:v>
                </c:pt>
                <c:pt idx="26">
                  <c:v>0.123221916847302</c:v>
                </c:pt>
                <c:pt idx="27">
                  <c:v>0.172256893905368</c:v>
                </c:pt>
                <c:pt idx="28">
                  <c:v>0.238408820146484</c:v>
                </c:pt>
                <c:pt idx="29">
                  <c:v>0.326681905619992</c:v>
                </c:pt>
                <c:pt idx="30">
                  <c:v>0.443184841193801</c:v>
                </c:pt>
                <c:pt idx="31">
                  <c:v>0.595253241977585</c:v>
                </c:pt>
                <c:pt idx="32">
                  <c:v>0.791545158297997</c:v>
                </c:pt>
                <c:pt idx="33">
                  <c:v>1.04209348144226</c:v>
                </c:pt>
                <c:pt idx="34">
                  <c:v>1.358296923368561</c:v>
                </c:pt>
                <c:pt idx="35">
                  <c:v>1.752830049356854</c:v>
                </c:pt>
                <c:pt idx="36">
                  <c:v>2.239453029484276</c:v>
                </c:pt>
                <c:pt idx="37">
                  <c:v>2.832703774160119</c:v>
                </c:pt>
                <c:pt idx="38">
                  <c:v>3.547459284623142</c:v>
                </c:pt>
                <c:pt idx="39">
                  <c:v>4.398359598042719</c:v>
                </c:pt>
                <c:pt idx="40">
                  <c:v>5.399096651318806</c:v>
                </c:pt>
                <c:pt idx="41">
                  <c:v>6.56158147746766</c:v>
                </c:pt>
                <c:pt idx="42">
                  <c:v>7.895015830089365</c:v>
                </c:pt>
                <c:pt idx="43">
                  <c:v>9.4049077376887</c:v>
                </c:pt>
                <c:pt idx="44">
                  <c:v>11.09208346794555</c:v>
                </c:pt>
                <c:pt idx="45">
                  <c:v>12.95175956658917</c:v>
                </c:pt>
                <c:pt idx="46">
                  <c:v>14.9727465635745</c:v>
                </c:pt>
                <c:pt idx="47">
                  <c:v>17.13685920478073</c:v>
                </c:pt>
                <c:pt idx="48">
                  <c:v>19.41860549832128</c:v>
                </c:pt>
                <c:pt idx="49">
                  <c:v>21.78521770325505</c:v>
                </c:pt>
                <c:pt idx="50">
                  <c:v>24.19707245191434</c:v>
                </c:pt>
                <c:pt idx="51">
                  <c:v>26.60852498987548</c:v>
                </c:pt>
                <c:pt idx="52">
                  <c:v>28.96915527614827</c:v>
                </c:pt>
                <c:pt idx="53">
                  <c:v>31.22539333667612</c:v>
                </c:pt>
                <c:pt idx="54">
                  <c:v>33.32246028917996</c:v>
                </c:pt>
                <c:pt idx="55">
                  <c:v>35.20653267643</c:v>
                </c:pt>
                <c:pt idx="56">
                  <c:v>36.82701403033229</c:v>
                </c:pt>
                <c:pt idx="57">
                  <c:v>38.13878154605241</c:v>
                </c:pt>
                <c:pt idx="58">
                  <c:v>39.10426939754559</c:v>
                </c:pt>
                <c:pt idx="59">
                  <c:v>39.69525474770117</c:v>
                </c:pt>
                <c:pt idx="60">
                  <c:v>39.89422804014328</c:v>
                </c:pt>
                <c:pt idx="61">
                  <c:v>39.69525474770117</c:v>
                </c:pt>
                <c:pt idx="62">
                  <c:v>39.10426939754559</c:v>
                </c:pt>
                <c:pt idx="63">
                  <c:v>38.13878154605241</c:v>
                </c:pt>
                <c:pt idx="64">
                  <c:v>36.82701403033229</c:v>
                </c:pt>
                <c:pt idx="65">
                  <c:v>35.20653267643</c:v>
                </c:pt>
                <c:pt idx="66">
                  <c:v>33.32246028917996</c:v>
                </c:pt>
                <c:pt idx="67">
                  <c:v>31.22539333667612</c:v>
                </c:pt>
                <c:pt idx="68">
                  <c:v>28.96915527614827</c:v>
                </c:pt>
                <c:pt idx="69">
                  <c:v>26.60852498987548</c:v>
                </c:pt>
                <c:pt idx="70">
                  <c:v>24.19707245191434</c:v>
                </c:pt>
                <c:pt idx="71">
                  <c:v>21.78521770325505</c:v>
                </c:pt>
                <c:pt idx="72">
                  <c:v>19.41860549832128</c:v>
                </c:pt>
                <c:pt idx="73">
                  <c:v>17.13685920478073</c:v>
                </c:pt>
                <c:pt idx="74">
                  <c:v>14.9727465635745</c:v>
                </c:pt>
                <c:pt idx="75">
                  <c:v>12.95175956658917</c:v>
                </c:pt>
                <c:pt idx="76">
                  <c:v>11.09208346794555</c:v>
                </c:pt>
                <c:pt idx="77">
                  <c:v>9.4049077376887</c:v>
                </c:pt>
                <c:pt idx="78">
                  <c:v>7.895015830089365</c:v>
                </c:pt>
                <c:pt idx="79">
                  <c:v>6.56158147746766</c:v>
                </c:pt>
                <c:pt idx="80">
                  <c:v>5.399096651318806</c:v>
                </c:pt>
                <c:pt idx="81">
                  <c:v>4.398359598042719</c:v>
                </c:pt>
                <c:pt idx="82">
                  <c:v>3.547459284623142</c:v>
                </c:pt>
                <c:pt idx="83">
                  <c:v>2.832703774160119</c:v>
                </c:pt>
                <c:pt idx="84">
                  <c:v>2.239453029484276</c:v>
                </c:pt>
                <c:pt idx="85">
                  <c:v>1.752830049356854</c:v>
                </c:pt>
                <c:pt idx="86">
                  <c:v>1.358296923368561</c:v>
                </c:pt>
                <c:pt idx="87">
                  <c:v>1.04209348144226</c:v>
                </c:pt>
                <c:pt idx="88">
                  <c:v>0.791545158297997</c:v>
                </c:pt>
                <c:pt idx="89">
                  <c:v>0.595253241977585</c:v>
                </c:pt>
                <c:pt idx="90">
                  <c:v>0.443184841193801</c:v>
                </c:pt>
                <c:pt idx="91">
                  <c:v>0.326681905619992</c:v>
                </c:pt>
                <c:pt idx="92">
                  <c:v>0.238408820146484</c:v>
                </c:pt>
                <c:pt idx="93">
                  <c:v>0.172256893905368</c:v>
                </c:pt>
                <c:pt idx="94">
                  <c:v>0.123221916847302</c:v>
                </c:pt>
                <c:pt idx="95">
                  <c:v>0.087268269504576</c:v>
                </c:pt>
                <c:pt idx="96">
                  <c:v>0.0611901930113772</c:v>
                </c:pt>
                <c:pt idx="97">
                  <c:v>0.0424780270550751</c:v>
                </c:pt>
                <c:pt idx="98">
                  <c:v>0.029194692579146</c:v>
                </c:pt>
                <c:pt idx="99">
                  <c:v>0.0198655471392773</c:v>
                </c:pt>
                <c:pt idx="100">
                  <c:v>0.0133830225764885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779065504"/>
        <c:axId val="-1779254512"/>
      </c:areaChart>
      <c:catAx>
        <c:axId val="-1779065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2800" dirty="0" err="1" smtClean="0"/>
                  <a:t>Testscore</a:t>
                </a:r>
                <a:endParaRPr lang="en-US" sz="2800" dirty="0"/>
              </a:p>
            </c:rich>
          </c:tx>
          <c:layout>
            <c:manualLayout>
              <c:xMode val="edge"/>
              <c:yMode val="edge"/>
              <c:x val="0.380620486632883"/>
              <c:y val="0.82836887303762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Futura"/>
                <a:cs typeface="Futura"/>
              </a:defRPr>
            </a:pPr>
            <a:endParaRPr lang="en-US"/>
          </a:p>
        </c:txPr>
        <c:crossAx val="-1779254512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-1779254512"/>
        <c:scaling>
          <c:orientation val="minMax"/>
          <c:max val="50.0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3200" dirty="0" err="1" smtClean="0"/>
                  <a:t>Aantal</a:t>
                </a:r>
                <a:endParaRPr lang="en-US" sz="3200" dirty="0"/>
              </a:p>
            </c:rich>
          </c:tx>
          <c:layout>
            <c:manualLayout>
              <c:xMode val="edge"/>
              <c:yMode val="edge"/>
              <c:x val="0.0305120099780306"/>
              <c:y val="0.2671893027730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Futura"/>
                <a:cs typeface="Futura"/>
              </a:defRPr>
            </a:pPr>
            <a:endParaRPr lang="en-US"/>
          </a:p>
        </c:txPr>
        <c:crossAx val="-1779065504"/>
        <c:crosses val="autoZero"/>
        <c:crossBetween val="midCat"/>
        <c:majorUnit val="10.0"/>
        <c:minorUnit val="1.0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zero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Futura"/>
          <a:ea typeface="Futura"/>
          <a:cs typeface="Futura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989012225120211"/>
          <c:y val="0.0990101608586055"/>
          <c:w val="0.854004285306107"/>
          <c:h val="0.683169692982474"/>
        </c:manualLayout>
      </c:layout>
      <c:areaChart>
        <c:grouping val="stack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Blad1!$B$17:$B$117</c:f>
              <c:numCache>
                <c:formatCode>General</c:formatCode>
                <c:ptCount val="10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</c:numCache>
            </c:numRef>
          </c:cat>
          <c:val>
            <c:numRef>
              <c:f>Blad1!$D$17:$D$117</c:f>
              <c:numCache>
                <c:formatCode>General</c:formatCode>
                <c:ptCount val="101"/>
                <c:pt idx="0">
                  <c:v>0.125072383027331</c:v>
                </c:pt>
                <c:pt idx="1">
                  <c:v>0.154524052804054</c:v>
                </c:pt>
                <c:pt idx="2">
                  <c:v>0.190097108017076</c:v>
                </c:pt>
                <c:pt idx="3">
                  <c:v>0.232862568736215</c:v>
                </c:pt>
                <c:pt idx="4">
                  <c:v>0.284032876537634</c:v>
                </c:pt>
                <c:pt idx="5">
                  <c:v>0.344970767235382</c:v>
                </c:pt>
                <c:pt idx="6">
                  <c:v>0.417196572001121</c:v>
                </c:pt>
                <c:pt idx="7">
                  <c:v>0.502393396312712</c:v>
                </c:pt>
                <c:pt idx="8">
                  <c:v>0.602409576683511</c:v>
                </c:pt>
                <c:pt idx="9">
                  <c:v>0.719257777543632</c:v>
                </c:pt>
                <c:pt idx="10">
                  <c:v>0.855110069068734</c:v>
                </c:pt>
                <c:pt idx="11">
                  <c:v>1.012288325385653</c:v>
                </c:pt>
                <c:pt idx="12">
                  <c:v>1.19324930554512</c:v>
                </c:pt>
                <c:pt idx="13">
                  <c:v>1.400563830744242</c:v>
                </c:pt>
                <c:pt idx="14">
                  <c:v>1.636889553739399</c:v>
                </c:pt>
                <c:pt idx="15">
                  <c:v>1.904936932605448</c:v>
                </c:pt>
                <c:pt idx="16">
                  <c:v>2.20742817223991</c:v>
                </c:pt>
                <c:pt idx="17">
                  <c:v>2.547049083164443</c:v>
                </c:pt>
                <c:pt idx="18">
                  <c:v>2.926394026497803</c:v>
                </c:pt>
                <c:pt idx="19">
                  <c:v>3.347904362908565</c:v>
                </c:pt>
                <c:pt idx="20">
                  <c:v>3.813801096409362</c:v>
                </c:pt>
                <c:pt idx="21">
                  <c:v>4.326012693565355</c:v>
                </c:pt>
                <c:pt idx="22">
                  <c:v>4.886099355692118</c:v>
                </c:pt>
                <c:pt idx="23">
                  <c:v>5.495175314825754</c:v>
                </c:pt>
                <c:pt idx="24">
                  <c:v>6.153831001155734</c:v>
                </c:pt>
                <c:pt idx="25">
                  <c:v>6.862057176717528</c:v>
                </c:pt>
                <c:pt idx="26">
                  <c:v>7.619173333487033</c:v>
                </c:pt>
                <c:pt idx="27">
                  <c:v>8.423762799812841</c:v>
                </c:pt>
                <c:pt idx="28">
                  <c:v>9.273617074455137</c:v>
                </c:pt>
                <c:pt idx="29">
                  <c:v>10.16569190107525</c:v>
                </c:pt>
                <c:pt idx="30">
                  <c:v>11.09607749892031</c:v>
                </c:pt>
                <c:pt idx="31">
                  <c:v>12.05998517181308</c:v>
                </c:pt>
                <c:pt idx="32">
                  <c:v>13.05175222522847</c:v>
                </c:pt>
                <c:pt idx="33">
                  <c:v>14.06486673222425</c:v>
                </c:pt>
                <c:pt idx="34">
                  <c:v>15.09201320978958</c:v>
                </c:pt>
                <c:pt idx="35">
                  <c:v>16.12513970886694</c:v>
                </c:pt>
                <c:pt idx="36">
                  <c:v>17.15554619943022</c:v>
                </c:pt>
                <c:pt idx="37">
                  <c:v>18.17399346618341</c:v>
                </c:pt>
                <c:pt idx="38">
                  <c:v>19.17083104375015</c:v>
                </c:pt>
                <c:pt idx="39">
                  <c:v>20.13614203832048</c:v>
                </c:pt>
                <c:pt idx="40">
                  <c:v>21.05990203281263</c:v>
                </c:pt>
                <c:pt idx="41">
                  <c:v>21.93214868223496</c:v>
                </c:pt>
                <c:pt idx="42">
                  <c:v>22.74315810166409</c:v>
                </c:pt>
                <c:pt idx="43">
                  <c:v>23.48362375536275</c:v>
                </c:pt>
                <c:pt idx="44">
                  <c:v>24.14483329273965</c:v>
                </c:pt>
                <c:pt idx="45">
                  <c:v>24.71883866104558</c:v>
                </c:pt>
                <c:pt idx="46">
                  <c:v>25.1986148661943</c:v>
                </c:pt>
                <c:pt idx="47">
                  <c:v>25.57820295566643</c:v>
                </c:pt>
                <c:pt idx="48">
                  <c:v>25.85283315820024</c:v>
                </c:pt>
                <c:pt idx="49">
                  <c:v>26.01902462396844</c:v>
                </c:pt>
                <c:pt idx="50">
                  <c:v>26.07465884976684</c:v>
                </c:pt>
                <c:pt idx="51">
                  <c:v>26.01902462396844</c:v>
                </c:pt>
                <c:pt idx="52">
                  <c:v>25.85283315820024</c:v>
                </c:pt>
                <c:pt idx="53">
                  <c:v>25.57820295566643</c:v>
                </c:pt>
                <c:pt idx="54">
                  <c:v>25.1986148661943</c:v>
                </c:pt>
                <c:pt idx="55">
                  <c:v>24.71883866104558</c:v>
                </c:pt>
                <c:pt idx="56">
                  <c:v>24.14483329273965</c:v>
                </c:pt>
                <c:pt idx="57">
                  <c:v>23.48362375536275</c:v>
                </c:pt>
                <c:pt idx="58">
                  <c:v>22.74315810166409</c:v>
                </c:pt>
                <c:pt idx="59">
                  <c:v>21.93214868223496</c:v>
                </c:pt>
                <c:pt idx="60">
                  <c:v>21.05990203281263</c:v>
                </c:pt>
                <c:pt idx="61">
                  <c:v>20.13614203832048</c:v>
                </c:pt>
                <c:pt idx="62">
                  <c:v>19.17083104375015</c:v>
                </c:pt>
                <c:pt idx="63">
                  <c:v>18.17399346618341</c:v>
                </c:pt>
                <c:pt idx="64">
                  <c:v>17.15554619943022</c:v>
                </c:pt>
                <c:pt idx="65">
                  <c:v>16.12513970886694</c:v>
                </c:pt>
                <c:pt idx="66">
                  <c:v>15.09201320978958</c:v>
                </c:pt>
                <c:pt idx="67">
                  <c:v>14.06486673222425</c:v>
                </c:pt>
                <c:pt idx="68">
                  <c:v>13.05175222522847</c:v>
                </c:pt>
                <c:pt idx="69">
                  <c:v>12.05998517181308</c:v>
                </c:pt>
                <c:pt idx="70">
                  <c:v>11.09607749892031</c:v>
                </c:pt>
                <c:pt idx="71">
                  <c:v>10.16569190107525</c:v>
                </c:pt>
                <c:pt idx="72">
                  <c:v>9.273617074455137</c:v>
                </c:pt>
                <c:pt idx="73">
                  <c:v>8.423762799812841</c:v>
                </c:pt>
                <c:pt idx="74">
                  <c:v>7.619173333487033</c:v>
                </c:pt>
                <c:pt idx="75">
                  <c:v>6.862057176717528</c:v>
                </c:pt>
                <c:pt idx="76">
                  <c:v>6.153831001155734</c:v>
                </c:pt>
                <c:pt idx="77">
                  <c:v>5.495175314825754</c:v>
                </c:pt>
                <c:pt idx="78">
                  <c:v>4.886099355692118</c:v>
                </c:pt>
                <c:pt idx="79">
                  <c:v>4.326012693565355</c:v>
                </c:pt>
                <c:pt idx="80">
                  <c:v>3.813801096409362</c:v>
                </c:pt>
                <c:pt idx="81">
                  <c:v>3.347904362908565</c:v>
                </c:pt>
                <c:pt idx="82">
                  <c:v>2.926394026497803</c:v>
                </c:pt>
                <c:pt idx="83">
                  <c:v>2.547049083164443</c:v>
                </c:pt>
                <c:pt idx="84">
                  <c:v>2.20742817223991</c:v>
                </c:pt>
                <c:pt idx="85">
                  <c:v>1.904936932605448</c:v>
                </c:pt>
                <c:pt idx="86">
                  <c:v>1.636889553739399</c:v>
                </c:pt>
                <c:pt idx="87">
                  <c:v>1.400563830744242</c:v>
                </c:pt>
                <c:pt idx="88">
                  <c:v>1.19324930554512</c:v>
                </c:pt>
                <c:pt idx="89">
                  <c:v>1.012288325385653</c:v>
                </c:pt>
                <c:pt idx="90">
                  <c:v>0.855110069068734</c:v>
                </c:pt>
                <c:pt idx="91">
                  <c:v>0.719257777543632</c:v>
                </c:pt>
                <c:pt idx="92">
                  <c:v>0.602409576683511</c:v>
                </c:pt>
                <c:pt idx="93">
                  <c:v>0.502393396312712</c:v>
                </c:pt>
                <c:pt idx="94">
                  <c:v>0.417196572001121</c:v>
                </c:pt>
                <c:pt idx="95">
                  <c:v>0.344970767235382</c:v>
                </c:pt>
                <c:pt idx="96">
                  <c:v>0.284032876537634</c:v>
                </c:pt>
                <c:pt idx="97">
                  <c:v>0.232862568736215</c:v>
                </c:pt>
                <c:pt idx="98">
                  <c:v>0.190097108017076</c:v>
                </c:pt>
                <c:pt idx="99">
                  <c:v>0.154524052804054</c:v>
                </c:pt>
                <c:pt idx="100">
                  <c:v>0.125072383027331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781651312"/>
        <c:axId val="-1781647296"/>
      </c:areaChart>
      <c:catAx>
        <c:axId val="-1781651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2800" smtClean="0"/>
                  <a:t>Testscore</a:t>
                </a:r>
                <a:endParaRPr lang="en-US" sz="2800" dirty="0"/>
              </a:p>
            </c:rich>
          </c:tx>
          <c:layout>
            <c:manualLayout>
              <c:xMode val="edge"/>
              <c:yMode val="edge"/>
              <c:x val="0.395103359677516"/>
              <c:y val="0.87334622920075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+mn-lt"/>
                <a:ea typeface="Futura"/>
                <a:cs typeface="Futura"/>
              </a:defRPr>
            </a:pPr>
            <a:endParaRPr lang="en-US"/>
          </a:p>
        </c:txPr>
        <c:crossAx val="-1781647296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-17816472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+mn-lt"/>
                <a:ea typeface="Futura"/>
                <a:cs typeface="Futura"/>
              </a:defRPr>
            </a:pPr>
            <a:endParaRPr lang="en-US"/>
          </a:p>
        </c:txPr>
        <c:crossAx val="-1781651312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zero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Futura"/>
          <a:ea typeface="Futura"/>
          <a:cs typeface="Futura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5900951584835"/>
          <c:y val="0.0451242453458516"/>
          <c:w val="0.939824141787542"/>
          <c:h val="0.83477793097518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November</c:v>
                </c:pt>
                <c:pt idx="2">
                  <c:v>Maart</c:v>
                </c:pt>
                <c:pt idx="3">
                  <c:v>Juni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3.0</c:v>
                </c:pt>
                <c:pt idx="1">
                  <c:v>8.0</c:v>
                </c:pt>
                <c:pt idx="2">
                  <c:v>27.0</c:v>
                </c:pt>
                <c:pt idx="3">
                  <c:v>42.0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November</c:v>
                </c:pt>
                <c:pt idx="2">
                  <c:v>Maart</c:v>
                </c:pt>
                <c:pt idx="3">
                  <c:v>Juni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1.0</c:v>
                </c:pt>
                <c:pt idx="1">
                  <c:v>3.0</c:v>
                </c:pt>
                <c:pt idx="2">
                  <c:v>9.0</c:v>
                </c:pt>
                <c:pt idx="3">
                  <c:v>15.0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November</c:v>
                </c:pt>
                <c:pt idx="2">
                  <c:v>Maart</c:v>
                </c:pt>
                <c:pt idx="3">
                  <c:v>Juni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4.0</c:v>
                </c:pt>
                <c:pt idx="1">
                  <c:v>4.0</c:v>
                </c:pt>
                <c:pt idx="2">
                  <c:v>11.0</c:v>
                </c:pt>
                <c:pt idx="3">
                  <c:v>14.0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81798368"/>
        <c:axId val="-1781612240"/>
      </c:lineChart>
      <c:catAx>
        <c:axId val="-1781798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1612240"/>
        <c:crosses val="autoZero"/>
        <c:auto val="1"/>
        <c:lblAlgn val="ctr"/>
        <c:lblOffset val="100"/>
        <c:noMultiLvlLbl val="0"/>
      </c:catAx>
      <c:valAx>
        <c:axId val="-178161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8179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75471371849889"/>
          <c:y val="0.018594855794385"/>
          <c:w val="0.926717569111253"/>
          <c:h val="0.8144188054961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M1</c:v>
                </c:pt>
                <c:pt idx="1">
                  <c:v>M2</c:v>
                </c:pt>
                <c:pt idx="2">
                  <c:v>M3</c:v>
                </c:pt>
                <c:pt idx="3">
                  <c:v>E1</c:v>
                </c:pt>
                <c:pt idx="4">
                  <c:v>E2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92.0</c:v>
                </c:pt>
                <c:pt idx="1">
                  <c:v>83.0</c:v>
                </c:pt>
                <c:pt idx="2">
                  <c:v>80.0</c:v>
                </c:pt>
                <c:pt idx="3">
                  <c:v>86.0</c:v>
                </c:pt>
                <c:pt idx="4">
                  <c:v>79.0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M1</c:v>
                </c:pt>
                <c:pt idx="1">
                  <c:v>M2</c:v>
                </c:pt>
                <c:pt idx="2">
                  <c:v>M3</c:v>
                </c:pt>
                <c:pt idx="3">
                  <c:v>E1</c:v>
                </c:pt>
                <c:pt idx="4">
                  <c:v>E2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76.0</c:v>
                </c:pt>
                <c:pt idx="1">
                  <c:v>55.0</c:v>
                </c:pt>
                <c:pt idx="2">
                  <c:v>38.0</c:v>
                </c:pt>
                <c:pt idx="3">
                  <c:v>59.0</c:v>
                </c:pt>
                <c:pt idx="4">
                  <c:v>33.0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M1</c:v>
                </c:pt>
                <c:pt idx="1">
                  <c:v>M2</c:v>
                </c:pt>
                <c:pt idx="2">
                  <c:v>M3</c:v>
                </c:pt>
                <c:pt idx="3">
                  <c:v>E1</c:v>
                </c:pt>
                <c:pt idx="4">
                  <c:v>E2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57.0</c:v>
                </c:pt>
                <c:pt idx="1">
                  <c:v>37.0</c:v>
                </c:pt>
                <c:pt idx="2">
                  <c:v>24.0</c:v>
                </c:pt>
                <c:pt idx="3">
                  <c:v>40.0</c:v>
                </c:pt>
                <c:pt idx="4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06287856"/>
        <c:axId val="-1706285808"/>
      </c:barChart>
      <c:catAx>
        <c:axId val="-1706287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6285808"/>
        <c:crosses val="autoZero"/>
        <c:auto val="1"/>
        <c:lblAlgn val="ctr"/>
        <c:lblOffset val="100"/>
        <c:noMultiLvlLbl val="0"/>
      </c:catAx>
      <c:valAx>
        <c:axId val="-1706285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628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0.1867</cdr:x>
      <cdr:y>0.5</cdr:y>
    </cdr:from>
    <cdr:to>
      <cdr:x>0.32376</cdr:x>
      <cdr:y>0.5984</cdr:y>
    </cdr:to>
    <cdr:sp macro="" textlink="">
      <cdr:nvSpPr>
        <cdr:cNvPr id="2050" name="Rectangle 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13425" y="2462908"/>
          <a:ext cx="1257872" cy="4847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2400" b="0" i="0" u="none" strike="noStrike" baseline="0" dirty="0" smtClean="0">
              <a:solidFill>
                <a:srgbClr val="000000"/>
              </a:solidFill>
              <a:latin typeface="Calibri"/>
              <a:ea typeface="Calibri"/>
              <a:cs typeface="Calibri"/>
            </a:rPr>
            <a:t>Dyslexia</a:t>
          </a:r>
          <a:endParaRPr lang="en-US" sz="2400" b="0" i="0" u="none" strike="noStrike" baseline="0" dirty="0">
            <a:solidFill>
              <a:srgbClr val="000000"/>
            </a:solidFill>
            <a:latin typeface="Calibri"/>
            <a:ea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0.68183</cdr:x>
      <cdr:y>0.14371</cdr:y>
    </cdr:from>
    <cdr:to>
      <cdr:x>0.94624</cdr:x>
      <cdr:y>0.29226</cdr:y>
    </cdr:to>
    <cdr:sp macro="" textlink="">
      <cdr:nvSpPr>
        <cdr:cNvPr id="2051" name="Rectangl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35297" y="629836"/>
          <a:ext cx="2224117" cy="6510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2400" b="0" i="0" u="none" strike="noStrike" baseline="0" dirty="0" err="1" smtClean="0">
              <a:solidFill>
                <a:srgbClr val="000000"/>
              </a:solidFill>
              <a:latin typeface="Calibri"/>
              <a:ea typeface="Calibri"/>
              <a:cs typeface="Calibri"/>
            </a:rPr>
            <a:t>Geen</a:t>
          </a:r>
          <a:r>
            <a:rPr lang="en-US" sz="2400" b="0" i="0" u="none" strike="noStrike" baseline="0" dirty="0" smtClean="0">
              <a:solidFill>
                <a:srgbClr val="000000"/>
              </a:solidFill>
              <a:latin typeface="Calibri"/>
              <a:ea typeface="Calibri"/>
              <a:cs typeface="Calibri"/>
            </a:rPr>
            <a:t> </a:t>
          </a:r>
          <a:r>
            <a:rPr lang="en-US" sz="2400" b="0" i="0" u="none" strike="noStrike" baseline="0" dirty="0" err="1" smtClean="0">
              <a:solidFill>
                <a:srgbClr val="000000"/>
              </a:solidFill>
              <a:latin typeface="Calibri"/>
              <a:ea typeface="Calibri"/>
              <a:cs typeface="Calibri"/>
            </a:rPr>
            <a:t>dyslexie</a:t>
          </a:r>
          <a:endParaRPr lang="en-US" sz="2400" b="0" i="0" u="none" strike="noStrike" baseline="0" dirty="0">
            <a:solidFill>
              <a:srgbClr val="000000"/>
            </a:solidFill>
            <a:latin typeface="Calibri"/>
            <a:ea typeface="Calibri"/>
            <a:cs typeface="Calibri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0.12161</cdr:x>
      <cdr:y>0.26607</cdr:y>
    </cdr:from>
    <cdr:to>
      <cdr:x>0.39294</cdr:x>
      <cdr:y>0.36302</cdr:y>
    </cdr:to>
    <cdr:sp macro="" textlink="">
      <cdr:nvSpPr>
        <cdr:cNvPr id="205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95809" y="1204664"/>
          <a:ext cx="2444860" cy="4389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 dirty="0">
              <a:solidFill>
                <a:srgbClr val="000000"/>
              </a:solidFill>
              <a:latin typeface="Futura"/>
              <a:ea typeface="Futura"/>
              <a:cs typeface="Futura"/>
            </a:rPr>
            <a:t> </a:t>
          </a:r>
          <a:r>
            <a:rPr lang="en-US" sz="2400" b="0" i="0" u="none" strike="noStrike" baseline="0" dirty="0" err="1" smtClean="0">
              <a:solidFill>
                <a:srgbClr val="000000"/>
              </a:solidFill>
              <a:ea typeface="Futura"/>
              <a:cs typeface="Futura"/>
            </a:rPr>
            <a:t>Dyslexie</a:t>
          </a:r>
          <a:r>
            <a:rPr lang="en-US" sz="2400" b="0" i="0" u="none" strike="noStrike" baseline="0" dirty="0" smtClean="0">
              <a:solidFill>
                <a:srgbClr val="000000"/>
              </a:solidFill>
              <a:ea typeface="Futura"/>
              <a:cs typeface="Futura"/>
            </a:rPr>
            <a:t> </a:t>
          </a:r>
          <a:r>
            <a:rPr lang="en-US" sz="2400" b="0" i="0" u="none" strike="noStrike" dirty="0" smtClean="0">
              <a:solidFill>
                <a:srgbClr val="000000"/>
              </a:solidFill>
              <a:ea typeface="Futura"/>
              <a:cs typeface="Futura"/>
            </a:rPr>
            <a:t>?</a:t>
          </a:r>
          <a:endParaRPr lang="en-US" sz="2400" b="0" i="0" u="none" strike="noStrike" baseline="0" dirty="0">
            <a:solidFill>
              <a:srgbClr val="000000"/>
            </a:solidFill>
            <a:ea typeface="Futura"/>
            <a:cs typeface="Futura"/>
          </a:endParaRPr>
        </a:p>
      </cdr:txBody>
    </cdr:sp>
  </cdr:relSizeAnchor>
  <cdr:relSizeAnchor xmlns:cdr="http://schemas.openxmlformats.org/drawingml/2006/chartDrawing">
    <cdr:from>
      <cdr:x>0.18623</cdr:x>
      <cdr:y>0.44426</cdr:y>
    </cdr:from>
    <cdr:to>
      <cdr:x>0.19562</cdr:x>
      <cdr:y>0.70423</cdr:y>
    </cdr:to>
    <cdr:sp macro="" textlink="">
      <cdr:nvSpPr>
        <cdr:cNvPr id="2055" name="AutoShape 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508982" y="1715186"/>
          <a:ext cx="76010" cy="100370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0.2324</cdr:x>
      <cdr:y>0.44426</cdr:y>
    </cdr:from>
    <cdr:to>
      <cdr:x>0.26301</cdr:x>
      <cdr:y>0.62804</cdr:y>
    </cdr:to>
    <cdr:sp macro="" textlink="">
      <cdr:nvSpPr>
        <cdr:cNvPr id="2057" name="AutoShape 9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880078" y="1709544"/>
          <a:ext cx="247642" cy="70721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0.21018</cdr:x>
      <cdr:y>0.44426</cdr:y>
    </cdr:from>
    <cdr:to>
      <cdr:x>0.2324</cdr:x>
      <cdr:y>0.68451</cdr:y>
    </cdr:to>
    <cdr:sp macro="" textlink="">
      <cdr:nvSpPr>
        <cdr:cNvPr id="2058" name="AutoShape 10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703007" y="1715186"/>
          <a:ext cx="180022" cy="92758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2.2196E-7</cdr:x>
      <cdr:y>0.28817</cdr:y>
    </cdr:from>
    <cdr:to>
      <cdr:x>0.05497</cdr:x>
      <cdr:y>0.55257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350895" y="1655625"/>
          <a:ext cx="1197096" cy="4953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3200" dirty="0" err="1" smtClean="0"/>
            <a:t>Aantal</a:t>
          </a:r>
          <a:endParaRPr lang="en-GB" sz="3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A6815-5F1E-0F46-83C7-02C7750292C2}" type="datetimeFigureOut">
              <a:rPr lang="nl-NL" smtClean="0"/>
              <a:t>15-04-17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EB1F8-D00D-5A49-A282-52B714E659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69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6B523-2D69-E349-9D05-607BB7C90826}" type="datetimeFigureOut">
              <a:rPr lang="nl-NL" smtClean="0"/>
              <a:t>15-04-17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05693-91E4-1D47-A756-088E5FC843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41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303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322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753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129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12396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65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7197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0591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680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3280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5832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250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5593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81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DF83-E506-8246-9670-D7D3B04DC8EA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D58C-4355-454F-B476-C1E842C15FD7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7760-66FD-1842-B0B7-897FBDBC3B84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3781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E25A-D5CC-CD46-AE93-395436995F82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09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E71-339C-D147-91C3-CE9492318303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17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5261-0C27-C84B-B6A7-D66B8EEFE7F1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69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0BD7-07E1-0C49-B3C8-4666FB34D0E6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55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5FE8-BFFD-9E4F-BD06-CBC7E676135F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7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7A3D-051B-5145-A874-D96A31B04885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4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B570-4BD8-4A46-920F-3811D47C7184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5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11236-4E44-4E42-A084-EA68C507CC04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1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589C-67FD-714D-B8BF-7A6F4ECD92A2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9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947A-61BD-2B44-9447-81A5B697200B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3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2948-D7A0-C546-871A-C1409CF751BA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088D-DC71-9748-BBAC-FB9464053493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B062-40D3-174D-8E5B-99429A11FD56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0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5B0C-4B6E-E543-B701-D1AB3F2DE297}" type="datetime1">
              <a:rPr lang="en-US" smtClean="0"/>
              <a:t>4/15/17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8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leerjekinderenlezenenspellen.nl/" TargetMode="External"/><Relationship Id="rId4" Type="http://schemas.openxmlformats.org/officeDocument/2006/relationships/hyperlink" Target="http://www.zoleerjekinderenrekenen.nl/" TargetMode="External"/><Relationship Id="rId5" Type="http://schemas.openxmlformats.org/officeDocument/2006/relationships/hyperlink" Target="http://onderwijsgek.nl/" TargetMode="External"/><Relationship Id="rId6" Type="http://schemas.openxmlformats.org/officeDocument/2006/relationships/hyperlink" Target="http://wij-leren.nl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579" y="634530"/>
            <a:ext cx="10147604" cy="201139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nl-NL" sz="4000" b="1" dirty="0">
                <a:solidFill>
                  <a:srgbClr val="C00000"/>
                </a:solidFill>
                <a:ea typeface="Calibri" charset="0"/>
                <a:cs typeface="Calibri" charset="0"/>
              </a:rPr>
              <a:t>‘Dyslexie’ </a:t>
            </a:r>
            <a:r>
              <a:rPr lang="nl-NL" sz="40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/>
            </a:r>
            <a:br>
              <a:rPr lang="nl-NL" sz="40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</a:br>
            <a:r>
              <a:rPr lang="nl-NL" sz="24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of</a:t>
            </a:r>
            <a:r>
              <a:rPr lang="nl-NL" sz="40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/>
            </a:r>
            <a:br>
              <a:rPr lang="nl-NL" sz="40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</a:br>
            <a:r>
              <a:rPr lang="nl-NL" sz="40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Niet zo makkelijk leren lezen en spellen</a:t>
            </a:r>
            <a:endParaRPr lang="nl-NL" sz="4000" b="1" dirty="0">
              <a:solidFill>
                <a:srgbClr val="C00000"/>
              </a:solidFill>
              <a:ea typeface="Calibri" charset="0"/>
              <a:cs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6566" y="2911514"/>
            <a:ext cx="9452099" cy="2495311"/>
          </a:xfrm>
        </p:spPr>
        <p:txBody>
          <a:bodyPr>
            <a:noAutofit/>
          </a:bodyPr>
          <a:lstStyle/>
          <a:p>
            <a:r>
              <a:rPr lang="nl-NL" dirty="0" smtClean="0">
                <a:ea typeface="Calibri" charset="0"/>
                <a:cs typeface="Calibri" charset="0"/>
              </a:rPr>
              <a:t>Prof. dr. Anna M.T. Bosman</a:t>
            </a:r>
          </a:p>
          <a:p>
            <a:r>
              <a:rPr lang="nl-NL" dirty="0" smtClean="0">
                <a:ea typeface="Calibri" charset="0"/>
                <a:cs typeface="Calibri" charset="0"/>
              </a:rPr>
              <a:t>Directeur Onderwijsinstituut Pedagogische Wetenschappen en Onderwijskunde</a:t>
            </a:r>
          </a:p>
          <a:p>
            <a:r>
              <a:rPr lang="nl-NL" dirty="0" err="1" smtClean="0">
                <a:ea typeface="Calibri" charset="0"/>
                <a:cs typeface="Calibri" charset="0"/>
              </a:rPr>
              <a:t>Behavioural</a:t>
            </a:r>
            <a:r>
              <a:rPr lang="nl-NL" dirty="0" smtClean="0">
                <a:ea typeface="Calibri" charset="0"/>
                <a:cs typeface="Calibri" charset="0"/>
              </a:rPr>
              <a:t> </a:t>
            </a:r>
            <a:r>
              <a:rPr lang="nl-NL" dirty="0" err="1" smtClean="0">
                <a:ea typeface="Calibri" charset="0"/>
                <a:cs typeface="Calibri" charset="0"/>
              </a:rPr>
              <a:t>Science</a:t>
            </a:r>
            <a:r>
              <a:rPr lang="nl-NL" dirty="0" smtClean="0">
                <a:ea typeface="Calibri" charset="0"/>
                <a:cs typeface="Calibri" charset="0"/>
              </a:rPr>
              <a:t> </a:t>
            </a:r>
            <a:r>
              <a:rPr lang="nl-NL" dirty="0" err="1" smtClean="0">
                <a:ea typeface="Calibri" charset="0"/>
                <a:cs typeface="Calibri" charset="0"/>
              </a:rPr>
              <a:t>Institute</a:t>
            </a:r>
            <a:endParaRPr lang="nl-NL" dirty="0" smtClean="0">
              <a:ea typeface="Calibri" charset="0"/>
              <a:cs typeface="Calibri" charset="0"/>
            </a:endParaRPr>
          </a:p>
          <a:p>
            <a:r>
              <a:rPr lang="nl-NL" dirty="0" smtClean="0">
                <a:ea typeface="Calibri" charset="0"/>
                <a:cs typeface="Calibri" charset="0"/>
              </a:rPr>
              <a:t>Faculteit Sociale Wetenschappen</a:t>
            </a:r>
          </a:p>
          <a:p>
            <a:r>
              <a:rPr lang="nl-NL" dirty="0" smtClean="0">
                <a:ea typeface="Calibri" charset="0"/>
                <a:cs typeface="Calibri" charset="0"/>
              </a:rPr>
              <a:t>Radboud Universiteit, Nijmegen</a:t>
            </a:r>
          </a:p>
          <a:p>
            <a:r>
              <a:rPr lang="nl-NL" dirty="0" err="1" smtClean="0">
                <a:ea typeface="Calibri" charset="0"/>
                <a:cs typeface="Calibri" charset="0"/>
              </a:rPr>
              <a:t>www.annabosman.eu</a:t>
            </a:r>
            <a:endParaRPr lang="nl-NL" dirty="0" smtClean="0"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2564296" y="6142320"/>
            <a:ext cx="9392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Vereniging</a:t>
            </a:r>
            <a:r>
              <a:rPr lang="en-US" dirty="0" smtClean="0"/>
              <a:t> van </a:t>
            </a:r>
            <a:r>
              <a:rPr lang="en-US" dirty="0" err="1" smtClean="0"/>
              <a:t>Meesterschappers</a:t>
            </a:r>
            <a:r>
              <a:rPr lang="en-US" dirty="0" smtClean="0"/>
              <a:t>, Amsterdam; De </a:t>
            </a:r>
            <a:r>
              <a:rPr lang="en-US" dirty="0" err="1"/>
              <a:t>B</a:t>
            </a:r>
            <a:r>
              <a:rPr lang="en-US" dirty="0" err="1" smtClean="0"/>
              <a:t>alie</a:t>
            </a:r>
            <a:r>
              <a:rPr lang="en-US" dirty="0" smtClean="0"/>
              <a:t> 			11-04-2017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29899"/>
            <a:ext cx="8911687" cy="823008"/>
          </a:xfrm>
        </p:spPr>
        <p:txBody>
          <a:bodyPr/>
          <a:lstStyle/>
          <a:p>
            <a:r>
              <a:rPr lang="en-GB" b="1" dirty="0" err="1" smtClean="0">
                <a:solidFill>
                  <a:srgbClr val="C00000"/>
                </a:solidFill>
              </a:rPr>
              <a:t>Leerproblemen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472539"/>
            <a:ext cx="9460530" cy="4940135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Dyslexieverklaringen</a:t>
            </a:r>
            <a:r>
              <a:rPr lang="en-GB" sz="2800" dirty="0" smtClean="0"/>
              <a:t> van </a:t>
            </a:r>
            <a:r>
              <a:rPr lang="en-GB" sz="2800" dirty="0" err="1" smtClean="0"/>
              <a:t>eindexamenkandidaten</a:t>
            </a:r>
            <a:endParaRPr lang="en-GB" sz="2800" dirty="0" smtClean="0"/>
          </a:p>
          <a:p>
            <a:pPr lvl="1"/>
            <a:r>
              <a:rPr lang="en-GB" sz="2800" dirty="0" smtClean="0"/>
              <a:t>1.6% in 2007 </a:t>
            </a:r>
            <a:r>
              <a:rPr lang="en-GB" sz="2800" dirty="0" err="1" smtClean="0"/>
              <a:t>naar</a:t>
            </a:r>
            <a:r>
              <a:rPr lang="en-GB" sz="2800" dirty="0" smtClean="0"/>
              <a:t> 10.5% in 2015 (2017: 17%?)</a:t>
            </a:r>
          </a:p>
          <a:p>
            <a:pPr lvl="1"/>
            <a:endParaRPr lang="en-GB" sz="2800" dirty="0"/>
          </a:p>
          <a:p>
            <a:r>
              <a:rPr lang="en-GB" sz="2800" dirty="0" err="1" smtClean="0"/>
              <a:t>Dyscalculieverklaringen</a:t>
            </a:r>
            <a:r>
              <a:rPr lang="en-GB" sz="2800" dirty="0" smtClean="0"/>
              <a:t> </a:t>
            </a:r>
            <a:r>
              <a:rPr lang="en-GB" sz="2800" dirty="0" err="1" smtClean="0"/>
              <a:t>onbekend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err="1" smtClean="0"/>
              <a:t>Dysgrafie</a:t>
            </a:r>
            <a:r>
              <a:rPr lang="en-GB" sz="2800" dirty="0" smtClean="0"/>
              <a:t>, (nog) </a:t>
            </a:r>
            <a:r>
              <a:rPr lang="en-GB" sz="2800" dirty="0" err="1" smtClean="0"/>
              <a:t>niet</a:t>
            </a:r>
            <a:r>
              <a:rPr lang="en-GB" sz="2800" dirty="0" smtClean="0"/>
              <a:t> </a:t>
            </a:r>
            <a:r>
              <a:rPr lang="en-GB" sz="2800" dirty="0" err="1" smtClean="0"/>
              <a:t>erkend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err="1" smtClean="0"/>
              <a:t>Dyscantie</a:t>
            </a:r>
            <a:r>
              <a:rPr lang="en-GB" sz="2800" dirty="0" smtClean="0"/>
              <a:t> </a:t>
            </a:r>
            <a:r>
              <a:rPr lang="en-GB" sz="2800" dirty="0" err="1" smtClean="0"/>
              <a:t>en</a:t>
            </a:r>
            <a:r>
              <a:rPr lang="en-GB" sz="2800" dirty="0" smtClean="0"/>
              <a:t> </a:t>
            </a:r>
            <a:r>
              <a:rPr lang="en-GB" sz="2800" dirty="0" err="1" smtClean="0"/>
              <a:t>dysarsie</a:t>
            </a:r>
            <a:r>
              <a:rPr lang="en-GB" sz="2800" dirty="0" smtClean="0"/>
              <a:t> op </a:t>
            </a:r>
            <a:r>
              <a:rPr lang="en-GB" sz="2800" dirty="0" err="1" smtClean="0"/>
              <a:t>termijn</a:t>
            </a:r>
            <a:r>
              <a:rPr lang="en-GB" sz="2800" dirty="0" smtClean="0"/>
              <a:t> ????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9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542" y="300044"/>
            <a:ext cx="8911687" cy="670300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Diagnose </a:t>
            </a:r>
            <a:r>
              <a:rPr lang="en-GB" b="1" dirty="0" err="1" smtClean="0">
                <a:solidFill>
                  <a:srgbClr val="C00000"/>
                </a:solidFill>
              </a:rPr>
              <a:t>Dyslexie</a:t>
            </a:r>
            <a:r>
              <a:rPr lang="en-GB" b="1" dirty="0" smtClean="0">
                <a:solidFill>
                  <a:srgbClr val="C00000"/>
                </a:solidFill>
              </a:rPr>
              <a:t> / </a:t>
            </a:r>
            <a:r>
              <a:rPr lang="en-GB" b="1" dirty="0" err="1" smtClean="0">
                <a:solidFill>
                  <a:srgbClr val="C00000"/>
                </a:solidFill>
              </a:rPr>
              <a:t>Dyscalculie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545" y="1413162"/>
            <a:ext cx="9487566" cy="5162736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Discrepantiecriterium</a:t>
            </a:r>
            <a:endParaRPr lang="en-GB" sz="2400" dirty="0" smtClean="0"/>
          </a:p>
          <a:p>
            <a:pPr marL="457200" lvl="1" indent="0">
              <a:buNone/>
            </a:pPr>
            <a:r>
              <a:rPr lang="en-GB" sz="1800" dirty="0" err="1" smtClean="0"/>
              <a:t>Prestaties</a:t>
            </a:r>
            <a:r>
              <a:rPr lang="en-GB" sz="1800" dirty="0" smtClean="0"/>
              <a:t> </a:t>
            </a:r>
            <a:r>
              <a:rPr lang="en-GB" sz="1800" dirty="0" err="1" smtClean="0"/>
              <a:t>zijn</a:t>
            </a:r>
            <a:r>
              <a:rPr lang="en-GB" sz="1800" dirty="0" smtClean="0"/>
              <a:t> significant </a:t>
            </a:r>
            <a:r>
              <a:rPr lang="en-GB" sz="1800" dirty="0" err="1" smtClean="0"/>
              <a:t>beneden</a:t>
            </a:r>
            <a:r>
              <a:rPr lang="en-GB" sz="1800" dirty="0" smtClean="0"/>
              <a:t> </a:t>
            </a:r>
            <a:r>
              <a:rPr lang="en-GB" sz="1800" dirty="0" err="1" smtClean="0"/>
              <a:t>verwachting</a:t>
            </a:r>
            <a:r>
              <a:rPr lang="en-GB" sz="1800" dirty="0" smtClean="0"/>
              <a:t> op basis van </a:t>
            </a:r>
            <a:r>
              <a:rPr lang="en-GB" sz="1800" dirty="0" err="1" smtClean="0"/>
              <a:t>intelligentie</a:t>
            </a:r>
            <a:endParaRPr lang="en-GB" sz="1800" dirty="0" smtClean="0"/>
          </a:p>
          <a:p>
            <a:pPr marL="457200" lvl="1" indent="0">
              <a:buNone/>
            </a:pPr>
            <a:endParaRPr lang="en-GB" sz="1800" dirty="0" smtClean="0"/>
          </a:p>
          <a:p>
            <a:pPr indent="-285750"/>
            <a:r>
              <a:rPr lang="en-GB" sz="2400" dirty="0" err="1" smtClean="0"/>
              <a:t>Exclusiecriterium</a:t>
            </a:r>
            <a:endParaRPr lang="en-GB" sz="2400" dirty="0" smtClean="0"/>
          </a:p>
          <a:p>
            <a:pPr marL="57150" indent="0">
              <a:buNone/>
            </a:pPr>
            <a:r>
              <a:rPr lang="en-GB" sz="2400" dirty="0" smtClean="0"/>
              <a:t>	</a:t>
            </a:r>
            <a:r>
              <a:rPr lang="en-GB" dirty="0" err="1" smtClean="0"/>
              <a:t>Er</a:t>
            </a:r>
            <a:r>
              <a:rPr lang="en-GB" dirty="0" smtClean="0"/>
              <a:t> is </a:t>
            </a:r>
            <a:r>
              <a:rPr lang="en-GB" dirty="0" err="1" smtClean="0"/>
              <a:t>geen</a:t>
            </a:r>
            <a:r>
              <a:rPr lang="en-GB" dirty="0" smtClean="0"/>
              <a:t> </a:t>
            </a:r>
            <a:r>
              <a:rPr lang="en-GB" dirty="0" err="1" smtClean="0"/>
              <a:t>andere</a:t>
            </a:r>
            <a:r>
              <a:rPr lang="en-GB" dirty="0" smtClean="0"/>
              <a:t> </a:t>
            </a:r>
            <a:r>
              <a:rPr lang="en-GB" dirty="0" err="1" smtClean="0"/>
              <a:t>stoornis</a:t>
            </a:r>
            <a:r>
              <a:rPr lang="en-GB" dirty="0" smtClean="0"/>
              <a:t> die </a:t>
            </a:r>
            <a:r>
              <a:rPr lang="en-GB" dirty="0" err="1" smtClean="0"/>
              <a:t>verantwoordelijk</a:t>
            </a:r>
            <a:r>
              <a:rPr lang="en-GB" dirty="0" smtClean="0"/>
              <a:t> </a:t>
            </a:r>
            <a:r>
              <a:rPr lang="en-GB" dirty="0" err="1" smtClean="0"/>
              <a:t>zou</a:t>
            </a:r>
            <a:r>
              <a:rPr lang="en-GB" dirty="0" smtClean="0"/>
              <a:t> </a:t>
            </a:r>
            <a:r>
              <a:rPr lang="en-GB" dirty="0" err="1" smtClean="0"/>
              <a:t>kunnen</a:t>
            </a:r>
            <a:r>
              <a:rPr lang="en-GB" dirty="0" smtClean="0"/>
              <a:t> </a:t>
            </a:r>
            <a:r>
              <a:rPr lang="en-GB" dirty="0" err="1" smtClean="0"/>
              <a:t>zijn</a:t>
            </a:r>
            <a:endParaRPr lang="en-GB" dirty="0" smtClean="0"/>
          </a:p>
          <a:p>
            <a:pPr marL="57150" indent="0">
              <a:buNone/>
            </a:pPr>
            <a:endParaRPr lang="en-GB" dirty="0"/>
          </a:p>
          <a:p>
            <a:r>
              <a:rPr lang="en-GB" sz="2400" dirty="0" err="1" smtClean="0"/>
              <a:t>Ernstcriterium</a:t>
            </a:r>
            <a:endParaRPr lang="en-GB" sz="2400" dirty="0" smtClean="0"/>
          </a:p>
          <a:p>
            <a:pPr marL="457200" lvl="1" indent="0">
              <a:buNone/>
            </a:pPr>
            <a:r>
              <a:rPr lang="en-GB" sz="1800" dirty="0" err="1" smtClean="0"/>
              <a:t>Er</a:t>
            </a:r>
            <a:r>
              <a:rPr lang="en-GB" sz="1800" dirty="0" smtClean="0"/>
              <a:t> is </a:t>
            </a:r>
            <a:r>
              <a:rPr lang="en-GB" sz="1800" dirty="0" err="1" smtClean="0"/>
              <a:t>sprake</a:t>
            </a:r>
            <a:r>
              <a:rPr lang="en-GB" sz="1800" dirty="0" smtClean="0"/>
              <a:t> van </a:t>
            </a:r>
            <a:r>
              <a:rPr lang="en-GB" sz="1800" dirty="0" err="1" smtClean="0"/>
              <a:t>een</a:t>
            </a:r>
            <a:r>
              <a:rPr lang="en-GB" sz="1800" dirty="0" smtClean="0"/>
              <a:t> </a:t>
            </a:r>
            <a:r>
              <a:rPr lang="en-GB" sz="1800" dirty="0" err="1" smtClean="0"/>
              <a:t>substanti</a:t>
            </a:r>
            <a:r>
              <a:rPr lang="en-US" sz="1800" dirty="0" err="1" smtClean="0"/>
              <a:t>ële</a:t>
            </a:r>
            <a:r>
              <a:rPr lang="en-US" sz="1800" dirty="0" smtClean="0"/>
              <a:t> (?) </a:t>
            </a:r>
            <a:r>
              <a:rPr lang="en-US" sz="1800" dirty="0" err="1" smtClean="0"/>
              <a:t>achterstand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400" dirty="0" err="1" smtClean="0"/>
              <a:t>Resistentiecriterium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1800" dirty="0" err="1" smtClean="0"/>
              <a:t>Ondanks</a:t>
            </a:r>
            <a:r>
              <a:rPr lang="en-US" sz="1800" dirty="0" smtClean="0"/>
              <a:t> </a:t>
            </a:r>
            <a:r>
              <a:rPr lang="en-US" sz="1800" dirty="0" err="1" smtClean="0"/>
              <a:t>remediering</a:t>
            </a:r>
            <a:r>
              <a:rPr lang="en-US" sz="1800" dirty="0" smtClean="0"/>
              <a:t> (</a:t>
            </a:r>
            <a:r>
              <a:rPr lang="en-US" sz="1800" dirty="0" err="1" smtClean="0"/>
              <a:t>bv</a:t>
            </a:r>
            <a:r>
              <a:rPr lang="en-US" sz="1800" dirty="0" smtClean="0"/>
              <a:t> 6 </a:t>
            </a:r>
            <a:r>
              <a:rPr lang="en-US" sz="1800" dirty="0" err="1" smtClean="0"/>
              <a:t>maanden</a:t>
            </a:r>
            <a:r>
              <a:rPr lang="en-US" sz="1800" dirty="0" smtClean="0"/>
              <a:t>) </a:t>
            </a:r>
            <a:r>
              <a:rPr lang="en-US" sz="1800" dirty="0" err="1" smtClean="0"/>
              <a:t>geen</a:t>
            </a:r>
            <a:r>
              <a:rPr lang="en-US" sz="1800" dirty="0" smtClean="0"/>
              <a:t> </a:t>
            </a:r>
            <a:r>
              <a:rPr lang="en-US" sz="1800" dirty="0" err="1" smtClean="0"/>
              <a:t>vooruitgang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4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005" y="414942"/>
            <a:ext cx="9488852" cy="737965"/>
          </a:xfrm>
        </p:spPr>
        <p:txBody>
          <a:bodyPr>
            <a:norm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Lezen eind groep 3 van het </a:t>
            </a:r>
            <a:r>
              <a:rPr lang="nl-NL" b="1" dirty="0" err="1" smtClean="0">
                <a:solidFill>
                  <a:srgbClr val="C00000"/>
                </a:solidFill>
              </a:rPr>
              <a:t>Sbao</a:t>
            </a:r>
            <a:r>
              <a:rPr lang="nl-NL" b="1" dirty="0" smtClean="0">
                <a:solidFill>
                  <a:srgbClr val="C00000"/>
                </a:solidFill>
              </a:rPr>
              <a:t> </a:t>
            </a:r>
            <a:r>
              <a:rPr lang="nl-NL" sz="2200" b="1" dirty="0" smtClean="0">
                <a:solidFill>
                  <a:srgbClr val="C00000"/>
                </a:solidFill>
              </a:rPr>
              <a:t>(x = ZLKLS)</a:t>
            </a:r>
            <a:endParaRPr lang="nl-NL" sz="2200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897684"/>
              </p:ext>
            </p:extLst>
          </p:nvPr>
        </p:nvGraphicFramePr>
        <p:xfrm>
          <a:off x="2339439" y="1332037"/>
          <a:ext cx="9417132" cy="5628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511028" y="3638391"/>
            <a:ext cx="4896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Aantal woorden per minuut op DMT-2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3026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8749" y="601361"/>
            <a:ext cx="9488852" cy="737965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Spellen </a:t>
            </a:r>
            <a:r>
              <a:rPr lang="en-US" sz="3200" b="1" dirty="0" err="1" smtClean="0">
                <a:solidFill>
                  <a:srgbClr val="C00000"/>
                </a:solidFill>
              </a:rPr>
              <a:t>eind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groep</a:t>
            </a:r>
            <a:r>
              <a:rPr lang="en-US" sz="3200" b="1" dirty="0" smtClean="0">
                <a:solidFill>
                  <a:srgbClr val="C00000"/>
                </a:solidFill>
              </a:rPr>
              <a:t> 3 </a:t>
            </a:r>
            <a:r>
              <a:rPr lang="nl-NL" sz="3200" b="1" dirty="0" smtClean="0">
                <a:solidFill>
                  <a:srgbClr val="C00000"/>
                </a:solidFill>
              </a:rPr>
              <a:t>van het </a:t>
            </a:r>
            <a:r>
              <a:rPr lang="nl-NL" sz="3200" b="1" dirty="0" err="1">
                <a:solidFill>
                  <a:srgbClr val="C00000"/>
                </a:solidFill>
              </a:rPr>
              <a:t>Sbao</a:t>
            </a:r>
            <a:r>
              <a:rPr lang="nl-NL" sz="3200" b="1" dirty="0">
                <a:solidFill>
                  <a:srgbClr val="C00000"/>
                </a:solidFill>
              </a:rPr>
              <a:t> </a:t>
            </a:r>
            <a:r>
              <a:rPr lang="nl-NL" sz="2000" b="1" dirty="0">
                <a:solidFill>
                  <a:srgbClr val="C00000"/>
                </a:solidFill>
              </a:rPr>
              <a:t>(x = ZLKLS)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601798"/>
              </p:ext>
            </p:extLst>
          </p:nvPr>
        </p:nvGraphicFramePr>
        <p:xfrm>
          <a:off x="2711804" y="1757548"/>
          <a:ext cx="8882743" cy="5011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248771" y="3504546"/>
            <a:ext cx="4250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Percentages correct op de SVS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3044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131" y="510218"/>
            <a:ext cx="9813445" cy="737965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Lezen eind groep 3 na invoering ZLKLS</a:t>
            </a:r>
            <a:r>
              <a:rPr lang="nl-NL" sz="3200" b="1" dirty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</a:rPr>
              <a:t>↑ (</a:t>
            </a:r>
            <a:r>
              <a:rPr lang="nl-NL" sz="3200" b="1" dirty="0" err="1" smtClean="0">
                <a:solidFill>
                  <a:srgbClr val="C00000"/>
                </a:solidFill>
              </a:rPr>
              <a:t>Bao</a:t>
            </a:r>
            <a:r>
              <a:rPr lang="nl-NL" sz="3200" b="1" dirty="0">
                <a:solidFill>
                  <a:srgbClr val="C00000"/>
                </a:solidFill>
              </a:rPr>
              <a:t>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367843"/>
              </p:ext>
            </p:extLst>
          </p:nvPr>
        </p:nvGraphicFramePr>
        <p:xfrm>
          <a:off x="2719448" y="1754682"/>
          <a:ext cx="9215251" cy="4505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162"/>
                <a:gridCol w="1900052"/>
                <a:gridCol w="2042556"/>
                <a:gridCol w="1995055"/>
                <a:gridCol w="1959426"/>
              </a:tblGrid>
              <a:tr h="77476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Cito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2002-2003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2003-2004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2006-2007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2008-2009</a:t>
                      </a:r>
                      <a:endParaRPr lang="nl-NL" sz="24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A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39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48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100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62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11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15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C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44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33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19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D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6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427195" y="3793126"/>
            <a:ext cx="3788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Cito-scores in % op de DMT-2</a:t>
            </a:r>
            <a:endParaRPr lang="nl-NL" sz="2000" dirty="0"/>
          </a:p>
        </p:txBody>
      </p:sp>
      <p:sp>
        <p:nvSpPr>
          <p:cNvPr id="8" name="Rectangle 7"/>
          <p:cNvSpPr/>
          <p:nvPr/>
        </p:nvSpPr>
        <p:spPr>
          <a:xfrm flipH="1" flipV="1">
            <a:off x="5652270" y="6231682"/>
            <a:ext cx="475397" cy="535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C00000"/>
                </a:solidFill>
              </a:rPr>
              <a:t>↓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70723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576" y="601361"/>
            <a:ext cx="10312209" cy="737965"/>
          </a:xfrm>
        </p:spPr>
        <p:txBody>
          <a:bodyPr>
            <a:no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Spellen eind Groep 6 </a:t>
            </a:r>
            <a:r>
              <a:rPr lang="nl-NL" sz="3200" b="1" dirty="0">
                <a:solidFill>
                  <a:srgbClr val="C00000"/>
                </a:solidFill>
              </a:rPr>
              <a:t>na </a:t>
            </a:r>
            <a:r>
              <a:rPr lang="nl-NL" sz="3200" b="1" dirty="0" smtClean="0">
                <a:solidFill>
                  <a:srgbClr val="C00000"/>
                </a:solidFill>
              </a:rPr>
              <a:t>invoering ZLKLS</a:t>
            </a:r>
            <a:r>
              <a:rPr lang="nl-NL" sz="3200" b="1" dirty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</a:rPr>
              <a:t>↑ (</a:t>
            </a:r>
            <a:r>
              <a:rPr lang="nl-NL" sz="3200" b="1" dirty="0" err="1" smtClean="0">
                <a:solidFill>
                  <a:srgbClr val="C00000"/>
                </a:solidFill>
              </a:rPr>
              <a:t>Bao</a:t>
            </a:r>
            <a:r>
              <a:rPr lang="nl-NL" sz="3200" b="1" dirty="0">
                <a:solidFill>
                  <a:srgbClr val="C00000"/>
                </a:solidFill>
              </a:rPr>
              <a:t>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378812"/>
              </p:ext>
            </p:extLst>
          </p:nvPr>
        </p:nvGraphicFramePr>
        <p:xfrm>
          <a:off x="2719446" y="1841974"/>
          <a:ext cx="9215251" cy="4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162"/>
                <a:gridCol w="1900052"/>
                <a:gridCol w="2042556"/>
                <a:gridCol w="1995055"/>
                <a:gridCol w="1959426"/>
              </a:tblGrid>
              <a:tr h="746165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Cito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2005-2006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2006-2007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2007-2008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2008-2009</a:t>
                      </a:r>
                      <a:endParaRPr lang="nl-NL" sz="24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A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9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52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B</a:t>
                      </a:r>
                      <a:endParaRPr lang="nl-NL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32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31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26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C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32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22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D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23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524829" y="3412049"/>
            <a:ext cx="3471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Cito-scores in % op de SVS</a:t>
            </a:r>
            <a:endParaRPr lang="nl-NL" sz="2000" dirty="0"/>
          </a:p>
        </p:txBody>
      </p:sp>
      <p:sp>
        <p:nvSpPr>
          <p:cNvPr id="8" name="Rectangle 7"/>
          <p:cNvSpPr/>
          <p:nvPr/>
        </p:nvSpPr>
        <p:spPr>
          <a:xfrm flipH="1" flipV="1">
            <a:off x="5640395" y="6322904"/>
            <a:ext cx="475397" cy="535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C00000"/>
                </a:solidFill>
              </a:rPr>
              <a:t>↓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9550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163" y="562383"/>
            <a:ext cx="10140458" cy="737965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Rekenen </a:t>
            </a:r>
            <a:r>
              <a:rPr lang="nl-NL" sz="3200" b="1" dirty="0">
                <a:solidFill>
                  <a:srgbClr val="C00000"/>
                </a:solidFill>
              </a:rPr>
              <a:t>na </a:t>
            </a:r>
            <a:r>
              <a:rPr lang="nl-NL" sz="3200" b="1" dirty="0" smtClean="0">
                <a:solidFill>
                  <a:srgbClr val="C00000"/>
                </a:solidFill>
              </a:rPr>
              <a:t>6 weken toepassen ZLKR</a:t>
            </a:r>
            <a:endParaRPr lang="nl-NL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498682"/>
              </p:ext>
            </p:extLst>
          </p:nvPr>
        </p:nvGraphicFramePr>
        <p:xfrm>
          <a:off x="2551786" y="1572978"/>
          <a:ext cx="9195067" cy="443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594"/>
                <a:gridCol w="1021278"/>
                <a:gridCol w="2185059"/>
                <a:gridCol w="1757549"/>
                <a:gridCol w="1961587"/>
              </a:tblGrid>
              <a:tr h="791340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Groep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i="1" dirty="0" smtClean="0"/>
                        <a:t>n</a:t>
                      </a:r>
                      <a:endParaRPr lang="nl-NL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Voortoets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Natoets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Toename</a:t>
                      </a:r>
                      <a:endParaRPr lang="nl-NL" sz="2800" dirty="0"/>
                    </a:p>
                  </a:txBody>
                  <a:tcPr/>
                </a:tc>
              </a:tr>
              <a:tr h="73594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5, 6 en</a:t>
                      </a:r>
                      <a:r>
                        <a:rPr lang="nl-NL" sz="2800" baseline="0" dirty="0" smtClean="0"/>
                        <a:t> 8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7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18</a:t>
                      </a:r>
                      <a:endParaRPr lang="nl-NL" sz="2800" dirty="0"/>
                    </a:p>
                  </a:txBody>
                  <a:tcPr/>
                </a:tc>
              </a:tr>
              <a:tr h="73594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8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-17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6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23</a:t>
                      </a:r>
                      <a:endParaRPr lang="nl-NL" sz="2800" dirty="0"/>
                    </a:p>
                  </a:txBody>
                  <a:tcPr/>
                </a:tc>
              </a:tr>
              <a:tr h="73594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-3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12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15</a:t>
                      </a:r>
                      <a:endParaRPr lang="nl-NL" sz="2800" dirty="0"/>
                    </a:p>
                  </a:txBody>
                  <a:tcPr/>
                </a:tc>
              </a:tr>
              <a:tr h="73594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13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13</a:t>
                      </a:r>
                      <a:endParaRPr lang="nl-NL" sz="2800" dirty="0"/>
                    </a:p>
                  </a:txBody>
                  <a:tcPr/>
                </a:tc>
              </a:tr>
              <a:tr h="700820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SBao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-21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-10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11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394746" y="3644580"/>
            <a:ext cx="4873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Gem. DLE-DL op </a:t>
            </a:r>
            <a:r>
              <a:rPr lang="en-US" sz="2000" dirty="0" err="1" smtClean="0"/>
              <a:t>tempotoets</a:t>
            </a:r>
            <a:r>
              <a:rPr lang="en-US" sz="2000" dirty="0" smtClean="0"/>
              <a:t> </a:t>
            </a:r>
            <a:r>
              <a:rPr lang="en-US" sz="2000" dirty="0" err="1" smtClean="0"/>
              <a:t>rekenen</a:t>
            </a:r>
            <a:endParaRPr lang="nl-NL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551785" y="6281544"/>
            <a:ext cx="9195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Negatief getal is achterstand in maanden, positief getal is voorsprong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8291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Diagnose 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576" y="1539834"/>
            <a:ext cx="10516244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4000" dirty="0" err="1" smtClean="0">
                <a:solidFill>
                  <a:schemeClr val="tx1"/>
                </a:solidFill>
              </a:rPr>
              <a:t>Toets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</a:rPr>
              <a:t>eerst</a:t>
            </a:r>
            <a:r>
              <a:rPr lang="en-GB" sz="4000" dirty="0" smtClean="0">
                <a:solidFill>
                  <a:schemeClr val="tx1"/>
                </a:solidFill>
              </a:rPr>
              <a:t> het</a:t>
            </a:r>
          </a:p>
          <a:p>
            <a:pPr marL="0" indent="0" algn="ctr">
              <a:buNone/>
            </a:pPr>
            <a:endParaRPr lang="en-GB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‘</a:t>
            </a:r>
            <a:r>
              <a:rPr lang="en-GB" sz="4000" b="1" dirty="0" err="1" smtClean="0">
                <a:solidFill>
                  <a:srgbClr val="7030A0"/>
                </a:solidFill>
              </a:rPr>
              <a:t>effectief-onderwijscriterium</a:t>
            </a:r>
            <a:r>
              <a:rPr lang="en-US" sz="4000" b="1" dirty="0" smtClean="0">
                <a:solidFill>
                  <a:srgbClr val="7030A0"/>
                </a:solidFill>
              </a:rPr>
              <a:t>’</a:t>
            </a:r>
            <a:endParaRPr lang="en-GB" sz="4000" b="1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0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2595" y="624110"/>
            <a:ext cx="9612017" cy="1280890"/>
          </a:xfrm>
        </p:spPr>
        <p:txBody>
          <a:bodyPr>
            <a:noAutofit/>
          </a:bodyPr>
          <a:lstStyle/>
          <a:p>
            <a:pPr algn="ctr"/>
            <a:r>
              <a:rPr lang="nl-NL" sz="4000" b="1">
                <a:solidFill>
                  <a:srgbClr val="C00000"/>
                </a:solidFill>
                <a:ea typeface="Calibri" charset="0"/>
                <a:cs typeface="Calibri" charset="0"/>
              </a:rPr>
              <a:t>Goed leren lezen, spellen en rekenen</a:t>
            </a:r>
            <a:endParaRPr lang="nl-NL" sz="4000" b="1" dirty="0">
              <a:solidFill>
                <a:srgbClr val="C00000"/>
              </a:solidFill>
              <a:ea typeface="Calibri" charset="0"/>
              <a:cs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921695" y="3080378"/>
            <a:ext cx="11043684" cy="210831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44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Vooral </a:t>
            </a:r>
            <a:r>
              <a:rPr lang="nl-NL" sz="4400" b="1" dirty="0">
                <a:solidFill>
                  <a:srgbClr val="C00000"/>
                </a:solidFill>
                <a:ea typeface="Calibri" charset="0"/>
                <a:cs typeface="Calibri" charset="0"/>
              </a:rPr>
              <a:t>een kwestie van </a:t>
            </a:r>
            <a:endParaRPr lang="nl-NL" sz="4400" b="1" dirty="0" smtClean="0">
              <a:solidFill>
                <a:srgbClr val="C00000"/>
              </a:solidFill>
              <a:ea typeface="Calibri" charset="0"/>
              <a:cs typeface="Calibri" charset="0"/>
            </a:endParaRPr>
          </a:p>
          <a:p>
            <a:pPr marL="0" indent="0" algn="ctr">
              <a:buNone/>
            </a:pPr>
            <a:r>
              <a:rPr lang="nl-NL" sz="44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goed onderwijs!</a:t>
            </a:r>
            <a:endParaRPr lang="nl-NL" sz="44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886" y="555062"/>
            <a:ext cx="8910538" cy="715598"/>
          </a:xfrm>
        </p:spPr>
        <p:txBody>
          <a:bodyPr>
            <a:norm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Aanbevelenswaardig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886" y="1543792"/>
            <a:ext cx="9383713" cy="5314208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nl-NL" sz="3400" dirty="0" smtClean="0">
                <a:latin typeface="Calibri" charset="0"/>
                <a:ea typeface="Calibri" charset="0"/>
                <a:cs typeface="Calibri" charset="0"/>
                <a:hlinkClick r:id="rId3"/>
              </a:rPr>
              <a:t>www.zoleerjekinderenlezenenspellen.nl</a:t>
            </a:r>
            <a:endParaRPr lang="nl-NL" sz="3400" dirty="0" smtClean="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200000"/>
              </a:lnSpc>
            </a:pPr>
            <a:r>
              <a:rPr lang="nl-NL" sz="3200" dirty="0">
                <a:latin typeface="Calibri" charset="0"/>
                <a:ea typeface="Calibri" charset="0"/>
                <a:cs typeface="Calibri" charset="0"/>
              </a:rPr>
              <a:t>v</a:t>
            </a:r>
            <a:r>
              <a:rPr lang="nl-NL" sz="3200" dirty="0" smtClean="0">
                <a:latin typeface="Calibri" charset="0"/>
                <a:ea typeface="Calibri" charset="0"/>
                <a:cs typeface="Calibri" charset="0"/>
              </a:rPr>
              <a:t>erwerkt in taalmethode STAAL van Malmberg</a:t>
            </a:r>
          </a:p>
          <a:p>
            <a:pPr>
              <a:lnSpc>
                <a:spcPct val="200000"/>
              </a:lnSpc>
            </a:pPr>
            <a:r>
              <a:rPr lang="nl-NL" sz="3400" dirty="0" smtClean="0">
                <a:latin typeface="Calibri" charset="0"/>
                <a:ea typeface="Calibri" charset="0"/>
                <a:cs typeface="Calibri" charset="0"/>
                <a:hlinkClick r:id="rId4"/>
              </a:rPr>
              <a:t>www.zoleerjekinderenrekenen.nl</a:t>
            </a:r>
            <a:endParaRPr lang="nl-NL" sz="32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200000"/>
              </a:lnSpc>
            </a:pPr>
            <a:r>
              <a:rPr lang="nl-NL" sz="3400" dirty="0">
                <a:latin typeface="Calibri" charset="0"/>
                <a:ea typeface="Calibri" charset="0"/>
                <a:cs typeface="Calibri" charset="0"/>
                <a:hlinkClick r:id="rId5"/>
              </a:rPr>
              <a:t>http://</a:t>
            </a:r>
            <a:r>
              <a:rPr lang="nl-NL" sz="3400" dirty="0" smtClean="0">
                <a:latin typeface="Calibri" charset="0"/>
                <a:ea typeface="Calibri" charset="0"/>
                <a:cs typeface="Calibri" charset="0"/>
                <a:hlinkClick r:id="rId5"/>
              </a:rPr>
              <a:t>onderwijsgek.nl</a:t>
            </a:r>
            <a:r>
              <a:rPr lang="nl-NL" sz="3400" dirty="0" smtClean="0"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nl-NL" sz="3200" dirty="0" smtClean="0">
                <a:latin typeface="Calibri" charset="0"/>
                <a:ea typeface="Calibri" charset="0"/>
                <a:cs typeface="Calibri" charset="0"/>
              </a:rPr>
              <a:t>Expliciete directe instructie</a:t>
            </a:r>
          </a:p>
          <a:p>
            <a:pPr>
              <a:lnSpc>
                <a:spcPct val="200000"/>
              </a:lnSpc>
            </a:pPr>
            <a:r>
              <a:rPr lang="nl-NL" sz="3400" dirty="0">
                <a:latin typeface="Calibri" charset="0"/>
                <a:ea typeface="Calibri" charset="0"/>
                <a:cs typeface="Calibri" charset="0"/>
                <a:hlinkClick r:id="rId6"/>
              </a:rPr>
              <a:t>http://</a:t>
            </a:r>
            <a:r>
              <a:rPr lang="nl-NL" sz="3400" dirty="0" smtClean="0">
                <a:latin typeface="Calibri" charset="0"/>
                <a:ea typeface="Calibri" charset="0"/>
                <a:cs typeface="Calibri" charset="0"/>
                <a:hlinkClick r:id="rId6"/>
              </a:rPr>
              <a:t>wij-leren.nl</a:t>
            </a:r>
            <a:endParaRPr lang="nl-NL" sz="34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200000"/>
              </a:lnSpc>
            </a:pPr>
            <a:endParaRPr lang="nl-NL" sz="34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0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1643360" y="201994"/>
            <a:ext cx="8226029" cy="562387"/>
          </a:xfrm>
        </p:spPr>
        <p:txBody>
          <a:bodyPr vert="horz" lIns="91399" tIns="45699" rIns="91399" bIns="45699" rtlCol="0" anchor="t">
            <a:noAutofit/>
          </a:bodyPr>
          <a:lstStyle/>
          <a:p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Van </a:t>
            </a: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een</a:t>
            </a:r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volkstelling</a:t>
            </a:r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 in de VS in 1880</a:t>
            </a:r>
            <a:r>
              <a:rPr lang="mr-IN" altLang="en-US" sz="3200" b="1" dirty="0">
                <a:solidFill>
                  <a:srgbClr val="C00000"/>
                </a:solidFill>
                <a:ea typeface="ＭＳ Ｐゴシック" charset="-128"/>
              </a:rPr>
              <a:t>…</a:t>
            </a:r>
            <a:r>
              <a:rPr lang="nl-NL" altLang="en-US" sz="3200" b="1" dirty="0">
                <a:solidFill>
                  <a:srgbClr val="C00000"/>
                </a:solidFill>
                <a:ea typeface="ＭＳ Ｐゴシック" charset="-128"/>
              </a:rPr>
              <a:t>..</a:t>
            </a:r>
            <a:endParaRPr lang="en-GB" altLang="en-US" sz="3200" b="1" dirty="0">
              <a:solidFill>
                <a:srgbClr val="C00000"/>
              </a:solidFill>
              <a:ea typeface="ＭＳ Ｐゴシック" charset="-128"/>
            </a:endParaRPr>
          </a:p>
        </p:txBody>
      </p:sp>
      <p:pic>
        <p:nvPicPr>
          <p:cNvPr id="1536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364" y="1172362"/>
            <a:ext cx="8466998" cy="537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6437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801661" y="263341"/>
            <a:ext cx="8588679" cy="505479"/>
          </a:xfrm>
        </p:spPr>
        <p:txBody>
          <a:bodyPr>
            <a:noAutofit/>
          </a:bodyPr>
          <a:lstStyle/>
          <a:p>
            <a:r>
              <a:rPr lang="is-IS" altLang="en-US" sz="3200" b="1" dirty="0">
                <a:solidFill>
                  <a:srgbClr val="C00000"/>
                </a:solidFill>
                <a:ea typeface="ＭＳ Ｐゴシック" charset="-128"/>
              </a:rPr>
              <a:t>…tot de ontwikkeling van de DSM</a:t>
            </a:r>
            <a:endParaRPr lang="en-GB" altLang="en-US" sz="3200" b="1" dirty="0">
              <a:solidFill>
                <a:srgbClr val="C00000"/>
              </a:solidFill>
              <a:ea typeface="ＭＳ Ｐゴシック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61316"/>
              </p:ext>
            </p:extLst>
          </p:nvPr>
        </p:nvGraphicFramePr>
        <p:xfrm>
          <a:off x="2107403" y="1398158"/>
          <a:ext cx="9208297" cy="5021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0434"/>
                <a:gridCol w="1474245"/>
                <a:gridCol w="3883618"/>
              </a:tblGrid>
              <a:tr h="8369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Year</a:t>
                      </a:r>
                      <a:endParaRPr lang="en-US" sz="1800" dirty="0"/>
                    </a:p>
                  </a:txBody>
                  <a:tcPr marL="64273" marR="64273" marT="32136" marB="3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DSM</a:t>
                      </a:r>
                      <a:endParaRPr lang="en-US" sz="1800" dirty="0"/>
                    </a:p>
                  </a:txBody>
                  <a:tcPr marL="64273" marR="64273" marT="32136" marB="3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Number of </a:t>
                      </a:r>
                      <a:r>
                        <a:rPr lang="en-US" sz="1800" baseline="0" dirty="0" smtClean="0"/>
                        <a:t>diagnoses</a:t>
                      </a:r>
                      <a:endParaRPr lang="en-US" sz="1800" dirty="0"/>
                    </a:p>
                  </a:txBody>
                  <a:tcPr marL="64273" marR="64273" marT="32136" marB="32136"/>
                </a:tc>
              </a:tr>
              <a:tr h="8369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1952</a:t>
                      </a:r>
                      <a:endParaRPr lang="en-US" sz="2800" dirty="0"/>
                    </a:p>
                  </a:txBody>
                  <a:tcPr marL="64273" marR="64273" marT="32136" marB="3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endParaRPr lang="en-US" sz="2800" dirty="0"/>
                    </a:p>
                  </a:txBody>
                  <a:tcPr marL="64273" marR="64273" marT="32136" marB="3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108</a:t>
                      </a:r>
                      <a:endParaRPr lang="en-US" sz="2800" dirty="0"/>
                    </a:p>
                  </a:txBody>
                  <a:tcPr marL="64273" marR="64273" marT="32136" marB="32136"/>
                </a:tc>
              </a:tr>
              <a:tr h="8369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1968</a:t>
                      </a:r>
                      <a:endParaRPr lang="en-US" sz="2800" dirty="0"/>
                    </a:p>
                  </a:txBody>
                  <a:tcPr marL="64273" marR="64273" marT="32136" marB="3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II</a:t>
                      </a:r>
                      <a:endParaRPr lang="en-US" sz="2800" dirty="0"/>
                    </a:p>
                  </a:txBody>
                  <a:tcPr marL="64273" marR="64273" marT="32136" marB="3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186</a:t>
                      </a:r>
                      <a:endParaRPr lang="en-US" sz="2800" dirty="0"/>
                    </a:p>
                  </a:txBody>
                  <a:tcPr marL="64273" marR="64273" marT="32136" marB="32136"/>
                </a:tc>
              </a:tr>
              <a:tr h="8369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1980</a:t>
                      </a:r>
                      <a:endParaRPr lang="en-US" sz="2800" dirty="0"/>
                    </a:p>
                  </a:txBody>
                  <a:tcPr marL="64273" marR="64273" marT="32136" marB="3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III</a:t>
                      </a:r>
                      <a:endParaRPr lang="en-US" sz="2800" dirty="0"/>
                    </a:p>
                  </a:txBody>
                  <a:tcPr marL="64273" marR="64273" marT="32136" marB="3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265</a:t>
                      </a:r>
                      <a:endParaRPr lang="en-US" sz="2800" dirty="0"/>
                    </a:p>
                  </a:txBody>
                  <a:tcPr marL="64273" marR="64273" marT="32136" marB="32136"/>
                </a:tc>
              </a:tr>
              <a:tr h="8369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1994</a:t>
                      </a:r>
                      <a:endParaRPr lang="en-US" sz="2800" dirty="0"/>
                    </a:p>
                  </a:txBody>
                  <a:tcPr marL="64273" marR="64273" marT="32136" marB="3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IV</a:t>
                      </a:r>
                      <a:endParaRPr lang="en-US" sz="2800" dirty="0"/>
                    </a:p>
                  </a:txBody>
                  <a:tcPr marL="64273" marR="64273" marT="32136" marB="3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365</a:t>
                      </a:r>
                      <a:endParaRPr lang="en-US" sz="2800" dirty="0"/>
                    </a:p>
                  </a:txBody>
                  <a:tcPr marL="64273" marR="64273" marT="32136" marB="32136"/>
                </a:tc>
              </a:tr>
              <a:tr h="8369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2013</a:t>
                      </a:r>
                      <a:endParaRPr lang="en-US" sz="2800" dirty="0"/>
                    </a:p>
                  </a:txBody>
                  <a:tcPr marL="64273" marR="64273" marT="32136" marB="3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marL="64273" marR="64273" marT="32136" marB="321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?</a:t>
                      </a:r>
                      <a:endParaRPr lang="en-US" sz="2800" dirty="0"/>
                    </a:p>
                  </a:txBody>
                  <a:tcPr marL="64273" marR="64273" marT="32136" marB="32136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8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</a:t>
            </a:r>
            <a:r>
              <a:rPr lang="en-GB" altLang="en-US" sz="3200" b="1" dirty="0" err="1" smtClean="0">
                <a:solidFill>
                  <a:srgbClr val="C00000"/>
                </a:solidFill>
              </a:rPr>
              <a:t>Tweetoppige</a:t>
            </a:r>
            <a:r>
              <a:rPr lang="en-GB" altLang="en-US" sz="3200" b="1" dirty="0" smtClean="0">
                <a:solidFill>
                  <a:srgbClr val="C00000"/>
                </a:solidFill>
              </a:rPr>
              <a:t> </a:t>
            </a:r>
            <a:r>
              <a:rPr lang="en-GB" altLang="en-US" sz="3200" b="1" dirty="0" err="1" smtClean="0">
                <a:solidFill>
                  <a:srgbClr val="C00000"/>
                </a:solidFill>
              </a:rPr>
              <a:t>verdeling</a:t>
            </a:r>
            <a:endParaRPr lang="en-GB" altLang="en-US" sz="3200" b="1" dirty="0">
              <a:solidFill>
                <a:srgbClr val="C00000"/>
              </a:solidFill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1813" y="787400"/>
            <a:ext cx="779462" cy="365125"/>
          </a:xfrm>
        </p:spPr>
        <p:txBody>
          <a:bodyPr/>
          <a:lstStyle/>
          <a:p>
            <a:fld id="{C0454005-12E3-0443-BE1A-510CB9F99CE2}" type="slidenum">
              <a:rPr lang="en-US" altLang="en-US" smtClean="0"/>
              <a:t>4</a:t>
            </a:fld>
            <a:endParaRPr lang="en-US" alt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610232"/>
              </p:ext>
            </p:extLst>
          </p:nvPr>
        </p:nvGraphicFramePr>
        <p:xfrm>
          <a:off x="2592925" y="1773474"/>
          <a:ext cx="9177543" cy="4925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40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019" y="256646"/>
            <a:ext cx="7981659" cy="42737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200" b="1" dirty="0" err="1">
                <a:solidFill>
                  <a:srgbClr val="C00000"/>
                </a:solidFill>
              </a:rPr>
              <a:t>Eentoppige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verdeling</a:t>
            </a:r>
            <a:endParaRPr lang="en-GB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76521739"/>
              </p:ext>
            </p:extLst>
          </p:nvPr>
        </p:nvGraphicFramePr>
        <p:xfrm>
          <a:off x="2743200" y="1499625"/>
          <a:ext cx="9010650" cy="4527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2075043" y="409517"/>
            <a:ext cx="7495149" cy="42402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Te</a:t>
            </a:r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veel</a:t>
            </a:r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 of </a:t>
            </a: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Te</a:t>
            </a:r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Weinig</a:t>
            </a:r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: </a:t>
            </a: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Normen</a:t>
            </a:r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nodig</a:t>
            </a:r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92470" y="1172757"/>
            <a:ext cx="9525079" cy="5150222"/>
          </a:xfrm>
        </p:spPr>
        <p:txBody>
          <a:bodyPr>
            <a:normAutofit fontScale="70000" lnSpcReduction="20000"/>
          </a:bodyPr>
          <a:lstStyle/>
          <a:p>
            <a:pPr marL="82257" indent="0">
              <a:lnSpc>
                <a:spcPct val="150000"/>
              </a:lnSpc>
              <a:buNone/>
              <a:defRPr/>
            </a:pPr>
            <a:r>
              <a:rPr lang="en-GB" sz="3400" b="1" dirty="0"/>
              <a:t>Norm </a:t>
            </a:r>
            <a:r>
              <a:rPr lang="en-GB" sz="3400" dirty="0"/>
              <a:t>=</a:t>
            </a:r>
            <a:r>
              <a:rPr lang="en-GB" sz="3400" b="1" dirty="0"/>
              <a:t> </a:t>
            </a:r>
            <a:r>
              <a:rPr lang="en-GB" sz="3400" dirty="0" err="1"/>
              <a:t>standaard</a:t>
            </a:r>
            <a:r>
              <a:rPr lang="en-GB" sz="3400" dirty="0"/>
              <a:t>, patroon, model (1821) </a:t>
            </a:r>
            <a:r>
              <a:rPr lang="en-GB" sz="3400" dirty="0" err="1"/>
              <a:t>uit</a:t>
            </a:r>
            <a:r>
              <a:rPr lang="en-GB" sz="3400" dirty="0"/>
              <a:t> het </a:t>
            </a:r>
            <a:r>
              <a:rPr lang="en-GB" sz="3400" dirty="0" err="1"/>
              <a:t>Latijn</a:t>
            </a:r>
            <a:endParaRPr lang="en-GB" sz="3400" dirty="0"/>
          </a:p>
          <a:p>
            <a:pPr marL="82257" indent="0">
              <a:lnSpc>
                <a:spcPct val="150000"/>
              </a:lnSpc>
              <a:buNone/>
              <a:defRPr/>
            </a:pPr>
            <a:r>
              <a:rPr lang="en-GB" sz="3400" b="1" dirty="0"/>
              <a:t>Norma</a:t>
            </a:r>
            <a:r>
              <a:rPr lang="en-GB" sz="3400" dirty="0"/>
              <a:t> = </a:t>
            </a:r>
            <a:r>
              <a:rPr lang="nl-NL" sz="3400" dirty="0"/>
              <a:t>Winkelhaak</a:t>
            </a:r>
            <a:r>
              <a:rPr lang="en-GB" sz="3400" dirty="0"/>
              <a:t>* (in </a:t>
            </a:r>
            <a:r>
              <a:rPr lang="en-GB" sz="3400" dirty="0" err="1"/>
              <a:t>gebruik</a:t>
            </a:r>
            <a:r>
              <a:rPr lang="en-GB" sz="3400" dirty="0"/>
              <a:t> </a:t>
            </a:r>
            <a:r>
              <a:rPr lang="en-GB" sz="3400" dirty="0" err="1"/>
              <a:t>sinds</a:t>
            </a:r>
            <a:r>
              <a:rPr lang="en-GB" sz="3400" dirty="0"/>
              <a:t> 1670)</a:t>
            </a:r>
          </a:p>
          <a:p>
            <a:pPr marL="82257" indent="0">
              <a:buNone/>
              <a:defRPr/>
            </a:pPr>
            <a:endParaRPr lang="en-GB" sz="3100" dirty="0" smtClean="0"/>
          </a:p>
          <a:p>
            <a:pPr marL="82257" indent="0">
              <a:buNone/>
              <a:defRPr/>
            </a:pPr>
            <a:endParaRPr lang="en-GB" b="1" dirty="0" smtClean="0"/>
          </a:p>
          <a:p>
            <a:pPr marL="82257" indent="0">
              <a:buNone/>
              <a:defRPr/>
            </a:pPr>
            <a:endParaRPr lang="en-GB" b="1" dirty="0" smtClean="0"/>
          </a:p>
          <a:p>
            <a:pPr marL="82257" indent="0">
              <a:buNone/>
              <a:defRPr/>
            </a:pPr>
            <a:endParaRPr lang="en-GB" b="1" dirty="0" smtClean="0"/>
          </a:p>
          <a:p>
            <a:pPr marL="82257" indent="0">
              <a:buNone/>
              <a:defRPr/>
            </a:pPr>
            <a:endParaRPr lang="en-GB" b="1" dirty="0" smtClean="0"/>
          </a:p>
          <a:p>
            <a:pPr marL="82257" indent="0">
              <a:buNone/>
              <a:defRPr/>
            </a:pPr>
            <a:endParaRPr lang="en-GB" b="1" dirty="0" smtClean="0"/>
          </a:p>
          <a:p>
            <a:pPr marL="82257" indent="0">
              <a:buNone/>
              <a:defRPr/>
            </a:pPr>
            <a:endParaRPr lang="en-GB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57" indent="0">
              <a:buNone/>
              <a:defRPr/>
            </a:pPr>
            <a:r>
              <a:rPr lang="en-GB" sz="3400" b="1" dirty="0"/>
              <a:t>Normal </a:t>
            </a:r>
            <a:r>
              <a:rPr lang="en-GB" sz="3400" dirty="0"/>
              <a:t>=</a:t>
            </a:r>
            <a:r>
              <a:rPr lang="en-GB" sz="3400" b="1" dirty="0"/>
              <a:t> ‘</a:t>
            </a:r>
            <a:r>
              <a:rPr lang="en-GB" sz="3400" dirty="0" err="1"/>
              <a:t>gebruikelijke</a:t>
            </a:r>
            <a:r>
              <a:rPr lang="en-GB" sz="3400" dirty="0"/>
              <a:t> </a:t>
            </a:r>
            <a:r>
              <a:rPr lang="en-GB" sz="3400" dirty="0" err="1"/>
              <a:t>situatie</a:t>
            </a:r>
            <a:r>
              <a:rPr lang="en-GB" sz="3400" dirty="0"/>
              <a:t>’ (1890)</a:t>
            </a:r>
          </a:p>
          <a:p>
            <a:pPr marL="82257" indent="0">
              <a:buNone/>
              <a:defRPr/>
            </a:pPr>
            <a:r>
              <a:rPr lang="en-GB" sz="3400" dirty="0" err="1"/>
              <a:t>Sinds</a:t>
            </a:r>
            <a:r>
              <a:rPr lang="en-GB" sz="3400" dirty="0"/>
              <a:t> 1894 </a:t>
            </a:r>
            <a:r>
              <a:rPr lang="en-GB" sz="3400" dirty="0" err="1"/>
              <a:t>verwijst</a:t>
            </a:r>
            <a:r>
              <a:rPr lang="en-GB" sz="3400" dirty="0"/>
              <a:t> het ‘</a:t>
            </a:r>
            <a:r>
              <a:rPr lang="en-GB" sz="3400" dirty="0" err="1"/>
              <a:t>normaal</a:t>
            </a:r>
            <a:r>
              <a:rPr lang="en-GB" sz="3400" dirty="0"/>
              <a:t> </a:t>
            </a:r>
            <a:r>
              <a:rPr lang="en-GB" sz="3400" dirty="0" err="1"/>
              <a:t>persoon</a:t>
            </a:r>
            <a:r>
              <a:rPr lang="en-GB" sz="3400" dirty="0"/>
              <a:t> of ding’</a:t>
            </a:r>
          </a:p>
          <a:p>
            <a:pPr marL="82257" indent="0">
              <a:buNone/>
              <a:defRPr/>
            </a:pPr>
            <a:endParaRPr lang="en-GB" sz="3400" dirty="0" smtClean="0"/>
          </a:p>
          <a:p>
            <a:pPr marL="82257" indent="0">
              <a:buNone/>
              <a:defRPr/>
            </a:pPr>
            <a:r>
              <a:rPr lang="en-GB" sz="3400" dirty="0"/>
              <a:t>* </a:t>
            </a:r>
            <a:r>
              <a:rPr lang="en-GB" sz="3400" dirty="0" err="1"/>
              <a:t>Winkelhaak</a:t>
            </a:r>
            <a:r>
              <a:rPr lang="en-GB" sz="3400" dirty="0"/>
              <a:t> is </a:t>
            </a:r>
            <a:r>
              <a:rPr lang="en-GB" sz="3400" dirty="0" err="1"/>
              <a:t>een</a:t>
            </a:r>
            <a:r>
              <a:rPr lang="en-GB" sz="3400" dirty="0"/>
              <a:t> artefact.</a:t>
            </a:r>
          </a:p>
        </p:txBody>
      </p:sp>
      <p:pic>
        <p:nvPicPr>
          <p:cNvPr id="2253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009" y="2372203"/>
            <a:ext cx="4975565" cy="174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7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1735106" y="384348"/>
            <a:ext cx="9694894" cy="3477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Te</a:t>
            </a:r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veel</a:t>
            </a:r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 of </a:t>
            </a: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Te</a:t>
            </a:r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Weinig</a:t>
            </a:r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: </a:t>
            </a: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Statistiek</a:t>
            </a:r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als</a:t>
            </a:r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 de </a:t>
            </a: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oplossing</a:t>
            </a:r>
            <a:endParaRPr lang="en-GB" altLang="en-US" sz="3200" b="1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40708" y="1414060"/>
            <a:ext cx="8431274" cy="395791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sz="2400" dirty="0" err="1"/>
              <a:t>Statistiek</a:t>
            </a:r>
            <a:r>
              <a:rPr lang="en-GB" sz="2400" dirty="0"/>
              <a:t> = </a:t>
            </a:r>
            <a:r>
              <a:rPr lang="en-GB" sz="2400" dirty="0" err="1"/>
              <a:t>informatie</a:t>
            </a:r>
            <a:r>
              <a:rPr lang="en-GB" sz="2400" dirty="0"/>
              <a:t> over </a:t>
            </a:r>
            <a:r>
              <a:rPr lang="en-GB" sz="2400" dirty="0" err="1"/>
              <a:t>een</a:t>
            </a:r>
            <a:r>
              <a:rPr lang="en-GB" sz="2400" dirty="0"/>
              <a:t> </a:t>
            </a:r>
            <a:r>
              <a:rPr lang="en-GB" sz="2400" dirty="0" err="1"/>
              <a:t>populatie</a:t>
            </a:r>
            <a:r>
              <a:rPr lang="en-GB" sz="2400" dirty="0"/>
              <a:t> of </a:t>
            </a:r>
            <a:r>
              <a:rPr lang="en-GB" sz="2400" dirty="0" err="1"/>
              <a:t>een</a:t>
            </a:r>
            <a:r>
              <a:rPr lang="en-GB" sz="2400" dirty="0"/>
              <a:t> </a:t>
            </a:r>
            <a:r>
              <a:rPr lang="en-GB" sz="2400" dirty="0" err="1"/>
              <a:t>steekproef</a:t>
            </a:r>
            <a:r>
              <a:rPr lang="en-GB" sz="2400" dirty="0"/>
              <a:t> </a:t>
            </a:r>
            <a:r>
              <a:rPr lang="en-GB" sz="2400" dirty="0" err="1"/>
              <a:t>daaruit</a:t>
            </a:r>
            <a:endParaRPr lang="en-GB" sz="2400" dirty="0"/>
          </a:p>
          <a:p>
            <a:pPr marL="0" indent="0">
              <a:buNone/>
              <a:defRPr/>
            </a:pPr>
            <a:endParaRPr lang="en-GB" sz="2400" dirty="0"/>
          </a:p>
          <a:p>
            <a:pPr marL="0" indent="0">
              <a:buNone/>
              <a:defRPr/>
            </a:pPr>
            <a:endParaRPr lang="en-GB" sz="2400" dirty="0"/>
          </a:p>
          <a:p>
            <a:pPr marL="0" indent="0">
              <a:buNone/>
              <a:defRPr/>
            </a:pPr>
            <a:r>
              <a:rPr lang="en-GB" sz="2400" dirty="0" err="1"/>
              <a:t>Statistische</a:t>
            </a:r>
            <a:r>
              <a:rPr lang="en-GB" sz="2400" dirty="0"/>
              <a:t> </a:t>
            </a:r>
            <a:r>
              <a:rPr lang="en-GB" sz="2400" dirty="0" err="1"/>
              <a:t>informatie</a:t>
            </a:r>
            <a:endParaRPr lang="en-GB" sz="2400" dirty="0"/>
          </a:p>
          <a:p>
            <a:pPr marL="342737" indent="-342737">
              <a:defRPr/>
            </a:pPr>
            <a:r>
              <a:rPr lang="en-GB" sz="2400" dirty="0" err="1"/>
              <a:t>Frequenties</a:t>
            </a:r>
            <a:endParaRPr lang="en-GB" sz="2400" dirty="0"/>
          </a:p>
          <a:p>
            <a:pPr marL="342737" indent="-342737">
              <a:defRPr/>
            </a:pPr>
            <a:r>
              <a:rPr lang="en-GB" sz="2400" dirty="0" err="1"/>
              <a:t>Gemiddelde</a:t>
            </a:r>
            <a:endParaRPr lang="en-GB" sz="2400" dirty="0"/>
          </a:p>
          <a:p>
            <a:pPr marL="342737" indent="-342737">
              <a:defRPr/>
            </a:pPr>
            <a:r>
              <a:rPr lang="en-GB" sz="2400" dirty="0" err="1"/>
              <a:t>Bereik</a:t>
            </a:r>
            <a:endParaRPr lang="en-GB" sz="2400" dirty="0"/>
          </a:p>
          <a:p>
            <a:pPr marL="0" indent="0">
              <a:buNone/>
              <a:defRPr/>
            </a:pPr>
            <a:endParaRPr lang="en-GB" sz="2400" dirty="0"/>
          </a:p>
          <a:p>
            <a:pPr marL="0" indent="0">
              <a:buNone/>
              <a:defRPr/>
            </a:pP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79" y="4194925"/>
            <a:ext cx="1522560" cy="23540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025" y="2135275"/>
            <a:ext cx="3062514" cy="2009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825" y="4650145"/>
            <a:ext cx="3062514" cy="5487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239" y="1658404"/>
            <a:ext cx="1431521" cy="346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16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2"/>
          <p:cNvSpPr>
            <a:spLocks noGrp="1"/>
          </p:cNvSpPr>
          <p:nvPr>
            <p:ph type="title"/>
          </p:nvPr>
        </p:nvSpPr>
        <p:spPr>
          <a:xfrm>
            <a:off x="1800545" y="394776"/>
            <a:ext cx="8587564" cy="43629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Objectieve</a:t>
            </a:r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 versus </a:t>
            </a: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Normatieve</a:t>
            </a:r>
            <a:r>
              <a:rPr lang="en-GB" altLang="en-US" sz="3200" b="1" dirty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GB" altLang="en-US" sz="3200" b="1" dirty="0" err="1">
                <a:solidFill>
                  <a:srgbClr val="C00000"/>
                </a:solidFill>
                <a:ea typeface="ＭＳ Ｐゴシック" charset="-128"/>
              </a:rPr>
              <a:t>maten</a:t>
            </a:r>
            <a:endParaRPr lang="en-GB" altLang="en-US" sz="3200" b="1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1956187" y="1152907"/>
            <a:ext cx="9347353" cy="5160319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GB" sz="2600" i="1" dirty="0" err="1" smtClean="0"/>
              <a:t>Snelheid</a:t>
            </a:r>
            <a:r>
              <a:rPr lang="en-GB" sz="2600" dirty="0" smtClean="0"/>
              <a:t>, 120 km/</a:t>
            </a:r>
            <a:r>
              <a:rPr lang="en-GB" sz="2600" dirty="0" err="1" smtClean="0"/>
              <a:t>uur</a:t>
            </a:r>
            <a:r>
              <a:rPr lang="en-GB" sz="2600" dirty="0" smtClean="0"/>
              <a:t>, is </a:t>
            </a:r>
            <a:r>
              <a:rPr lang="en-GB" sz="2600" dirty="0" err="1" smtClean="0"/>
              <a:t>en</a:t>
            </a:r>
            <a:r>
              <a:rPr lang="en-GB" sz="2600" dirty="0" smtClean="0"/>
              <a:t> ‘</a:t>
            </a:r>
            <a:r>
              <a:rPr lang="en-GB" sz="2600" dirty="0" err="1" smtClean="0"/>
              <a:t>objectieve</a:t>
            </a:r>
            <a:r>
              <a:rPr lang="en-GB" sz="2600" dirty="0" smtClean="0"/>
              <a:t>’ </a:t>
            </a:r>
            <a:r>
              <a:rPr lang="en-GB" sz="2600" dirty="0" err="1" smtClean="0"/>
              <a:t>maat</a:t>
            </a:r>
            <a:endParaRPr lang="en-GB" sz="2600" dirty="0" smtClean="0"/>
          </a:p>
          <a:p>
            <a:pPr marL="0" indent="0">
              <a:buNone/>
              <a:defRPr/>
            </a:pPr>
            <a:r>
              <a:rPr lang="en-GB" sz="2600" dirty="0" smtClean="0"/>
              <a:t>	</a:t>
            </a:r>
          </a:p>
          <a:p>
            <a:pPr marL="0" indent="0">
              <a:buNone/>
              <a:defRPr/>
            </a:pPr>
            <a:r>
              <a:rPr lang="en-GB" sz="2600" dirty="0" err="1" smtClean="0"/>
              <a:t>normatieve</a:t>
            </a:r>
            <a:r>
              <a:rPr lang="en-GB" sz="2600" dirty="0" smtClean="0"/>
              <a:t> </a:t>
            </a:r>
            <a:r>
              <a:rPr lang="en-GB" sz="2600" dirty="0" err="1" smtClean="0"/>
              <a:t>evaluatie</a:t>
            </a:r>
            <a:r>
              <a:rPr lang="en-GB" sz="2600" dirty="0" smtClean="0"/>
              <a:t> is </a:t>
            </a:r>
            <a:r>
              <a:rPr lang="en-GB" sz="2600" dirty="0" err="1" smtClean="0"/>
              <a:t>altijd</a:t>
            </a:r>
            <a:r>
              <a:rPr lang="en-GB" sz="2600" dirty="0" smtClean="0"/>
              <a:t> in </a:t>
            </a:r>
            <a:r>
              <a:rPr lang="en-GB" sz="2600" dirty="0" err="1" smtClean="0"/>
              <a:t>relatie</a:t>
            </a:r>
            <a:r>
              <a:rPr lang="en-GB" sz="2600" dirty="0" smtClean="0"/>
              <a:t> tot de context</a:t>
            </a:r>
          </a:p>
          <a:p>
            <a:pPr marL="0" indent="0">
              <a:buNone/>
              <a:defRPr/>
            </a:pPr>
            <a:r>
              <a:rPr lang="en-GB" sz="2600" dirty="0" smtClean="0"/>
              <a:t>		</a:t>
            </a:r>
            <a:r>
              <a:rPr lang="en-GB" sz="2600" dirty="0" err="1" smtClean="0"/>
              <a:t>te</a:t>
            </a:r>
            <a:r>
              <a:rPr lang="en-GB" sz="2600" dirty="0" smtClean="0"/>
              <a:t> </a:t>
            </a:r>
            <a:r>
              <a:rPr lang="en-GB" sz="2600" dirty="0" err="1" smtClean="0"/>
              <a:t>snel</a:t>
            </a:r>
            <a:r>
              <a:rPr lang="en-GB" sz="2600" dirty="0" smtClean="0"/>
              <a:t> op </a:t>
            </a:r>
            <a:r>
              <a:rPr lang="en-GB" sz="2600" dirty="0" err="1" smtClean="0"/>
              <a:t>een</a:t>
            </a:r>
            <a:r>
              <a:rPr lang="en-GB" sz="2600" dirty="0" smtClean="0"/>
              <a:t> 80 km </a:t>
            </a:r>
            <a:r>
              <a:rPr lang="en-GB" sz="2600" dirty="0" err="1" smtClean="0"/>
              <a:t>weg</a:t>
            </a:r>
            <a:r>
              <a:rPr lang="en-GB" sz="2600" dirty="0" smtClean="0"/>
              <a:t>, </a:t>
            </a:r>
            <a:r>
              <a:rPr lang="en-GB" sz="2600" dirty="0" err="1" smtClean="0"/>
              <a:t>als</a:t>
            </a:r>
            <a:r>
              <a:rPr lang="en-GB" sz="2600" dirty="0" smtClean="0"/>
              <a:t> je </a:t>
            </a:r>
            <a:r>
              <a:rPr lang="en-GB" sz="2600" dirty="0" err="1" smtClean="0"/>
              <a:t>geen</a:t>
            </a:r>
            <a:r>
              <a:rPr lang="en-GB" sz="2600" dirty="0" smtClean="0"/>
              <a:t> </a:t>
            </a:r>
            <a:r>
              <a:rPr lang="en-GB" sz="2600" dirty="0" err="1" smtClean="0"/>
              <a:t>boete</a:t>
            </a:r>
            <a:r>
              <a:rPr lang="en-GB" sz="2600" dirty="0" smtClean="0"/>
              <a:t> wilt</a:t>
            </a:r>
          </a:p>
          <a:p>
            <a:pPr marL="0" indent="0">
              <a:buNone/>
              <a:defRPr/>
            </a:pPr>
            <a:r>
              <a:rPr lang="en-GB" sz="2600" dirty="0" smtClean="0"/>
              <a:t>		</a:t>
            </a:r>
            <a:r>
              <a:rPr lang="en-GB" sz="2600" dirty="0" err="1" smtClean="0"/>
              <a:t>te</a:t>
            </a:r>
            <a:r>
              <a:rPr lang="en-GB" sz="2600" dirty="0" smtClean="0"/>
              <a:t> </a:t>
            </a:r>
            <a:r>
              <a:rPr lang="en-GB" sz="2600" dirty="0" err="1" smtClean="0"/>
              <a:t>langzaam</a:t>
            </a:r>
            <a:r>
              <a:rPr lang="en-GB" sz="2600" dirty="0" smtClean="0"/>
              <a:t> op </a:t>
            </a:r>
            <a:r>
              <a:rPr lang="en-GB" sz="2600" dirty="0" err="1" smtClean="0"/>
              <a:t>een</a:t>
            </a:r>
            <a:r>
              <a:rPr lang="en-GB" sz="2600" dirty="0" smtClean="0"/>
              <a:t> race circuit, </a:t>
            </a:r>
            <a:r>
              <a:rPr lang="en-GB" sz="2600" dirty="0" err="1" smtClean="0"/>
              <a:t>als</a:t>
            </a:r>
            <a:r>
              <a:rPr lang="en-GB" sz="2600" dirty="0" smtClean="0"/>
              <a:t> je wilt </a:t>
            </a:r>
            <a:r>
              <a:rPr lang="en-GB" sz="2600" dirty="0" err="1" smtClean="0"/>
              <a:t>winnen</a:t>
            </a:r>
            <a:endParaRPr lang="en-GB" sz="2600" dirty="0" smtClean="0"/>
          </a:p>
          <a:p>
            <a:pPr marL="0" indent="0">
              <a:buNone/>
              <a:defRPr/>
            </a:pPr>
            <a:endParaRPr lang="en-GB" sz="2600" dirty="0" smtClean="0"/>
          </a:p>
          <a:p>
            <a:pPr marL="0" indent="0">
              <a:buNone/>
              <a:defRPr/>
            </a:pPr>
            <a:endParaRPr lang="en-GB" sz="2600" dirty="0" smtClean="0"/>
          </a:p>
          <a:p>
            <a:pPr marL="0" lvl="1" indent="0">
              <a:buNone/>
              <a:defRPr/>
            </a:pPr>
            <a:r>
              <a:rPr lang="en-GB" sz="2600" i="1" dirty="0" err="1" smtClean="0"/>
              <a:t>Intelligentie</a:t>
            </a:r>
            <a:r>
              <a:rPr lang="en-GB" sz="2600" dirty="0" smtClean="0"/>
              <a:t>, IQ = 70, is a </a:t>
            </a:r>
            <a:r>
              <a:rPr lang="en-GB" sz="2600" dirty="0" err="1" smtClean="0"/>
              <a:t>normatieve</a:t>
            </a:r>
            <a:r>
              <a:rPr lang="en-GB" sz="2600" dirty="0" smtClean="0"/>
              <a:t> </a:t>
            </a:r>
            <a:r>
              <a:rPr lang="en-GB" sz="2600" dirty="0" err="1" smtClean="0"/>
              <a:t>maat</a:t>
            </a:r>
            <a:r>
              <a:rPr lang="en-GB" sz="2600" dirty="0" smtClean="0"/>
              <a:t> (</a:t>
            </a:r>
            <a:r>
              <a:rPr lang="en-GB" sz="2600" dirty="0" err="1" smtClean="0"/>
              <a:t>relatief</a:t>
            </a:r>
            <a:r>
              <a:rPr lang="en-GB" sz="2600" dirty="0" smtClean="0"/>
              <a:t> </a:t>
            </a:r>
            <a:r>
              <a:rPr lang="en-GB" sz="2600" dirty="0" err="1" smtClean="0"/>
              <a:t>t.o.v</a:t>
            </a:r>
            <a:r>
              <a:rPr lang="en-GB" sz="2600" dirty="0" smtClean="0"/>
              <a:t>. </a:t>
            </a:r>
            <a:r>
              <a:rPr lang="en-GB" sz="2600" dirty="0" err="1" smtClean="0"/>
              <a:t>anderen</a:t>
            </a:r>
            <a:r>
              <a:rPr lang="en-GB" sz="2600" dirty="0" smtClean="0"/>
              <a:t>)</a:t>
            </a:r>
          </a:p>
          <a:p>
            <a:pPr marL="170670" lvl="1" indent="0">
              <a:buNone/>
              <a:defRPr/>
            </a:pPr>
            <a:r>
              <a:rPr lang="en-GB" sz="2600" dirty="0" smtClean="0"/>
              <a:t>Met IQ = 70 </a:t>
            </a:r>
            <a:r>
              <a:rPr lang="en-GB" sz="2600" dirty="0" err="1" smtClean="0"/>
              <a:t>besluit</a:t>
            </a:r>
            <a:r>
              <a:rPr lang="en-GB" sz="2600" dirty="0" smtClean="0"/>
              <a:t>: </a:t>
            </a:r>
            <a:r>
              <a:rPr lang="en-GB" sz="2600" dirty="0" err="1" smtClean="0"/>
              <a:t>naar</a:t>
            </a:r>
            <a:r>
              <a:rPr lang="en-GB" sz="2600" dirty="0" smtClean="0"/>
              <a:t> het SBO of SO</a:t>
            </a:r>
          </a:p>
          <a:p>
            <a:pPr marL="170670" lvl="1" indent="0">
              <a:buNone/>
              <a:defRPr/>
            </a:pPr>
            <a:endParaRPr lang="en-GB" sz="2600" dirty="0" smtClean="0"/>
          </a:p>
          <a:p>
            <a:pPr marL="0" lvl="1" indent="-2285">
              <a:buNone/>
              <a:defRPr/>
            </a:pPr>
            <a:r>
              <a:rPr lang="en-GB" sz="2600" i="1" dirty="0" err="1" smtClean="0"/>
              <a:t>Lezen</a:t>
            </a:r>
            <a:r>
              <a:rPr lang="en-GB" sz="2600" dirty="0" smtClean="0"/>
              <a:t>, </a:t>
            </a:r>
            <a:r>
              <a:rPr lang="en-GB" sz="2600" dirty="0" err="1" smtClean="0"/>
              <a:t>Cito</a:t>
            </a:r>
            <a:r>
              <a:rPr lang="en-GB" sz="2600" dirty="0" smtClean="0"/>
              <a:t>-score E, is a </a:t>
            </a:r>
            <a:r>
              <a:rPr lang="en-GB" sz="2600" dirty="0" err="1" smtClean="0"/>
              <a:t>normatieve</a:t>
            </a:r>
            <a:r>
              <a:rPr lang="en-GB" sz="2600" dirty="0" smtClean="0"/>
              <a:t> </a:t>
            </a:r>
            <a:r>
              <a:rPr lang="en-GB" sz="2600" dirty="0" err="1" smtClean="0"/>
              <a:t>maat</a:t>
            </a:r>
            <a:r>
              <a:rPr lang="en-GB" sz="2600" dirty="0" smtClean="0"/>
              <a:t> (</a:t>
            </a:r>
            <a:r>
              <a:rPr lang="en-GB" sz="2600" dirty="0" err="1" smtClean="0"/>
              <a:t>relatief</a:t>
            </a:r>
            <a:r>
              <a:rPr lang="en-GB" sz="2600" dirty="0" smtClean="0"/>
              <a:t> </a:t>
            </a:r>
            <a:r>
              <a:rPr lang="en-GB" sz="2600" dirty="0" err="1"/>
              <a:t>t.o.v</a:t>
            </a:r>
            <a:r>
              <a:rPr lang="en-GB" sz="2600" dirty="0"/>
              <a:t>. </a:t>
            </a:r>
            <a:r>
              <a:rPr lang="en-GB" sz="2600" dirty="0" err="1"/>
              <a:t>anderen</a:t>
            </a:r>
            <a:r>
              <a:rPr lang="en-GB" sz="2600" dirty="0" smtClean="0"/>
              <a:t>)</a:t>
            </a:r>
            <a:endParaRPr lang="en-GB" sz="2600" dirty="0"/>
          </a:p>
          <a:p>
            <a:pPr marL="0" lvl="1" indent="-2285">
              <a:buNone/>
              <a:defRPr/>
            </a:pPr>
            <a:r>
              <a:rPr lang="en-GB" sz="2600" dirty="0" smtClean="0"/>
              <a:t>   Met </a:t>
            </a:r>
            <a:r>
              <a:rPr lang="en-GB" sz="2600" dirty="0" err="1" smtClean="0"/>
              <a:t>een</a:t>
            </a:r>
            <a:r>
              <a:rPr lang="en-GB" sz="2600" dirty="0" smtClean="0"/>
              <a:t> E-score op </a:t>
            </a:r>
            <a:r>
              <a:rPr lang="en-GB" sz="2600" dirty="0" err="1" smtClean="0"/>
              <a:t>lezen</a:t>
            </a:r>
            <a:r>
              <a:rPr lang="en-GB" sz="2600" dirty="0" smtClean="0"/>
              <a:t>: </a:t>
            </a:r>
            <a:r>
              <a:rPr lang="en-GB" sz="2600" dirty="0" err="1" smtClean="0"/>
              <a:t>Dyslexie</a:t>
            </a:r>
            <a:endParaRPr lang="en-GB" sz="2600" dirty="0"/>
          </a:p>
          <a:p>
            <a:pPr marL="170670" lvl="1" indent="0">
              <a:buNone/>
              <a:defRPr/>
            </a:pPr>
            <a:r>
              <a:rPr lang="en-GB" dirty="0" smtClean="0"/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9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C00000"/>
                </a:solidFill>
              </a:rPr>
              <a:t>Fundamentele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probleem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9602788" cy="4053191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Geen</a:t>
            </a:r>
            <a:r>
              <a:rPr lang="en-GB" sz="2800" dirty="0" smtClean="0"/>
              <a:t> </a:t>
            </a:r>
            <a:r>
              <a:rPr lang="en-GB" sz="2800" dirty="0" err="1" smtClean="0"/>
              <a:t>onafhankelijke</a:t>
            </a:r>
            <a:r>
              <a:rPr lang="en-GB" sz="2800" dirty="0" smtClean="0"/>
              <a:t> </a:t>
            </a:r>
            <a:r>
              <a:rPr lang="en-GB" sz="2800" dirty="0" err="1" smtClean="0"/>
              <a:t>toets</a:t>
            </a:r>
            <a:r>
              <a:rPr lang="en-GB" sz="2800" dirty="0" smtClean="0"/>
              <a:t> </a:t>
            </a:r>
            <a:r>
              <a:rPr lang="en-GB" sz="2800" dirty="0" err="1" smtClean="0"/>
              <a:t>voor</a:t>
            </a:r>
            <a:r>
              <a:rPr lang="en-GB" sz="2800" dirty="0" smtClean="0"/>
              <a:t> </a:t>
            </a:r>
            <a:r>
              <a:rPr lang="en-GB" sz="2800" dirty="0" err="1" smtClean="0"/>
              <a:t>dyslexie</a:t>
            </a:r>
            <a:r>
              <a:rPr lang="en-GB" sz="2800" dirty="0" smtClean="0"/>
              <a:t>, </a:t>
            </a:r>
            <a:r>
              <a:rPr lang="en-GB" sz="2800" dirty="0" err="1" smtClean="0"/>
              <a:t>zoals</a:t>
            </a:r>
            <a:r>
              <a:rPr lang="en-GB" sz="2800" dirty="0" smtClean="0"/>
              <a:t> HIV </a:t>
            </a:r>
            <a:r>
              <a:rPr lang="en-GB" sz="2800" dirty="0" err="1" smtClean="0"/>
              <a:t>Hersenscans</a:t>
            </a:r>
            <a:r>
              <a:rPr lang="en-GB" sz="2800" dirty="0" smtClean="0"/>
              <a:t>, </a:t>
            </a:r>
            <a:r>
              <a:rPr lang="en-GB" sz="2800" dirty="0" err="1" smtClean="0"/>
              <a:t>bloedspiegels</a:t>
            </a:r>
            <a:r>
              <a:rPr lang="en-GB" sz="2800" dirty="0" smtClean="0"/>
              <a:t> of </a:t>
            </a:r>
            <a:r>
              <a:rPr lang="en-GB" sz="2800" dirty="0" err="1" smtClean="0"/>
              <a:t>andere</a:t>
            </a:r>
            <a:r>
              <a:rPr lang="en-GB" sz="2800" dirty="0" smtClean="0"/>
              <a:t> </a:t>
            </a:r>
            <a:r>
              <a:rPr lang="en-GB" sz="2800" dirty="0" err="1" smtClean="0"/>
              <a:t>metingen</a:t>
            </a:r>
            <a:r>
              <a:rPr lang="en-GB" sz="2800" dirty="0" smtClean="0"/>
              <a:t> </a:t>
            </a:r>
            <a:r>
              <a:rPr lang="en-GB" sz="2800" dirty="0" err="1" smtClean="0"/>
              <a:t>kunnen</a:t>
            </a:r>
            <a:r>
              <a:rPr lang="en-GB" sz="2800" dirty="0" smtClean="0"/>
              <a:t> </a:t>
            </a:r>
            <a:r>
              <a:rPr lang="en-GB" sz="2800" dirty="0" err="1" smtClean="0"/>
              <a:t>geen</a:t>
            </a:r>
            <a:r>
              <a:rPr lang="en-GB" sz="2800" dirty="0" smtClean="0"/>
              <a:t> </a:t>
            </a:r>
            <a:r>
              <a:rPr lang="en-GB" sz="2800" dirty="0" err="1" smtClean="0"/>
              <a:t>dyslexie</a:t>
            </a:r>
            <a:r>
              <a:rPr lang="en-GB" sz="2800" dirty="0" smtClean="0"/>
              <a:t> </a:t>
            </a:r>
            <a:r>
              <a:rPr lang="en-GB" sz="2800" dirty="0" err="1" smtClean="0"/>
              <a:t>vaststellen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err="1" smtClean="0"/>
              <a:t>Leesprobleem</a:t>
            </a:r>
            <a:r>
              <a:rPr lang="en-GB" sz="2800" dirty="0" smtClean="0"/>
              <a:t> </a:t>
            </a:r>
            <a:r>
              <a:rPr lang="en-GB" sz="2800" dirty="0" err="1" smtClean="0"/>
              <a:t>wordt</a:t>
            </a:r>
            <a:r>
              <a:rPr lang="en-GB" sz="2800" dirty="0" smtClean="0"/>
              <a:t> </a:t>
            </a:r>
            <a:r>
              <a:rPr lang="en-GB" sz="2800" dirty="0" err="1" smtClean="0"/>
              <a:t>bepaald</a:t>
            </a:r>
            <a:r>
              <a:rPr lang="en-GB" sz="2800" dirty="0" smtClean="0"/>
              <a:t> door de </a:t>
            </a:r>
            <a:r>
              <a:rPr lang="en-GB" sz="2800" dirty="0" err="1" smtClean="0"/>
              <a:t>prestaties</a:t>
            </a:r>
            <a:r>
              <a:rPr lang="en-GB" sz="2800" dirty="0" smtClean="0"/>
              <a:t>     van </a:t>
            </a:r>
            <a:r>
              <a:rPr lang="en-GB" sz="2800" dirty="0" err="1" smtClean="0"/>
              <a:t>anderen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81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</TotalTime>
  <Words>528</Words>
  <Application>Microsoft Macintosh PowerPoint</Application>
  <PresentationFormat>Widescreen</PresentationFormat>
  <Paragraphs>249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Gothic</vt:lpstr>
      <vt:lpstr>Futura</vt:lpstr>
      <vt:lpstr>Mangal</vt:lpstr>
      <vt:lpstr>ＭＳ Ｐゴシック</vt:lpstr>
      <vt:lpstr>Wingdings 3</vt:lpstr>
      <vt:lpstr>Wisp</vt:lpstr>
      <vt:lpstr>‘Dyslexie’  of Niet zo makkelijk leren lezen en spellen</vt:lpstr>
      <vt:lpstr>Van een volkstelling in de VS in 1880…..</vt:lpstr>
      <vt:lpstr>…tot de ontwikkeling van de DSM</vt:lpstr>
      <vt:lpstr> Tweetoppige verdeling</vt:lpstr>
      <vt:lpstr>Eentoppige verdeling</vt:lpstr>
      <vt:lpstr>Te veel of Te Weinig: Normen nodig?</vt:lpstr>
      <vt:lpstr>Te veel of Te Weinig: Statistiek als de oplossing</vt:lpstr>
      <vt:lpstr>Objectieve versus Normatieve maten</vt:lpstr>
      <vt:lpstr>Fundamentele probleem</vt:lpstr>
      <vt:lpstr>Leerproblemen</vt:lpstr>
      <vt:lpstr>Diagnose Dyslexie / Dyscalculie</vt:lpstr>
      <vt:lpstr>Lezen eind groep 3 van het Sbao (x = ZLKLS)</vt:lpstr>
      <vt:lpstr>Spellen eind groep 3 van het Sbao (x = ZLKLS)</vt:lpstr>
      <vt:lpstr>Lezen eind groep 3 na invoering ZLKLS ↑ (Bao)</vt:lpstr>
      <vt:lpstr>Spellen eind Groep 6 na invoering ZLKLS ↑ (Bao)</vt:lpstr>
      <vt:lpstr>Rekenen na 6 weken toepassen ZLKR</vt:lpstr>
      <vt:lpstr>Diagnose ?</vt:lpstr>
      <vt:lpstr>Goed leren lezen, spellen en rekenen</vt:lpstr>
      <vt:lpstr>Aanbevelenswaardig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toekomst van ons onderwijs is gebaat bij goed opgeleide leerkrachten</dc:title>
  <dc:creator>Anna M.T. Bosman</dc:creator>
  <cp:lastModifiedBy>Anna M.T. Bosman</cp:lastModifiedBy>
  <cp:revision>63</cp:revision>
  <cp:lastPrinted>2016-04-15T07:46:48Z</cp:lastPrinted>
  <dcterms:created xsi:type="dcterms:W3CDTF">2016-03-26T20:49:35Z</dcterms:created>
  <dcterms:modified xsi:type="dcterms:W3CDTF">2017-04-15T04:12:34Z</dcterms:modified>
</cp:coreProperties>
</file>