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63" r:id="rId4"/>
    <p:sldId id="313" r:id="rId5"/>
    <p:sldId id="259" r:id="rId6"/>
    <p:sldId id="260" r:id="rId7"/>
    <p:sldId id="312" r:id="rId8"/>
    <p:sldId id="257" r:id="rId9"/>
    <p:sldId id="296" r:id="rId10"/>
    <p:sldId id="287" r:id="rId11"/>
    <p:sldId id="297" r:id="rId12"/>
    <p:sldId id="299" r:id="rId13"/>
    <p:sldId id="300" r:id="rId14"/>
    <p:sldId id="301" r:id="rId15"/>
    <p:sldId id="304" r:id="rId16"/>
    <p:sldId id="306" r:id="rId17"/>
    <p:sldId id="302" r:id="rId18"/>
    <p:sldId id="308" r:id="rId19"/>
    <p:sldId id="275" r:id="rId20"/>
    <p:sldId id="276" r:id="rId21"/>
    <p:sldId id="277" r:id="rId22"/>
    <p:sldId id="283" r:id="rId23"/>
    <p:sldId id="290" r:id="rId24"/>
    <p:sldId id="291" r:id="rId25"/>
    <p:sldId id="292" r:id="rId26"/>
    <p:sldId id="314" r:id="rId27"/>
    <p:sldId id="310" r:id="rId28"/>
    <p:sldId id="31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700" autoAdjust="0"/>
  </p:normalViewPr>
  <p:slideViewPr>
    <p:cSldViewPr snapToGrid="0" snapToObjects="1">
      <p:cViewPr varScale="1">
        <p:scale>
          <a:sx n="94" d="100"/>
          <a:sy n="94" d="100"/>
        </p:scale>
        <p:origin x="-14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Number of Diagnoses</c:v>
                </c:pt>
              </c:strCache>
            </c:strRef>
          </c:tx>
          <c:marker>
            <c:symbol val="none"/>
          </c:marker>
          <c:cat>
            <c:numRef>
              <c:f>Blad1!$A$2:$A$5</c:f>
              <c:numCache>
                <c:formatCode>General</c:formatCode>
                <c:ptCount val="4"/>
                <c:pt idx="0">
                  <c:v>1952.0</c:v>
                </c:pt>
                <c:pt idx="1">
                  <c:v>1968.0</c:v>
                </c:pt>
                <c:pt idx="2">
                  <c:v>1980.0</c:v>
                </c:pt>
                <c:pt idx="3">
                  <c:v>1994.0</c:v>
                </c:pt>
              </c:numCache>
            </c:numRef>
          </c:cat>
          <c:val>
            <c:numRef>
              <c:f>Blad1!$B$2:$B$5</c:f>
              <c:numCache>
                <c:formatCode>General</c:formatCode>
                <c:ptCount val="4"/>
                <c:pt idx="0">
                  <c:v>106.0</c:v>
                </c:pt>
                <c:pt idx="1">
                  <c:v>185.0</c:v>
                </c:pt>
                <c:pt idx="2">
                  <c:v>265.0</c:v>
                </c:pt>
                <c:pt idx="3">
                  <c:v>365.0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6401960"/>
        <c:axId val="2136185368"/>
      </c:lineChart>
      <c:catAx>
        <c:axId val="2136401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36185368"/>
        <c:crosses val="autoZero"/>
        <c:auto val="1"/>
        <c:lblAlgn val="ctr"/>
        <c:lblOffset val="100"/>
        <c:noMultiLvlLbl val="0"/>
      </c:catAx>
      <c:valAx>
        <c:axId val="2136185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6401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86ED7-C5B8-0145-B9AB-FC2A3156F773}" type="datetimeFigureOut">
              <a:rPr lang="en-US" smtClean="0"/>
              <a:t>17-10-14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FA240-5FBB-1844-937C-BB69667BA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24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C492B-540A-4B4A-89D7-A9492E7550EF}" type="datetimeFigureOut">
              <a:rPr lang="nl-NL" smtClean="0"/>
              <a:t>17-10-14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5612D-02C0-FD49-BBE1-2CA789BBC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83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Uitleggen over de thermometer en dat we dergelijke instrumenten niet hebben in de psychologie.</a:t>
            </a:r>
          </a:p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Misschien een file met overzicht van welke items bij welk constructen horen Walda en Smolewska apart weergeven!</a:t>
            </a:r>
          </a:p>
        </p:txBody>
      </p:sp>
      <p:sp>
        <p:nvSpPr>
          <p:cNvPr id="2355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C366FE-FE96-9544-91F9-2C67DD74E77C}" type="slidenum">
              <a:rPr lang="en-US" sz="1200"/>
              <a:pPr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Calibri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24395B-2624-C842-B6A4-BCBB14260B66}" type="slidenum">
              <a:rPr lang="en-US" sz="1200"/>
              <a:pPr/>
              <a:t>27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3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D32069-DD6D-3E47-BCD2-5EF35B4AB683}" type="slidenum">
              <a:rPr lang="en-US" sz="1200"/>
              <a:pPr/>
              <a:t>28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37C5D1-8104-9B4E-8EFC-60A1FBEBC5F1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987E71-5504-0F48-ACC3-CBCA52AA86EE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 smtClean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5612D-02C0-FD49-BBE1-2CA789BBCDD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49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5612D-02C0-FD49-BBE1-2CA789BBCDD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49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5612D-02C0-FD49-BBE1-2CA789BBCDD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49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Calibri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Calibri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Calibri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1B2B-9876-A145-BFF5-4D8CAD0E15E0}" type="datetime4">
              <a:rPr lang="nl-NL" smtClean="0"/>
              <a:t>October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EF7D-DEC9-F743-80A9-CBE31B36B96D}" type="datetime4">
              <a:rPr lang="nl-NL" smtClean="0"/>
              <a:t>October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8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5FC3-A20D-A242-9913-5ED9F7F3B765}" type="datetime4">
              <a:rPr lang="nl-NL" smtClean="0"/>
              <a:t>October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41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586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2338" y="1981200"/>
            <a:ext cx="3815862" cy="4114800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74C18-CEE0-DD42-A018-A11BA5FD52F3}" type="datetime4">
              <a:rPr lang="nl-NL" smtClean="0"/>
              <a:t>October 17, 2014</a:t>
            </a:fld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79438-5838-4ACC-A61B-2D6D91CB9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1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9C85-EC41-C84B-A01D-DB74A8A7B15E}" type="datetime4">
              <a:rPr lang="nl-NL" smtClean="0"/>
              <a:t>October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6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C86B-A876-C54F-84DD-16E04CA9EA4E}" type="datetime4">
              <a:rPr lang="nl-NL" smtClean="0"/>
              <a:t>October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3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BFD6-0992-F344-84AF-427ECC489440}" type="datetime4">
              <a:rPr lang="nl-NL" smtClean="0"/>
              <a:t>October 17,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20BC-C16F-5247-AF56-46A7332999C9}" type="datetime4">
              <a:rPr lang="nl-NL" smtClean="0"/>
              <a:t>October 17,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96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A663-7FD5-914C-9CF1-29836C9E4D59}" type="datetime4">
              <a:rPr lang="nl-NL" smtClean="0"/>
              <a:t>October 17,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9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F712-D565-704B-994A-5B8208D13666}" type="datetime4">
              <a:rPr lang="nl-NL" smtClean="0"/>
              <a:t>October 17,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D61A-C685-EF4A-AB90-F813A4B4DFD2}" type="datetime4">
              <a:rPr lang="nl-NL" smtClean="0"/>
              <a:t>October 17,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5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1F22-FF0E-A44C-A559-031C6B0D2BF1}" type="datetime4">
              <a:rPr lang="nl-NL" smtClean="0"/>
              <a:t>October 17,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461E4-706C-6C41-B88B-8A581B0458F0}" type="datetime4">
              <a:rPr lang="nl-NL" smtClean="0"/>
              <a:t>October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3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Microsoft_Excel_97_-_2004_Worksheet2.xls"/><Relationship Id="rId5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hyperlink" Target="http://www.youtube.com/watch?v=04gnoReKgD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3482070" y="718143"/>
            <a:ext cx="5400677" cy="1582627"/>
          </a:xfrm>
        </p:spPr>
        <p:txBody>
          <a:bodyPr>
            <a:noAutofit/>
          </a:bodyPr>
          <a:lstStyle/>
          <a:p>
            <a:r>
              <a:rPr lang="nl-NL" sz="3200" b="1" cap="none" noProof="0" smtClean="0">
                <a:solidFill>
                  <a:srgbClr val="660066"/>
                </a:solidFill>
              </a:rPr>
              <a:t>Hoogsensitiviteit en kinderen  </a:t>
            </a:r>
            <a:br>
              <a:rPr lang="nl-NL" sz="3200" b="1" cap="none" noProof="0" smtClean="0">
                <a:solidFill>
                  <a:srgbClr val="660066"/>
                </a:solidFill>
              </a:rPr>
            </a:br>
            <a:endParaRPr lang="nl-NL" sz="3200" b="1" cap="none" noProof="0">
              <a:solidFill>
                <a:srgbClr val="660066"/>
              </a:solidFill>
            </a:endParaRPr>
          </a:p>
        </p:txBody>
      </p:sp>
      <p:sp>
        <p:nvSpPr>
          <p:cNvPr id="2" name="Subtitel 1"/>
          <p:cNvSpPr>
            <a:spLocks noGrp="1"/>
          </p:cNvSpPr>
          <p:nvPr>
            <p:ph type="subTitle" idx="1"/>
          </p:nvPr>
        </p:nvSpPr>
        <p:spPr>
          <a:xfrm>
            <a:off x="3482070" y="3153151"/>
            <a:ext cx="5893830" cy="1398636"/>
          </a:xfrm>
        </p:spPr>
        <p:txBody>
          <a:bodyPr>
            <a:normAutofit fontScale="70000" lnSpcReduction="20000"/>
          </a:bodyPr>
          <a:lstStyle/>
          <a:p>
            <a:endParaRPr lang="nl-NL" noProof="0" smtClean="0">
              <a:latin typeface="Calibri"/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nl-NL" sz="2600" noProof="0" smtClean="0">
                <a:cs typeface="Calibri"/>
              </a:rPr>
              <a:t>Prof. dr. Anna M.T. Bosman</a:t>
            </a:r>
          </a:p>
          <a:p>
            <a:pPr>
              <a:lnSpc>
                <a:spcPct val="120000"/>
              </a:lnSpc>
            </a:pPr>
            <a:r>
              <a:rPr lang="nl-NL" sz="2600" noProof="0" smtClean="0">
                <a:cs typeface="Calibri"/>
              </a:rPr>
              <a:t>Radboud Universiteit Nijmegen</a:t>
            </a:r>
          </a:p>
          <a:p>
            <a:pPr>
              <a:lnSpc>
                <a:spcPct val="120000"/>
              </a:lnSpc>
            </a:pPr>
            <a:r>
              <a:rPr lang="nl-NL" sz="2600" noProof="0" smtClean="0">
                <a:cs typeface="Calibri"/>
              </a:rPr>
              <a:t>Pedagogische Wetenschappen en onderwijskunde</a:t>
            </a:r>
          </a:p>
          <a:p>
            <a:endParaRPr lang="nl-NL" noProof="0" smtClean="0"/>
          </a:p>
          <a:p>
            <a:endParaRPr lang="nl-NL" noProof="0" smtClean="0"/>
          </a:p>
          <a:p>
            <a:endParaRPr lang="nl-NL" noProof="0"/>
          </a:p>
        </p:txBody>
      </p:sp>
      <p:sp>
        <p:nvSpPr>
          <p:cNvPr id="5" name="Tekstvak 4"/>
          <p:cNvSpPr txBox="1"/>
          <p:nvPr/>
        </p:nvSpPr>
        <p:spPr>
          <a:xfrm>
            <a:off x="4685582" y="5911949"/>
            <a:ext cx="3643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/>
              <a:t>Programma</a:t>
            </a:r>
            <a:r>
              <a:rPr lang="en-GB" dirty="0" smtClean="0"/>
              <a:t> ‘HSP </a:t>
            </a:r>
            <a:r>
              <a:rPr lang="en-GB" dirty="0" err="1" smtClean="0"/>
              <a:t>voor</a:t>
            </a:r>
            <a:r>
              <a:rPr lang="en-GB" dirty="0" smtClean="0"/>
              <a:t> </a:t>
            </a:r>
            <a:r>
              <a:rPr lang="en-GB" dirty="0" smtClean="0"/>
              <a:t>Professionals’</a:t>
            </a:r>
          </a:p>
          <a:p>
            <a:r>
              <a:rPr lang="en-GB" dirty="0" err="1" smtClean="0"/>
              <a:t>Brussel</a:t>
            </a:r>
            <a:r>
              <a:rPr lang="en-GB" dirty="0" smtClean="0"/>
              <a:t>, 18 </a:t>
            </a:r>
            <a:r>
              <a:rPr lang="en-GB" dirty="0" err="1" smtClean="0"/>
              <a:t>oktober</a:t>
            </a:r>
            <a:r>
              <a:rPr lang="en-GB" dirty="0" smtClean="0"/>
              <a:t>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885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6225" y="363700"/>
            <a:ext cx="8591550" cy="636038"/>
          </a:xfrm>
        </p:spPr>
        <p:txBody>
          <a:bodyPr>
            <a:noAutofit/>
          </a:bodyPr>
          <a:lstStyle/>
          <a:p>
            <a:pPr algn="ctr"/>
            <a:r>
              <a:rPr lang="nl-NL" sz="4000" b="1" noProof="0" dirty="0" smtClean="0">
                <a:solidFill>
                  <a:srgbClr val="660066"/>
                </a:solidFill>
              </a:rPr>
              <a:t>Onderzoeksbevindingen</a:t>
            </a:r>
            <a:endParaRPr lang="nl-NL" sz="4000" b="1" noProof="0" dirty="0">
              <a:solidFill>
                <a:srgbClr val="660066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3764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sz="2400" noProof="0" dirty="0" smtClean="0">
                <a:solidFill>
                  <a:srgbClr val="FFE636"/>
                </a:solidFill>
                <a:latin typeface="Calibri (Hoofdtekst)"/>
                <a:cs typeface="Calibri (Hoofdtekst)"/>
              </a:rPr>
              <a:t>	</a:t>
            </a:r>
            <a:r>
              <a:rPr lang="nl-NL" sz="2400" noProof="0" dirty="0" smtClean="0">
                <a:solidFill>
                  <a:srgbClr val="48231E"/>
                </a:solidFill>
                <a:latin typeface="Calibri (Hoofdtekst)"/>
                <a:cs typeface="Calibri (Hoofdtekst)"/>
              </a:rPr>
              <a:t>Verlegen, introvert, neurotisch  ≠  </a:t>
            </a:r>
            <a:r>
              <a:rPr lang="nl-NL" sz="2400" b="1" i="1" noProof="0" dirty="0" err="1" smtClean="0">
                <a:solidFill>
                  <a:srgbClr val="48231E"/>
                </a:solidFill>
                <a:latin typeface="Calibri (Hoofdtekst)"/>
                <a:cs typeface="Calibri (Hoofdtekst)"/>
              </a:rPr>
              <a:t>Hoogsensitiviteit</a:t>
            </a:r>
            <a:r>
              <a:rPr lang="nl-NL" sz="2400" b="1" i="1" noProof="0" dirty="0" smtClean="0">
                <a:solidFill>
                  <a:srgbClr val="48231E"/>
                </a:solidFill>
                <a:latin typeface="Calibri (Hoofdtekst)"/>
                <a:cs typeface="Calibri (Hoofdtekst)"/>
              </a:rPr>
              <a:t> </a:t>
            </a:r>
            <a:r>
              <a:rPr lang="nl-NL" sz="2400" noProof="0" dirty="0" smtClean="0">
                <a:solidFill>
                  <a:srgbClr val="48231E"/>
                </a:solidFill>
                <a:latin typeface="Calibri (Hoofdtekst)"/>
                <a:cs typeface="Calibri (Hoofdtekst)"/>
              </a:rPr>
              <a:t>(Aron &amp; Aron, 1997)</a:t>
            </a:r>
          </a:p>
          <a:p>
            <a:pPr>
              <a:buNone/>
            </a:pPr>
            <a:endParaRPr lang="nl-NL" sz="2400" noProof="0" dirty="0" smtClean="0">
              <a:solidFill>
                <a:srgbClr val="48231E"/>
              </a:solidFill>
              <a:latin typeface="Calibri (Hoofdtekst)"/>
              <a:cs typeface="Calibri (Hoofdtekst)"/>
            </a:endParaRPr>
          </a:p>
          <a:p>
            <a:pPr>
              <a:buNone/>
            </a:pPr>
            <a:r>
              <a:rPr lang="nl-NL" sz="2400" noProof="0" dirty="0" smtClean="0">
                <a:solidFill>
                  <a:srgbClr val="48231E"/>
                </a:solidFill>
                <a:latin typeface="Calibri (Hoofdtekst)"/>
                <a:cs typeface="Calibri (Hoofdtekst)"/>
              </a:rPr>
              <a:t>	</a:t>
            </a:r>
            <a:r>
              <a:rPr lang="nl-NL" sz="2400" noProof="0" dirty="0" err="1" smtClean="0">
                <a:solidFill>
                  <a:srgbClr val="48231E"/>
                </a:solidFill>
                <a:latin typeface="Calibri (Hoofdtekst)"/>
                <a:cs typeface="Calibri (Hoofdtekst)"/>
              </a:rPr>
              <a:t>Moelijke</a:t>
            </a:r>
            <a:r>
              <a:rPr lang="nl-NL" sz="2400" noProof="0" dirty="0" smtClean="0">
                <a:solidFill>
                  <a:srgbClr val="48231E"/>
                </a:solidFill>
                <a:latin typeface="Calibri (Hoofdtekst)"/>
                <a:cs typeface="Calibri (Hoofdtekst)"/>
              </a:rPr>
              <a:t> jeugd en </a:t>
            </a:r>
            <a:r>
              <a:rPr lang="nl-NL" sz="2400" noProof="0" dirty="0" err="1" smtClean="0">
                <a:solidFill>
                  <a:srgbClr val="48231E"/>
                </a:solidFill>
                <a:latin typeface="Calibri (Hoofdtekst)"/>
                <a:cs typeface="Calibri (Hoofdtekst)"/>
              </a:rPr>
              <a:t>Hoogsensitiviteit</a:t>
            </a:r>
            <a:r>
              <a:rPr lang="nl-NL" sz="2400" noProof="0" dirty="0" smtClean="0">
                <a:solidFill>
                  <a:srgbClr val="48231E"/>
                </a:solidFill>
                <a:latin typeface="Calibri (Hoofdtekst)"/>
                <a:cs typeface="Calibri (Hoofdtekst)"/>
              </a:rPr>
              <a:t> (Aron &amp; Aron, 1997)</a:t>
            </a:r>
          </a:p>
          <a:p>
            <a:pPr>
              <a:buNone/>
            </a:pPr>
            <a:endParaRPr lang="nl-NL" sz="2400" noProof="0" dirty="0" smtClean="0">
              <a:solidFill>
                <a:srgbClr val="48231E"/>
              </a:solidFill>
              <a:latin typeface="Calibri (Hoofdtekst)"/>
              <a:cs typeface="Calibri (Hoofdtekst)"/>
            </a:endParaRPr>
          </a:p>
          <a:p>
            <a:pPr>
              <a:buNone/>
            </a:pPr>
            <a:r>
              <a:rPr lang="nl-NL" sz="2400" noProof="0" dirty="0" smtClean="0">
                <a:solidFill>
                  <a:srgbClr val="48231E"/>
                </a:solidFill>
                <a:latin typeface="Calibri (Hoofdtekst)"/>
                <a:cs typeface="Calibri (Hoofdtekst)"/>
              </a:rPr>
              <a:t>	Moeilijk temperament en beïnvloeding (</a:t>
            </a:r>
            <a:r>
              <a:rPr lang="nl-NL" sz="2400" noProof="0" dirty="0" err="1" smtClean="0">
                <a:solidFill>
                  <a:srgbClr val="48231E"/>
                </a:solidFill>
                <a:latin typeface="Calibri (Hoofdtekst)"/>
                <a:cs typeface="Calibri (Hoofdtekst)"/>
              </a:rPr>
              <a:t>Pluess</a:t>
            </a:r>
            <a:r>
              <a:rPr lang="nl-NL" sz="2400" noProof="0" dirty="0" smtClean="0">
                <a:solidFill>
                  <a:srgbClr val="48231E"/>
                </a:solidFill>
                <a:latin typeface="Calibri (Hoofdtekst)"/>
                <a:cs typeface="Calibri (Hoofdtekst)"/>
              </a:rPr>
              <a:t> &amp; </a:t>
            </a:r>
            <a:r>
              <a:rPr lang="nl-NL" sz="2400" noProof="0" dirty="0" err="1" smtClean="0">
                <a:solidFill>
                  <a:srgbClr val="48231E"/>
                </a:solidFill>
                <a:latin typeface="Calibri (Hoofdtekst)"/>
                <a:cs typeface="Calibri (Hoofdtekst)"/>
              </a:rPr>
              <a:t>Belsky</a:t>
            </a:r>
            <a:r>
              <a:rPr lang="nl-NL" sz="2400" noProof="0" dirty="0" smtClean="0">
                <a:solidFill>
                  <a:srgbClr val="48231E"/>
                </a:solidFill>
                <a:latin typeface="Calibri (Hoofdtekst)"/>
                <a:cs typeface="Calibri (Hoofdtekst)"/>
              </a:rPr>
              <a:t>, 2009)</a:t>
            </a:r>
          </a:p>
          <a:p>
            <a:pPr>
              <a:buNone/>
            </a:pPr>
            <a:endParaRPr lang="nl-NL" sz="2400" noProof="0" dirty="0" smtClean="0">
              <a:solidFill>
                <a:srgbClr val="48231E"/>
              </a:solidFill>
              <a:latin typeface="Calibri (Hoofdtekst)"/>
              <a:cs typeface="Calibri (Hoofdtekst)"/>
            </a:endParaRPr>
          </a:p>
          <a:p>
            <a:pPr>
              <a:buNone/>
            </a:pPr>
            <a:r>
              <a:rPr lang="nl-NL" sz="2400" noProof="0" dirty="0" smtClean="0">
                <a:solidFill>
                  <a:srgbClr val="48231E"/>
                </a:solidFill>
                <a:latin typeface="Calibri (Hoofdtekst)"/>
                <a:cs typeface="Calibri (Hoofdtekst)"/>
              </a:rPr>
              <a:t>	</a:t>
            </a:r>
          </a:p>
          <a:p>
            <a:pPr>
              <a:buNone/>
            </a:pPr>
            <a:r>
              <a:rPr lang="nl-NL" sz="2400" noProof="0" dirty="0" smtClean="0">
                <a:solidFill>
                  <a:srgbClr val="48231E"/>
                </a:solidFill>
                <a:latin typeface="Calibri (Hoofdtekst)"/>
                <a:cs typeface="Calibri (Hoofdtekst)"/>
              </a:rPr>
              <a:t>	</a:t>
            </a:r>
            <a:r>
              <a:rPr lang="nl-NL" sz="2400" noProof="0" dirty="0" err="1" smtClean="0">
                <a:solidFill>
                  <a:srgbClr val="48231E"/>
                </a:solidFill>
                <a:latin typeface="Calibri (Hoofdtekst)"/>
                <a:cs typeface="Calibri (Hoofdtekst)"/>
              </a:rPr>
              <a:t>Hoogsensitiviteit</a:t>
            </a:r>
            <a:r>
              <a:rPr lang="nl-NL" sz="2400" noProof="0" dirty="0" smtClean="0">
                <a:solidFill>
                  <a:srgbClr val="48231E"/>
                </a:solidFill>
                <a:latin typeface="Calibri (Hoofdtekst)"/>
                <a:cs typeface="Calibri (Hoofdtekst)"/>
              </a:rPr>
              <a:t> en filosofisch-spirituele of kunstzinnig inslag;  intelligentie en leren (</a:t>
            </a:r>
            <a:r>
              <a:rPr lang="nl-NL" sz="2400" noProof="0" dirty="0" err="1" smtClean="0">
                <a:solidFill>
                  <a:srgbClr val="48231E"/>
                </a:solidFill>
                <a:latin typeface="Calibri (Hoofdtekst)"/>
                <a:cs typeface="Calibri (Hoofdtekst)"/>
              </a:rPr>
              <a:t>Umans</a:t>
            </a:r>
            <a:r>
              <a:rPr lang="nl-NL" sz="2400" noProof="0" dirty="0" smtClean="0">
                <a:solidFill>
                  <a:srgbClr val="48231E"/>
                </a:solidFill>
                <a:latin typeface="Calibri (Hoofdtekst)"/>
                <a:cs typeface="Calibri (Hoofdtekst)"/>
              </a:rPr>
              <a:t>, 2010) </a:t>
            </a:r>
          </a:p>
          <a:p>
            <a:pPr>
              <a:buNone/>
            </a:pPr>
            <a:endParaRPr lang="nl-NL" sz="2400" noProof="0" dirty="0" smtClean="0">
              <a:solidFill>
                <a:srgbClr val="48231E"/>
              </a:solidFill>
              <a:latin typeface="Calibri (Hoofdtekst)"/>
              <a:cs typeface="Calibri (Hoofdtekst)"/>
            </a:endParaRPr>
          </a:p>
          <a:p>
            <a:pPr>
              <a:buNone/>
            </a:pPr>
            <a:r>
              <a:rPr lang="nl-NL" sz="2400" noProof="0" dirty="0" smtClean="0">
                <a:solidFill>
                  <a:srgbClr val="48231E"/>
                </a:solidFill>
                <a:latin typeface="Calibri (Hoofdtekst)"/>
                <a:cs typeface="Calibri (Hoofdtekst)"/>
              </a:rPr>
              <a:t>	</a:t>
            </a:r>
            <a:r>
              <a:rPr lang="nl-NL" sz="2400" noProof="0" dirty="0" err="1" smtClean="0">
                <a:solidFill>
                  <a:srgbClr val="48231E"/>
                </a:solidFill>
                <a:latin typeface="Calibri (Hoofdtekst)"/>
                <a:cs typeface="Calibri (Hoofdtekst)"/>
              </a:rPr>
              <a:t>Hoogsensitiviteit</a:t>
            </a:r>
            <a:r>
              <a:rPr lang="nl-NL" sz="2400" noProof="0" dirty="0" smtClean="0">
                <a:solidFill>
                  <a:srgbClr val="48231E"/>
                </a:solidFill>
                <a:latin typeface="Calibri (Hoofdtekst)"/>
                <a:cs typeface="Calibri (Hoofdtekst)"/>
              </a:rPr>
              <a:t> en geslacht: </a:t>
            </a:r>
          </a:p>
          <a:p>
            <a:pPr lvl="1"/>
            <a:r>
              <a:rPr lang="nl-NL" sz="2000" noProof="0" dirty="0" smtClean="0">
                <a:solidFill>
                  <a:srgbClr val="48231E"/>
                </a:solidFill>
                <a:latin typeface="Calibri (Hoofdtekst)"/>
                <a:cs typeface="Calibri (Hoofdtekst)"/>
              </a:rPr>
              <a:t>	Volwassenen (Aron &amp; Aron, 1997)</a:t>
            </a:r>
          </a:p>
          <a:p>
            <a:pPr lvl="1"/>
            <a:r>
              <a:rPr lang="nl-NL" sz="2000" noProof="0" dirty="0" smtClean="0">
                <a:solidFill>
                  <a:srgbClr val="48231E"/>
                </a:solidFill>
                <a:latin typeface="Calibri (Hoofdtekst)"/>
                <a:cs typeface="Calibri (Hoofdtekst)"/>
              </a:rPr>
              <a:t>	Basisschooljongeren (Bosman &amp; Bakker, 2010)</a:t>
            </a:r>
          </a:p>
          <a:p>
            <a:pPr lvl="1"/>
            <a:r>
              <a:rPr lang="nl-NL" sz="2000" noProof="0" dirty="0" smtClean="0">
                <a:solidFill>
                  <a:srgbClr val="48231E"/>
                </a:solidFill>
                <a:latin typeface="Calibri (Hoofdtekst)"/>
                <a:cs typeface="Calibri (Hoofdtekst)"/>
              </a:rPr>
              <a:t>	Middelbare scholieren (</a:t>
            </a:r>
            <a:r>
              <a:rPr lang="nl-NL" sz="2000" noProof="0" dirty="0" err="1" smtClean="0">
                <a:solidFill>
                  <a:srgbClr val="48231E"/>
                </a:solidFill>
                <a:latin typeface="Calibri (Hoofdtekst)"/>
                <a:cs typeface="Calibri (Hoofdtekst)"/>
              </a:rPr>
              <a:t>Umans</a:t>
            </a:r>
            <a:r>
              <a:rPr lang="nl-NL" sz="2000" noProof="0" dirty="0" smtClean="0">
                <a:solidFill>
                  <a:srgbClr val="48231E"/>
                </a:solidFill>
                <a:latin typeface="Calibri (Hoofdtekst)"/>
                <a:cs typeface="Calibri (Hoofdtekst)"/>
              </a:rPr>
              <a:t>, 2010)</a:t>
            </a:r>
            <a:endParaRPr lang="nl-NL" sz="2000" noProof="0" dirty="0">
              <a:solidFill>
                <a:srgbClr val="48231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744759D-0EFF-4FB2-9CCE-04E00944F0F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72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93878" y="582870"/>
            <a:ext cx="8850122" cy="598322"/>
          </a:xfrm>
        </p:spPr>
        <p:txBody>
          <a:bodyPr>
            <a:noAutofit/>
          </a:bodyPr>
          <a:lstStyle/>
          <a:p>
            <a:r>
              <a:rPr lang="nl-NL" sz="4000" b="1" noProof="0" dirty="0" err="1" smtClean="0">
                <a:solidFill>
                  <a:srgbClr val="660066"/>
                </a:solidFill>
                <a:latin typeface="+mn-lt"/>
                <a:ea typeface="ＭＳ Ｐゴシック" charset="0"/>
                <a:cs typeface="CRMackintosh" charset="0"/>
              </a:rPr>
              <a:t>Hoogsensitiviteit</a:t>
            </a:r>
            <a:r>
              <a:rPr lang="nl-NL" sz="4000" b="1" noProof="0" dirty="0" smtClean="0">
                <a:solidFill>
                  <a:srgbClr val="660066"/>
                </a:solidFill>
                <a:latin typeface="+mn-lt"/>
                <a:ea typeface="ＭＳ Ｐゴシック" charset="0"/>
                <a:cs typeface="CRMackintosh" charset="0"/>
              </a:rPr>
              <a:t> meten bij kinderen</a:t>
            </a:r>
            <a:endParaRPr lang="nl-NL" sz="4000" noProof="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4579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627DB2-B524-8F4D-89CE-52A6889C79A9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2" name="Rectangle 1"/>
          <p:cNvSpPr/>
          <p:nvPr/>
        </p:nvSpPr>
        <p:spPr>
          <a:xfrm>
            <a:off x="162140" y="1702257"/>
            <a:ext cx="87056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6425"/>
            <a:r>
              <a:rPr lang="nl-NL" sz="3200" dirty="0">
                <a:solidFill>
                  <a:srgbClr val="48231E"/>
                </a:solidFill>
                <a:latin typeface="+mj-lt"/>
                <a:ea typeface="ＭＳ Ｐゴシック" charset="0"/>
                <a:cs typeface="ＭＳ Ｐゴシック" charset="0"/>
              </a:rPr>
              <a:t>Zijn er verschillen in sensitiviteit tussen leerlingen in het regulier en speciaal onderwijs?</a:t>
            </a:r>
          </a:p>
          <a:p>
            <a:pPr marL="606425"/>
            <a:endParaRPr lang="nl-NL" sz="3200" dirty="0" smtClean="0">
              <a:solidFill>
                <a:srgbClr val="48231E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marL="606425"/>
            <a:endParaRPr lang="nl-NL" sz="3200" dirty="0" smtClean="0">
              <a:solidFill>
                <a:srgbClr val="48231E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marL="606425"/>
            <a:r>
              <a:rPr lang="nl-NL" sz="3200" dirty="0" smtClean="0">
                <a:solidFill>
                  <a:srgbClr val="48231E"/>
                </a:solidFill>
                <a:latin typeface="+mj-lt"/>
                <a:ea typeface="ＭＳ Ｐゴシック" charset="0"/>
                <a:cs typeface="ＭＳ Ｐゴシック" charset="0"/>
              </a:rPr>
              <a:t>Wat </a:t>
            </a:r>
            <a:r>
              <a:rPr lang="nl-NL" sz="3200" dirty="0">
                <a:solidFill>
                  <a:srgbClr val="48231E"/>
                </a:solidFill>
                <a:latin typeface="+mj-lt"/>
                <a:ea typeface="ＭＳ Ｐゴシック" charset="0"/>
                <a:cs typeface="ＭＳ Ｐゴシック" charset="0"/>
              </a:rPr>
              <a:t>is de overeenkomst tussen de  oordelen van kinderen, ouders en leerkrachten over </a:t>
            </a:r>
            <a:r>
              <a:rPr lang="nl-NL" sz="3200" dirty="0" err="1" smtClean="0">
                <a:solidFill>
                  <a:srgbClr val="48231E"/>
                </a:solidFill>
                <a:latin typeface="+mj-lt"/>
                <a:ea typeface="ＭＳ Ｐゴシック" charset="0"/>
                <a:cs typeface="ＭＳ Ｐゴシック" charset="0"/>
              </a:rPr>
              <a:t>hoogsensitiviteit</a:t>
            </a:r>
            <a:r>
              <a:rPr lang="nl-NL" sz="3200" dirty="0" smtClean="0">
                <a:solidFill>
                  <a:srgbClr val="48231E"/>
                </a:solidFill>
                <a:latin typeface="+mj-lt"/>
                <a:ea typeface="ＭＳ Ｐゴシック" charset="0"/>
                <a:cs typeface="ＭＳ Ｐゴシック" charset="0"/>
              </a:rPr>
              <a:t> bij kinderen?</a:t>
            </a:r>
            <a:endParaRPr lang="en-US" sz="3200" dirty="0">
              <a:solidFill>
                <a:srgbClr val="48231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13254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nl-NL" sz="6600" b="1" noProof="0" dirty="0" smtClean="0">
                <a:solidFill>
                  <a:srgbClr val="660066"/>
                </a:solidFill>
                <a:latin typeface="+mn-lt"/>
                <a:ea typeface="ＭＳ Ｐゴシック" charset="0"/>
                <a:cs typeface="CRMackintosh" charset="0"/>
              </a:rPr>
              <a:t>Deelnemers</a:t>
            </a:r>
            <a:endParaRPr lang="nl-NL" sz="6600" b="1" noProof="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009762"/>
              </p:ext>
            </p:extLst>
          </p:nvPr>
        </p:nvGraphicFramePr>
        <p:xfrm>
          <a:off x="609600" y="1752600"/>
          <a:ext cx="7848600" cy="4667250"/>
        </p:xfrm>
        <a:graphic>
          <a:graphicData uri="http://schemas.openxmlformats.org/drawingml/2006/table">
            <a:tbl>
              <a:tblPr/>
              <a:tblGrid>
                <a:gridCol w="2484565"/>
                <a:gridCol w="2392235"/>
                <a:gridCol w="2971800"/>
              </a:tblGrid>
              <a:tr h="9334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	</a:t>
                      </a: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Onderwijs</a:t>
                      </a:r>
                      <a:endParaRPr kumimoji="0" lang="en-GB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Regulier</a:t>
                      </a:r>
                      <a:endParaRPr kumimoji="0" lang="en-GB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Speciaal</a:t>
                      </a:r>
                      <a:endParaRPr kumimoji="0" lang="en-GB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Kinderen</a:t>
                      </a:r>
                      <a:endParaRPr kumimoji="0" lang="en-GB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506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Ouders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382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137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Leerkrachten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Totaal</a:t>
                      </a:r>
                      <a:endParaRPr kumimoji="0" lang="en-GB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341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0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E01457-2606-D944-90B1-CE2E21A5B255}" type="slidenum">
              <a:rPr lang="en-US" sz="1400"/>
              <a:pPr/>
              <a:t>12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525276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el 1"/>
          <p:cNvSpPr>
            <a:spLocks noGrp="1"/>
          </p:cNvSpPr>
          <p:nvPr>
            <p:ph type="title"/>
          </p:nvPr>
        </p:nvSpPr>
        <p:spPr>
          <a:xfrm>
            <a:off x="283744" y="228600"/>
            <a:ext cx="8174456" cy="1143000"/>
          </a:xfrm>
        </p:spPr>
        <p:txBody>
          <a:bodyPr>
            <a:normAutofit/>
          </a:bodyPr>
          <a:lstStyle/>
          <a:p>
            <a:r>
              <a:rPr lang="nl-NL" sz="6000" b="1" noProof="0" dirty="0" err="1" smtClean="0">
                <a:solidFill>
                  <a:srgbClr val="660066"/>
                </a:solidFill>
                <a:ea typeface="ＭＳ Ｐゴシック" charset="0"/>
                <a:cs typeface="CRMackintosh" charset="0"/>
              </a:rPr>
              <a:t>Hoogsensitiviteitscores</a:t>
            </a:r>
            <a:endParaRPr lang="nl-NL" sz="6000" b="1" noProof="0" dirty="0">
              <a:solidFill>
                <a:srgbClr val="660066"/>
              </a:solidFill>
              <a:ea typeface="ＭＳ Ｐゴシック" charset="0"/>
              <a:cs typeface="CRMackintosh" charset="0"/>
            </a:endParaRP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179200"/>
              </p:ext>
            </p:extLst>
          </p:nvPr>
        </p:nvGraphicFramePr>
        <p:xfrm>
          <a:off x="457200" y="1763971"/>
          <a:ext cx="8229600" cy="3962400"/>
        </p:xfrm>
        <a:graphic>
          <a:graphicData uri="http://schemas.openxmlformats.org/drawingml/2006/table">
            <a:tbl>
              <a:tblPr/>
              <a:tblGrid>
                <a:gridCol w="2133600"/>
                <a:gridCol w="1778000"/>
                <a:gridCol w="1792288"/>
                <a:gridCol w="2525712"/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Gemiddelde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48231E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Regulier</a:t>
                      </a:r>
                      <a:endParaRPr kumimoji="0" lang="en-GB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48231E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48231E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Speciaal</a:t>
                      </a:r>
                      <a:endParaRPr kumimoji="0" lang="en-GB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48231E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Verschil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Kinderen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Regulier  &gt; Speciaal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Ouders</a:t>
                      </a:r>
                      <a:endParaRPr kumimoji="0" lang="en-GB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48231E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Speciaal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&gt; 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Regulier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48231E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Leerkrachten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Regulier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= 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Speciaal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48231E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9725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94159A-597C-E349-9EF3-B5FC21A5C4DA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2" name="TextBox 1"/>
          <p:cNvSpPr txBox="1"/>
          <p:nvPr/>
        </p:nvSpPr>
        <p:spPr>
          <a:xfrm>
            <a:off x="457200" y="6030857"/>
            <a:ext cx="379677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 </a:t>
            </a:r>
            <a:r>
              <a:rPr lang="en-GB" sz="2000" b="1" dirty="0" smtClean="0">
                <a:solidFill>
                  <a:srgbClr val="48231E"/>
                </a:solidFill>
                <a:latin typeface="Arial" charset="0"/>
                <a:ea typeface="ＭＳ Ｐゴシック" charset="0"/>
                <a:cs typeface="ＭＳ Ｐゴシック" charset="0"/>
              </a:rPr>
              <a:t>min</a:t>
            </a:r>
            <a:r>
              <a:rPr lang="en-GB" sz="2000" b="1" dirty="0">
                <a:solidFill>
                  <a:srgbClr val="48231E"/>
                </a:solidFill>
                <a:latin typeface="Arial" charset="0"/>
                <a:ea typeface="ＭＳ Ｐゴシック" charset="0"/>
                <a:cs typeface="ＭＳ Ｐゴシック" charset="0"/>
              </a:rPr>
              <a:t>. = 1; max. = 5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393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el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nl-NL" sz="6600" b="1" noProof="0" dirty="0" smtClean="0">
                <a:solidFill>
                  <a:srgbClr val="660066"/>
                </a:solidFill>
                <a:ea typeface="ＭＳ Ｐゴシック" charset="0"/>
                <a:cs typeface="CRMackintosh" charset="0"/>
              </a:rPr>
              <a:t>Overeenstemming</a:t>
            </a:r>
            <a:endParaRPr lang="nl-NL" sz="6600" b="1" noProof="0" dirty="0">
              <a:solidFill>
                <a:srgbClr val="660066"/>
              </a:solidFill>
              <a:ea typeface="ＭＳ Ｐゴシック" charset="0"/>
              <a:cs typeface="CRMackintosh" charset="0"/>
            </a:endParaRP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335693"/>
              </p:ext>
            </p:extLst>
          </p:nvPr>
        </p:nvGraphicFramePr>
        <p:xfrm>
          <a:off x="609600" y="1447800"/>
          <a:ext cx="7924800" cy="4113213"/>
        </p:xfrm>
        <a:graphic>
          <a:graphicData uri="http://schemas.openxmlformats.org/drawingml/2006/table">
            <a:tbl>
              <a:tblPr/>
              <a:tblGrid>
                <a:gridCol w="3352800"/>
                <a:gridCol w="2286000"/>
                <a:gridCol w="2286000"/>
              </a:tblGrid>
              <a:tr h="4858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Correlatiecoëfficient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48231E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Ouders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Leerkrachten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Regulier</a:t>
                      </a:r>
                      <a:r>
                        <a:rPr kumimoji="0" lang="en-GB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GB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onderwijs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48231E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48231E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48231E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</a:tr>
              <a:tr h="518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Kinderen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48231E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.31**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.31**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Ouders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48231E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.19*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</a:tr>
              <a:tr h="518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48231E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48231E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48231E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Speciaal onderwijs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48231E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48231E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</a:tr>
              <a:tr h="518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Kinderen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.26**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.19*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Ouders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48231E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8231E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.24**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0722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B8F0FC-DAAA-C644-8E3D-6C8CE5DF2070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30761" name="Tekstvak 7"/>
          <p:cNvSpPr txBox="1">
            <a:spLocks noChangeArrowheads="1"/>
          </p:cNvSpPr>
          <p:nvPr/>
        </p:nvSpPr>
        <p:spPr bwMode="auto">
          <a:xfrm>
            <a:off x="2209800" y="6172200"/>
            <a:ext cx="563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2000" dirty="0">
                <a:latin typeface="+mn-lt"/>
              </a:rPr>
              <a:t>0 is </a:t>
            </a:r>
            <a:r>
              <a:rPr lang="en-GB" sz="2000" dirty="0" err="1">
                <a:latin typeface="+mn-lt"/>
              </a:rPr>
              <a:t>geen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samenhang</a:t>
            </a:r>
            <a:r>
              <a:rPr lang="en-GB" sz="2000" dirty="0">
                <a:latin typeface="+mn-lt"/>
              </a:rPr>
              <a:t>; 1 is </a:t>
            </a:r>
            <a:r>
              <a:rPr lang="en-GB" sz="2000" dirty="0" err="1">
                <a:latin typeface="+mn-lt"/>
              </a:rPr>
              <a:t>perfecte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samenhang</a:t>
            </a:r>
            <a:endParaRPr lang="en-GB" sz="2000" dirty="0">
              <a:latin typeface="+mn-lt"/>
            </a:endParaRPr>
          </a:p>
        </p:txBody>
      </p:sp>
      <p:sp>
        <p:nvSpPr>
          <p:cNvPr id="30762" name="Tekstvak 8"/>
          <p:cNvSpPr txBox="1">
            <a:spLocks noChangeArrowheads="1"/>
          </p:cNvSpPr>
          <p:nvPr/>
        </p:nvSpPr>
        <p:spPr bwMode="auto">
          <a:xfrm>
            <a:off x="609600" y="5562600"/>
            <a:ext cx="22690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2000" dirty="0">
                <a:latin typeface="+mn-lt"/>
              </a:rPr>
              <a:t>*  </a:t>
            </a:r>
            <a:r>
              <a:rPr lang="en-GB" sz="2000" i="1" dirty="0">
                <a:latin typeface="+mn-lt"/>
              </a:rPr>
              <a:t>p</a:t>
            </a:r>
            <a:r>
              <a:rPr lang="en-GB" sz="2000" dirty="0">
                <a:latin typeface="+mn-lt"/>
              </a:rPr>
              <a:t> &lt; .05; ** </a:t>
            </a:r>
            <a:r>
              <a:rPr lang="en-GB" sz="2000" i="1" dirty="0">
                <a:latin typeface="+mn-lt"/>
              </a:rPr>
              <a:t>p</a:t>
            </a:r>
            <a:r>
              <a:rPr lang="en-GB" sz="2000" dirty="0">
                <a:latin typeface="+mn-lt"/>
              </a:rPr>
              <a:t> &lt; .01</a:t>
            </a:r>
          </a:p>
        </p:txBody>
      </p:sp>
    </p:spTree>
    <p:extLst>
      <p:ext uri="{BB962C8B-B14F-4D97-AF65-F5344CB8AC3E}">
        <p14:creationId xmlns:p14="http://schemas.microsoft.com/office/powerpoint/2010/main" val="236841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4" descr="Cover"/>
          <p:cNvPicPr>
            <a:picLocks noChangeAspect="1" noChangeArrowheads="1"/>
          </p:cNvPicPr>
          <p:nvPr/>
        </p:nvPicPr>
        <p:blipFill>
          <a:blip r:embed="rId2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532" y="-540399"/>
            <a:ext cx="9864532" cy="739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989616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4" descr="Cover"/>
          <p:cNvPicPr>
            <a:picLocks noChangeAspect="1" noChangeArrowheads="1"/>
          </p:cNvPicPr>
          <p:nvPr/>
        </p:nvPicPr>
        <p:blipFill>
          <a:blip r:embed="rId2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1768" y="-668826"/>
            <a:ext cx="10035768" cy="7526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11356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254550"/>
            <a:ext cx="8153400" cy="811668"/>
          </a:xfrm>
        </p:spPr>
        <p:txBody>
          <a:bodyPr>
            <a:noAutofit/>
          </a:bodyPr>
          <a:lstStyle/>
          <a:p>
            <a:r>
              <a:rPr lang="nl-NL" sz="4800" b="1" noProof="0" dirty="0" smtClean="0">
                <a:solidFill>
                  <a:srgbClr val="660066"/>
                </a:solidFill>
                <a:ea typeface="ＭＳ Ｐゴシック" charset="0"/>
                <a:cs typeface="CRMackintosh" charset="0"/>
              </a:rPr>
              <a:t>Conclusies</a:t>
            </a:r>
            <a:endParaRPr lang="nl-NL" sz="4800" b="1" noProof="0" dirty="0">
              <a:solidFill>
                <a:srgbClr val="660066"/>
              </a:solidFill>
              <a:ea typeface="ＭＳ Ｐゴシック" charset="0"/>
              <a:cs typeface="CRMackintosh" charset="0"/>
            </a:endParaRPr>
          </a:p>
        </p:txBody>
      </p:sp>
      <p:sp>
        <p:nvSpPr>
          <p:cNvPr id="31747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9A5E02-B6D9-CC4D-A2B1-222F3139D400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485775" y="1335047"/>
            <a:ext cx="8382000" cy="4560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200" dirty="0" err="1">
                <a:solidFill>
                  <a:srgbClr val="48231E"/>
                </a:solidFill>
              </a:rPr>
              <a:t>Er</a:t>
            </a:r>
            <a:r>
              <a:rPr lang="en-US" sz="3200" dirty="0">
                <a:solidFill>
                  <a:srgbClr val="48231E"/>
                </a:solidFill>
              </a:rPr>
              <a:t> </a:t>
            </a:r>
            <a:r>
              <a:rPr lang="en-US" sz="3200" dirty="0" err="1">
                <a:solidFill>
                  <a:srgbClr val="48231E"/>
                </a:solidFill>
              </a:rPr>
              <a:t>bestaat</a:t>
            </a:r>
            <a:r>
              <a:rPr lang="en-US" sz="3200" dirty="0">
                <a:solidFill>
                  <a:srgbClr val="48231E"/>
                </a:solidFill>
              </a:rPr>
              <a:t> </a:t>
            </a:r>
            <a:r>
              <a:rPr lang="en-US" sz="3200" dirty="0" err="1">
                <a:solidFill>
                  <a:srgbClr val="48231E"/>
                </a:solidFill>
              </a:rPr>
              <a:t>een</a:t>
            </a:r>
            <a:r>
              <a:rPr lang="en-US" sz="3200" dirty="0">
                <a:solidFill>
                  <a:srgbClr val="48231E"/>
                </a:solidFill>
              </a:rPr>
              <a:t> </a:t>
            </a:r>
            <a:r>
              <a:rPr lang="en-US" sz="3200" dirty="0" err="1">
                <a:solidFill>
                  <a:srgbClr val="48231E"/>
                </a:solidFill>
              </a:rPr>
              <a:t>statistisch</a:t>
            </a:r>
            <a:r>
              <a:rPr lang="en-US" sz="3200" dirty="0">
                <a:solidFill>
                  <a:srgbClr val="48231E"/>
                </a:solidFill>
              </a:rPr>
              <a:t> </a:t>
            </a:r>
            <a:r>
              <a:rPr lang="en-US" sz="3200" dirty="0" err="1">
                <a:solidFill>
                  <a:srgbClr val="48231E"/>
                </a:solidFill>
              </a:rPr>
              <a:t>betrouwbare</a:t>
            </a:r>
            <a:r>
              <a:rPr lang="en-US" sz="3200" dirty="0">
                <a:solidFill>
                  <a:srgbClr val="48231E"/>
                </a:solidFill>
              </a:rPr>
              <a:t> </a:t>
            </a:r>
            <a:r>
              <a:rPr lang="en-US" sz="3200" dirty="0" err="1">
                <a:solidFill>
                  <a:srgbClr val="48231E"/>
                </a:solidFill>
              </a:rPr>
              <a:t>samenhang</a:t>
            </a:r>
            <a:r>
              <a:rPr lang="en-US" sz="3200" dirty="0">
                <a:solidFill>
                  <a:srgbClr val="48231E"/>
                </a:solidFill>
              </a:rPr>
              <a:t> </a:t>
            </a:r>
            <a:r>
              <a:rPr lang="en-US" sz="3200" dirty="0" err="1">
                <a:solidFill>
                  <a:srgbClr val="48231E"/>
                </a:solidFill>
              </a:rPr>
              <a:t>tussen</a:t>
            </a:r>
            <a:r>
              <a:rPr lang="en-US" sz="3200" dirty="0">
                <a:solidFill>
                  <a:srgbClr val="48231E"/>
                </a:solidFill>
              </a:rPr>
              <a:t> de </a:t>
            </a:r>
            <a:r>
              <a:rPr lang="en-US" sz="3200" dirty="0" err="1">
                <a:solidFill>
                  <a:srgbClr val="48231E"/>
                </a:solidFill>
              </a:rPr>
              <a:t>oordelen</a:t>
            </a:r>
            <a:r>
              <a:rPr lang="en-US" sz="3200" dirty="0">
                <a:solidFill>
                  <a:srgbClr val="48231E"/>
                </a:solidFill>
              </a:rPr>
              <a:t> van </a:t>
            </a:r>
            <a:r>
              <a:rPr lang="en-US" sz="3200" dirty="0" err="1">
                <a:solidFill>
                  <a:srgbClr val="48231E"/>
                </a:solidFill>
              </a:rPr>
              <a:t>kinderen</a:t>
            </a:r>
            <a:r>
              <a:rPr lang="en-US" sz="3200" dirty="0">
                <a:solidFill>
                  <a:srgbClr val="48231E"/>
                </a:solidFill>
              </a:rPr>
              <a:t>, </a:t>
            </a:r>
            <a:r>
              <a:rPr lang="en-US" sz="3200" dirty="0" err="1">
                <a:solidFill>
                  <a:srgbClr val="48231E"/>
                </a:solidFill>
              </a:rPr>
              <a:t>ouders</a:t>
            </a:r>
            <a:r>
              <a:rPr lang="en-US" sz="3200" dirty="0">
                <a:solidFill>
                  <a:srgbClr val="48231E"/>
                </a:solidFill>
              </a:rPr>
              <a:t> en </a:t>
            </a:r>
            <a:r>
              <a:rPr lang="en-US" sz="3200" dirty="0" err="1">
                <a:solidFill>
                  <a:srgbClr val="48231E"/>
                </a:solidFill>
              </a:rPr>
              <a:t>leerkrachten</a:t>
            </a:r>
            <a:r>
              <a:rPr lang="en-US" sz="3200" dirty="0">
                <a:solidFill>
                  <a:srgbClr val="48231E"/>
                </a:solidFill>
              </a:rPr>
              <a:t>.</a:t>
            </a:r>
          </a:p>
          <a:p>
            <a:endParaRPr lang="en-US" sz="3200" dirty="0">
              <a:solidFill>
                <a:srgbClr val="48231E"/>
              </a:solidFill>
            </a:endParaRPr>
          </a:p>
          <a:p>
            <a:r>
              <a:rPr lang="en-US" sz="3200" dirty="0" err="1">
                <a:solidFill>
                  <a:srgbClr val="48231E"/>
                </a:solidFill>
              </a:rPr>
              <a:t>Voor</a:t>
            </a:r>
            <a:r>
              <a:rPr lang="en-US" sz="3200" dirty="0">
                <a:solidFill>
                  <a:srgbClr val="48231E"/>
                </a:solidFill>
              </a:rPr>
              <a:t> </a:t>
            </a:r>
            <a:r>
              <a:rPr lang="en-US" sz="3200" dirty="0" err="1">
                <a:solidFill>
                  <a:srgbClr val="48231E"/>
                </a:solidFill>
              </a:rPr>
              <a:t>praktisch</a:t>
            </a:r>
            <a:r>
              <a:rPr lang="en-US" sz="3200" dirty="0">
                <a:solidFill>
                  <a:srgbClr val="48231E"/>
                </a:solidFill>
              </a:rPr>
              <a:t> </a:t>
            </a:r>
            <a:r>
              <a:rPr lang="en-US" sz="3200" dirty="0" err="1">
                <a:solidFill>
                  <a:srgbClr val="48231E"/>
                </a:solidFill>
              </a:rPr>
              <a:t>gebruik</a:t>
            </a:r>
            <a:r>
              <a:rPr lang="en-US" sz="3200" dirty="0">
                <a:solidFill>
                  <a:srgbClr val="48231E"/>
                </a:solidFill>
              </a:rPr>
              <a:t> is </a:t>
            </a:r>
            <a:r>
              <a:rPr lang="en-US" sz="3200" dirty="0" err="1">
                <a:solidFill>
                  <a:srgbClr val="48231E"/>
                </a:solidFill>
              </a:rPr>
              <a:t>deze</a:t>
            </a:r>
            <a:r>
              <a:rPr lang="en-US" sz="3200" dirty="0">
                <a:solidFill>
                  <a:srgbClr val="48231E"/>
                </a:solidFill>
              </a:rPr>
              <a:t> </a:t>
            </a:r>
            <a:r>
              <a:rPr lang="en-US" sz="3200" dirty="0" err="1">
                <a:solidFill>
                  <a:srgbClr val="48231E"/>
                </a:solidFill>
              </a:rPr>
              <a:t>overeenstemming</a:t>
            </a:r>
            <a:r>
              <a:rPr lang="en-US" sz="3200" dirty="0">
                <a:solidFill>
                  <a:srgbClr val="48231E"/>
                </a:solidFill>
              </a:rPr>
              <a:t> </a:t>
            </a:r>
            <a:r>
              <a:rPr lang="en-US" sz="3200" dirty="0" err="1">
                <a:solidFill>
                  <a:srgbClr val="48231E"/>
                </a:solidFill>
              </a:rPr>
              <a:t>echter</a:t>
            </a:r>
            <a:r>
              <a:rPr lang="en-US" sz="3200" dirty="0">
                <a:solidFill>
                  <a:srgbClr val="48231E"/>
                </a:solidFill>
              </a:rPr>
              <a:t> </a:t>
            </a:r>
            <a:r>
              <a:rPr lang="en-US" sz="3200" dirty="0" err="1">
                <a:solidFill>
                  <a:srgbClr val="48231E"/>
                </a:solidFill>
              </a:rPr>
              <a:t>niet</a:t>
            </a:r>
            <a:r>
              <a:rPr lang="en-US" sz="3200" dirty="0">
                <a:solidFill>
                  <a:srgbClr val="48231E"/>
                </a:solidFill>
              </a:rPr>
              <a:t> </a:t>
            </a:r>
            <a:r>
              <a:rPr lang="en-US" sz="3200" dirty="0" err="1">
                <a:solidFill>
                  <a:srgbClr val="48231E"/>
                </a:solidFill>
              </a:rPr>
              <a:t>groot</a:t>
            </a:r>
            <a:r>
              <a:rPr lang="en-US" sz="3200" dirty="0">
                <a:solidFill>
                  <a:srgbClr val="48231E"/>
                </a:solidFill>
              </a:rPr>
              <a:t> </a:t>
            </a:r>
            <a:r>
              <a:rPr lang="en-US" sz="3200" dirty="0" err="1">
                <a:solidFill>
                  <a:srgbClr val="48231E"/>
                </a:solidFill>
              </a:rPr>
              <a:t>genoeg</a:t>
            </a:r>
            <a:r>
              <a:rPr lang="en-US" sz="3200" dirty="0">
                <a:solidFill>
                  <a:srgbClr val="48231E"/>
                </a:solidFill>
              </a:rPr>
              <a:t> </a:t>
            </a:r>
            <a:r>
              <a:rPr lang="en-US" sz="3200" dirty="0" err="1">
                <a:solidFill>
                  <a:srgbClr val="48231E"/>
                </a:solidFill>
              </a:rPr>
              <a:t>om</a:t>
            </a:r>
            <a:r>
              <a:rPr lang="en-US" sz="3200" dirty="0">
                <a:solidFill>
                  <a:srgbClr val="48231E"/>
                </a:solidFill>
              </a:rPr>
              <a:t> de </a:t>
            </a:r>
            <a:r>
              <a:rPr lang="en-US" sz="3200" dirty="0" err="1">
                <a:solidFill>
                  <a:srgbClr val="48231E"/>
                </a:solidFill>
              </a:rPr>
              <a:t>beoordeling</a:t>
            </a:r>
            <a:r>
              <a:rPr lang="en-US" sz="3200" dirty="0">
                <a:solidFill>
                  <a:srgbClr val="48231E"/>
                </a:solidFill>
              </a:rPr>
              <a:t> van </a:t>
            </a:r>
            <a:r>
              <a:rPr lang="en-US" sz="3200" dirty="0" err="1">
                <a:solidFill>
                  <a:srgbClr val="48231E"/>
                </a:solidFill>
              </a:rPr>
              <a:t>hoogsensitiviteit</a:t>
            </a:r>
            <a:r>
              <a:rPr lang="en-US" sz="3200" dirty="0">
                <a:solidFill>
                  <a:srgbClr val="48231E"/>
                </a:solidFill>
              </a:rPr>
              <a:t> van </a:t>
            </a:r>
            <a:r>
              <a:rPr lang="en-US" sz="3200" dirty="0" err="1">
                <a:solidFill>
                  <a:srgbClr val="48231E"/>
                </a:solidFill>
              </a:rPr>
              <a:t>kinderen</a:t>
            </a:r>
            <a:r>
              <a:rPr lang="en-US" sz="3200" dirty="0">
                <a:solidFill>
                  <a:srgbClr val="48231E"/>
                </a:solidFill>
              </a:rPr>
              <a:t> </a:t>
            </a:r>
            <a:r>
              <a:rPr lang="en-US" sz="3200" dirty="0" err="1">
                <a:solidFill>
                  <a:srgbClr val="48231E"/>
                </a:solidFill>
              </a:rPr>
              <a:t>aan</a:t>
            </a:r>
            <a:r>
              <a:rPr lang="en-US" sz="3200" dirty="0">
                <a:solidFill>
                  <a:srgbClr val="48231E"/>
                </a:solidFill>
              </a:rPr>
              <a:t> </a:t>
            </a:r>
            <a:r>
              <a:rPr lang="en-US" sz="3200" dirty="0" err="1">
                <a:solidFill>
                  <a:srgbClr val="48231E"/>
                </a:solidFill>
              </a:rPr>
              <a:t>ouders</a:t>
            </a:r>
            <a:r>
              <a:rPr lang="en-US" sz="3200" dirty="0">
                <a:solidFill>
                  <a:srgbClr val="48231E"/>
                </a:solidFill>
              </a:rPr>
              <a:t> of </a:t>
            </a:r>
            <a:r>
              <a:rPr lang="en-US" sz="3200" dirty="0" err="1">
                <a:solidFill>
                  <a:srgbClr val="48231E"/>
                </a:solidFill>
              </a:rPr>
              <a:t>leerkrachten</a:t>
            </a:r>
            <a:r>
              <a:rPr lang="en-US" sz="3200" dirty="0">
                <a:solidFill>
                  <a:srgbClr val="48231E"/>
                </a:solidFill>
              </a:rPr>
              <a:t> over </a:t>
            </a:r>
            <a:r>
              <a:rPr lang="en-US" sz="3200" dirty="0" err="1">
                <a:solidFill>
                  <a:srgbClr val="48231E"/>
                </a:solidFill>
              </a:rPr>
              <a:t>te</a:t>
            </a:r>
            <a:r>
              <a:rPr lang="en-US" sz="3200" dirty="0">
                <a:solidFill>
                  <a:srgbClr val="48231E"/>
                </a:solidFill>
              </a:rPr>
              <a:t> </a:t>
            </a:r>
            <a:r>
              <a:rPr lang="en-US" sz="3200" dirty="0" err="1">
                <a:solidFill>
                  <a:srgbClr val="48231E"/>
                </a:solidFill>
              </a:rPr>
              <a:t>laten</a:t>
            </a:r>
            <a:r>
              <a:rPr lang="en-US" sz="3200" dirty="0">
                <a:solidFill>
                  <a:srgbClr val="48231E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94661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el 1"/>
          <p:cNvSpPr>
            <a:spLocks noGrp="1"/>
          </p:cNvSpPr>
          <p:nvPr>
            <p:ph type="title"/>
          </p:nvPr>
        </p:nvSpPr>
        <p:spPr>
          <a:xfrm>
            <a:off x="175651" y="115661"/>
            <a:ext cx="8850122" cy="843547"/>
          </a:xfrm>
        </p:spPr>
        <p:txBody>
          <a:bodyPr>
            <a:normAutofit/>
          </a:bodyPr>
          <a:lstStyle/>
          <a:p>
            <a:r>
              <a:rPr lang="nl-NL" sz="2800" b="1" i="1" noProof="0" dirty="0" smtClean="0">
                <a:solidFill>
                  <a:srgbClr val="660066"/>
                </a:solidFill>
                <a:ea typeface="ＭＳ Ｐゴシック" charset="0"/>
                <a:cs typeface="CRMackintosh" charset="0"/>
              </a:rPr>
              <a:t>Niet</a:t>
            </a:r>
            <a:r>
              <a:rPr lang="nl-NL" sz="2800" b="1" noProof="0" dirty="0" smtClean="0">
                <a:solidFill>
                  <a:srgbClr val="660066"/>
                </a:solidFill>
                <a:ea typeface="ＭＳ Ｐゴシック" charset="0"/>
                <a:cs typeface="CRMackintosh" charset="0"/>
              </a:rPr>
              <a:t> onderzocht is de relatie tussen </a:t>
            </a:r>
            <a:r>
              <a:rPr lang="nl-NL" sz="2800" b="1" noProof="0" dirty="0" err="1" smtClean="0">
                <a:solidFill>
                  <a:srgbClr val="660066"/>
                </a:solidFill>
                <a:ea typeface="ＭＳ Ｐゴシック" charset="0"/>
                <a:cs typeface="CRMackintosh" charset="0"/>
              </a:rPr>
              <a:t>hoogsensitiviteit</a:t>
            </a:r>
            <a:r>
              <a:rPr lang="nl-NL" sz="2800" b="1" noProof="0" dirty="0" smtClean="0">
                <a:solidFill>
                  <a:srgbClr val="660066"/>
                </a:solidFill>
                <a:ea typeface="ＭＳ Ｐゴシック" charset="0"/>
                <a:cs typeface="CRMackintosh" charset="0"/>
              </a:rPr>
              <a:t> en</a:t>
            </a:r>
            <a:endParaRPr lang="nl-NL" sz="2800" b="1" noProof="0" dirty="0">
              <a:solidFill>
                <a:srgbClr val="660066"/>
              </a:solidFill>
              <a:ea typeface="ＭＳ Ｐゴシック" charset="0"/>
              <a:cs typeface="CRMackintosh" charset="0"/>
            </a:endParaRPr>
          </a:p>
        </p:txBody>
      </p:sp>
      <p:sp>
        <p:nvSpPr>
          <p:cNvPr id="39938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07818"/>
            <a:ext cx="8153400" cy="552158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nl-NL" sz="2800" noProof="0" dirty="0" smtClean="0">
                <a:solidFill>
                  <a:srgbClr val="48231E"/>
                </a:solidFill>
                <a:ea typeface="ＭＳ Ｐゴシック" charset="0"/>
                <a:cs typeface="ＭＳ Ｐゴシック" charset="0"/>
              </a:rPr>
              <a:t>Hoogbegaafdheid/meervoudige intelligentie</a:t>
            </a:r>
          </a:p>
          <a:p>
            <a:r>
              <a:rPr lang="nl-NL" sz="2800" noProof="0" dirty="0" smtClean="0">
                <a:solidFill>
                  <a:srgbClr val="48231E"/>
                </a:solidFill>
                <a:ea typeface="ＭＳ Ｐゴシック" charset="0"/>
                <a:cs typeface="ＭＳ Ｐゴシック" charset="0"/>
              </a:rPr>
              <a:t>Leerproblemen</a:t>
            </a:r>
          </a:p>
          <a:p>
            <a:r>
              <a:rPr lang="nl-NL" sz="2800" noProof="0" dirty="0" smtClean="0">
                <a:solidFill>
                  <a:srgbClr val="48231E"/>
                </a:solidFill>
                <a:ea typeface="ＭＳ Ｐゴシック" charset="0"/>
                <a:cs typeface="ＭＳ Ｐゴシック" charset="0"/>
              </a:rPr>
              <a:t>Leerstijl (begrijpen of uit het hoofd leren)</a:t>
            </a:r>
          </a:p>
          <a:p>
            <a:r>
              <a:rPr lang="nl-NL" sz="2800" noProof="0" dirty="0" smtClean="0">
                <a:solidFill>
                  <a:srgbClr val="48231E"/>
                </a:solidFill>
                <a:ea typeface="ＭＳ Ｐゴシック" charset="0"/>
                <a:cs typeface="ＭＳ Ｐゴシック" charset="0"/>
              </a:rPr>
              <a:t>Lesstofverwerking met meerdere modaliteiten</a:t>
            </a:r>
          </a:p>
          <a:p>
            <a:r>
              <a:rPr lang="nl-NL" sz="2800" noProof="0" dirty="0" smtClean="0">
                <a:solidFill>
                  <a:srgbClr val="48231E"/>
                </a:solidFill>
                <a:ea typeface="ＭＳ Ｐゴシック" charset="0"/>
                <a:cs typeface="ＭＳ Ｐゴシック" charset="0"/>
              </a:rPr>
              <a:t>Rechterhersenhelftverwerking</a:t>
            </a:r>
          </a:p>
          <a:p>
            <a:r>
              <a:rPr lang="nl-NL" sz="2800" noProof="0" dirty="0" smtClean="0">
                <a:solidFill>
                  <a:srgbClr val="48231E"/>
                </a:solidFill>
                <a:ea typeface="ＭＳ Ｐゴシック" charset="0"/>
                <a:cs typeface="ＭＳ Ｐゴシック" charset="0"/>
              </a:rPr>
              <a:t>Cognitieve voorkeur (visueel-ruimtelijk of taal)</a:t>
            </a:r>
          </a:p>
          <a:p>
            <a:r>
              <a:rPr lang="nl-NL" sz="2800" noProof="0" dirty="0" smtClean="0">
                <a:solidFill>
                  <a:srgbClr val="48231E"/>
                </a:solidFill>
                <a:ea typeface="ＭＳ Ｐゴシック" charset="0"/>
                <a:cs typeface="ＭＳ Ｐゴシック" charset="0"/>
              </a:rPr>
              <a:t>Lichaamstaal</a:t>
            </a:r>
          </a:p>
          <a:p>
            <a:r>
              <a:rPr lang="nl-NL" sz="2800" noProof="0" dirty="0" smtClean="0">
                <a:solidFill>
                  <a:srgbClr val="48231E"/>
                </a:solidFill>
                <a:ea typeface="ＭＳ Ｐゴシック" charset="0"/>
                <a:cs typeface="ＭＳ Ｐゴシック" charset="0"/>
              </a:rPr>
              <a:t>Motoriek (fijne en grove)</a:t>
            </a:r>
          </a:p>
          <a:p>
            <a:r>
              <a:rPr lang="nl-NL" sz="2800" noProof="0" dirty="0" smtClean="0">
                <a:solidFill>
                  <a:srgbClr val="48231E"/>
                </a:solidFill>
                <a:ea typeface="ＭＳ Ｐゴシック" charset="0"/>
                <a:cs typeface="ＭＳ Ｐゴシック" charset="0"/>
              </a:rPr>
              <a:t>Geheel-deel onderscheid</a:t>
            </a:r>
            <a:endParaRPr lang="nl-NL" sz="1800" noProof="0" dirty="0" smtClean="0">
              <a:solidFill>
                <a:srgbClr val="00009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nl-NL" sz="1800" noProof="0" dirty="0" smtClean="0">
              <a:solidFill>
                <a:srgbClr val="00009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nl-NL" sz="1800" noProof="0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	Conclusie: vooralsnog is er </a:t>
            </a:r>
            <a:r>
              <a:rPr lang="nl-NL" sz="1800" i="1" noProof="0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géén </a:t>
            </a:r>
            <a:r>
              <a:rPr lang="nl-NL" sz="1800" noProof="0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bewijs dat deze factoren gerelateerd zijn aan </a:t>
            </a:r>
            <a:r>
              <a:rPr lang="nl-NL" sz="1800" noProof="0" dirty="0" err="1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hoogsensitiviteit</a:t>
            </a:r>
            <a:endParaRPr lang="nl-NL" sz="1800" noProof="0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39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D209EA-7263-DB49-AEBF-9E2F745BD1D6}" type="slidenum">
              <a:rPr lang="en-US" sz="1400"/>
              <a:pPr/>
              <a:t>18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15420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7339" y="520221"/>
            <a:ext cx="8279831" cy="538009"/>
          </a:xfrm>
        </p:spPr>
        <p:txBody>
          <a:bodyPr>
            <a:normAutofit fontScale="90000"/>
          </a:bodyPr>
          <a:lstStyle/>
          <a:p>
            <a:r>
              <a:rPr lang="nl-NL" sz="4000" b="1" noProof="0" dirty="0" smtClean="0">
                <a:solidFill>
                  <a:srgbClr val="660066"/>
                </a:solidFill>
              </a:rPr>
              <a:t>Ontwikkeling van het aantal diagnoses</a:t>
            </a:r>
            <a:endParaRPr lang="nl-NL" noProof="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79053"/>
              </p:ext>
            </p:extLst>
          </p:nvPr>
        </p:nvGraphicFramePr>
        <p:xfrm>
          <a:off x="427339" y="1173403"/>
          <a:ext cx="8477614" cy="5089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5744759D-0EFF-4FB2-9CCE-04E00944F0F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06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844374"/>
          </a:xfrm>
        </p:spPr>
        <p:txBody>
          <a:bodyPr/>
          <a:lstStyle/>
          <a:p>
            <a:r>
              <a:rPr lang="nl-NL" b="1" noProof="0" smtClean="0">
                <a:solidFill>
                  <a:srgbClr val="660066"/>
                </a:solidFill>
              </a:rPr>
              <a:t>Preambule van de WHO (1998)</a:t>
            </a:r>
            <a:endParaRPr lang="nl-NL" b="1" noProof="0">
              <a:solidFill>
                <a:srgbClr val="660066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nl-NL" sz="3200" noProof="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nl-NL" sz="3200" noProof="0" dirty="0" smtClean="0"/>
              <a:t>“Health is a </a:t>
            </a:r>
            <a:r>
              <a:rPr lang="nl-NL" sz="3200" noProof="0" dirty="0" err="1" smtClean="0"/>
              <a:t>dynamic</a:t>
            </a:r>
            <a:r>
              <a:rPr lang="nl-NL" sz="3200" noProof="0" dirty="0" smtClean="0"/>
              <a:t> state of (complete) </a:t>
            </a:r>
            <a:r>
              <a:rPr lang="nl-NL" sz="3200" noProof="0" dirty="0" err="1" smtClean="0"/>
              <a:t>physical</a:t>
            </a:r>
            <a:r>
              <a:rPr lang="nl-NL" sz="3200" noProof="0" dirty="0" smtClean="0"/>
              <a:t>, </a:t>
            </a:r>
            <a:r>
              <a:rPr lang="nl-NL" sz="3200" noProof="0" dirty="0" err="1" smtClean="0"/>
              <a:t>mental</a:t>
            </a:r>
            <a:r>
              <a:rPr lang="nl-NL" sz="3200" noProof="0" dirty="0" smtClean="0"/>
              <a:t>, spiritual </a:t>
            </a:r>
            <a:r>
              <a:rPr lang="nl-NL" sz="3200" noProof="0" dirty="0" err="1" smtClean="0"/>
              <a:t>and</a:t>
            </a:r>
            <a:r>
              <a:rPr lang="nl-NL" sz="3200" noProof="0" dirty="0" smtClean="0"/>
              <a:t> </a:t>
            </a:r>
            <a:r>
              <a:rPr lang="nl-NL" sz="3200" noProof="0" dirty="0" err="1" smtClean="0"/>
              <a:t>social</a:t>
            </a:r>
            <a:r>
              <a:rPr lang="nl-NL" sz="3200" noProof="0" dirty="0" smtClean="0"/>
              <a:t> well-</a:t>
            </a:r>
            <a:r>
              <a:rPr lang="nl-NL" sz="3200" noProof="0" dirty="0" err="1" smtClean="0"/>
              <a:t>being</a:t>
            </a:r>
            <a:r>
              <a:rPr lang="nl-NL" sz="3200" noProof="0" dirty="0" smtClean="0"/>
              <a:t> </a:t>
            </a:r>
            <a:r>
              <a:rPr lang="nl-NL" sz="3200" noProof="0" dirty="0" err="1" smtClean="0"/>
              <a:t>and</a:t>
            </a:r>
            <a:r>
              <a:rPr lang="nl-NL" sz="3200" noProof="0" dirty="0" smtClean="0"/>
              <a:t> </a:t>
            </a:r>
            <a:r>
              <a:rPr lang="nl-NL" sz="3200" noProof="0" dirty="0" err="1" smtClean="0"/>
              <a:t>not</a:t>
            </a:r>
            <a:r>
              <a:rPr lang="nl-NL" sz="3200" noProof="0" dirty="0" smtClean="0"/>
              <a:t> </a:t>
            </a:r>
            <a:r>
              <a:rPr lang="nl-NL" sz="3200" noProof="0" dirty="0" err="1" smtClean="0"/>
              <a:t>merely</a:t>
            </a:r>
            <a:r>
              <a:rPr lang="nl-NL" sz="3200" noProof="0" dirty="0" smtClean="0"/>
              <a:t> the absence of </a:t>
            </a:r>
            <a:r>
              <a:rPr lang="nl-NL" sz="3200" noProof="0" dirty="0" err="1" smtClean="0"/>
              <a:t>disease</a:t>
            </a:r>
            <a:r>
              <a:rPr lang="nl-NL" sz="3200" noProof="0" dirty="0" smtClean="0"/>
              <a:t> </a:t>
            </a:r>
            <a:r>
              <a:rPr lang="nl-NL" sz="3200" noProof="0" dirty="0" err="1" smtClean="0"/>
              <a:t>and</a:t>
            </a:r>
            <a:r>
              <a:rPr lang="nl-NL" sz="3200" noProof="0" dirty="0" smtClean="0"/>
              <a:t> </a:t>
            </a:r>
            <a:r>
              <a:rPr lang="nl-NL" sz="3200" noProof="0" dirty="0" err="1" smtClean="0"/>
              <a:t>infirmity</a:t>
            </a:r>
            <a:r>
              <a:rPr lang="nl-NL" sz="3200" noProof="0" dirty="0" smtClean="0"/>
              <a:t>.”</a:t>
            </a:r>
            <a:endParaRPr lang="nl-NL" sz="3000" b="1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744759D-0EFF-4FB2-9CCE-04E00944F0F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83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2140" y="569446"/>
            <a:ext cx="8981860" cy="538009"/>
          </a:xfrm>
        </p:spPr>
        <p:txBody>
          <a:bodyPr>
            <a:normAutofit fontScale="90000"/>
          </a:bodyPr>
          <a:lstStyle/>
          <a:p>
            <a:pPr algn="ctr"/>
            <a:r>
              <a:rPr lang="nl-NL" sz="4000" b="1" dirty="0" err="1" smtClean="0">
                <a:solidFill>
                  <a:srgbClr val="660066"/>
                </a:solidFill>
              </a:rPr>
              <a:t>Stoornisdenken</a:t>
            </a:r>
            <a:r>
              <a:rPr lang="nl-NL" sz="4000" b="1" dirty="0" smtClean="0">
                <a:solidFill>
                  <a:srgbClr val="660066"/>
                </a:solidFill>
              </a:rPr>
              <a:t> verklaart dit, maar…………</a:t>
            </a:r>
            <a:endParaRPr lang="nl-NL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5744759D-0EFF-4FB2-9CCE-04E00944F0FE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27255"/>
              </p:ext>
            </p:extLst>
          </p:nvPr>
        </p:nvGraphicFramePr>
        <p:xfrm>
          <a:off x="274319" y="1964497"/>
          <a:ext cx="8593455" cy="423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Werkblad" r:id="rId4" imgW="16256000" imgH="9982200" progId="Excel.Sheet.8">
                  <p:embed/>
                </p:oleObj>
              </mc:Choice>
              <mc:Fallback>
                <p:oleObj name="Werkblad" r:id="rId4" imgW="16256000" imgH="99822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4319" y="1964497"/>
                        <a:ext cx="8593455" cy="4234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6326721" y="46911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727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7391" y="469119"/>
            <a:ext cx="8350384" cy="538009"/>
          </a:xfrm>
        </p:spPr>
        <p:txBody>
          <a:bodyPr>
            <a:noAutofit/>
          </a:bodyPr>
          <a:lstStyle/>
          <a:p>
            <a:r>
              <a:rPr lang="nl-NL" b="1" noProof="0" dirty="0" smtClean="0">
                <a:solidFill>
                  <a:srgbClr val="660066"/>
                </a:solidFill>
              </a:rPr>
              <a:t>zo ziet het er in de meeste gevallen uit</a:t>
            </a:r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5744759D-0EFF-4FB2-9CCE-04E00944F0F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ekstvak 6"/>
          <p:cNvSpPr txBox="1"/>
          <p:nvPr/>
        </p:nvSpPr>
        <p:spPr>
          <a:xfrm>
            <a:off x="6326721" y="46911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701432"/>
              </p:ext>
            </p:extLst>
          </p:nvPr>
        </p:nvGraphicFramePr>
        <p:xfrm>
          <a:off x="276225" y="1763141"/>
          <a:ext cx="8591550" cy="4683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Werkblad" r:id="rId4" imgW="16256000" imgH="9982200" progId="Excel.Sheet.8">
                  <p:embed/>
                </p:oleObj>
              </mc:Choice>
              <mc:Fallback>
                <p:oleObj name="Werkblad" r:id="rId4" imgW="16256000" imgH="99822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6225" y="1763141"/>
                        <a:ext cx="8591550" cy="46836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3002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800" b="1" noProof="0" dirty="0" smtClean="0">
                <a:solidFill>
                  <a:srgbClr val="660066"/>
                </a:solidFill>
              </a:rPr>
              <a:t>Hechtingstijlen</a:t>
            </a:r>
            <a:endParaRPr lang="nl-NL" sz="4800" b="1" noProof="0" dirty="0">
              <a:solidFill>
                <a:srgbClr val="660066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1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nl-NL" sz="4400" noProof="0" dirty="0" smtClean="0">
                <a:solidFill>
                  <a:srgbClr val="48231E"/>
                </a:solidFill>
              </a:rPr>
              <a:t>Veilig gehecht  (60 - 65%)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nl-NL" sz="4400" noProof="0" dirty="0" smtClean="0">
                <a:solidFill>
                  <a:srgbClr val="48231E"/>
                </a:solidFill>
              </a:rPr>
              <a:t>Onveilig gehecht (35 - 40%)</a:t>
            </a:r>
          </a:p>
          <a:p>
            <a:pPr lvl="3">
              <a:lnSpc>
                <a:spcPct val="130000"/>
              </a:lnSpc>
            </a:pPr>
            <a:r>
              <a:rPr lang="nl-NL" sz="4000" noProof="0" dirty="0" smtClean="0">
                <a:solidFill>
                  <a:srgbClr val="48231E"/>
                </a:solidFill>
              </a:rPr>
              <a:t> onveilig vermijdend (20%)</a:t>
            </a:r>
          </a:p>
          <a:p>
            <a:pPr lvl="3">
              <a:lnSpc>
                <a:spcPct val="130000"/>
              </a:lnSpc>
            </a:pPr>
            <a:r>
              <a:rPr lang="nl-NL" sz="4000" noProof="0" smtClean="0">
                <a:solidFill>
                  <a:srgbClr val="48231E"/>
                </a:solidFill>
              </a:rPr>
              <a:t> onveilig  </a:t>
            </a:r>
            <a:r>
              <a:rPr lang="nl-NL" sz="4000" noProof="0" dirty="0" smtClean="0">
                <a:solidFill>
                  <a:srgbClr val="48231E"/>
                </a:solidFill>
              </a:rPr>
              <a:t>ambivalent (10 - 15%)</a:t>
            </a:r>
            <a:endParaRPr lang="nl-NL" sz="4000" dirty="0">
              <a:solidFill>
                <a:srgbClr val="48231E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nl-NL" sz="4400" noProof="0" dirty="0" smtClean="0">
                <a:solidFill>
                  <a:srgbClr val="48231E"/>
                </a:solidFill>
              </a:rPr>
              <a:t>Onveilig-ongeorganiseerd</a:t>
            </a:r>
          </a:p>
          <a:p>
            <a:pPr lvl="1"/>
            <a:endParaRPr lang="nl-NL" sz="4400" noProof="0" dirty="0">
              <a:solidFill>
                <a:srgbClr val="48231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5744759D-0EFF-4FB2-9CCE-04E00944F0F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84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el 1"/>
          <p:cNvSpPr>
            <a:spLocks noGrp="1"/>
          </p:cNvSpPr>
          <p:nvPr>
            <p:ph type="title"/>
          </p:nvPr>
        </p:nvSpPr>
        <p:spPr>
          <a:xfrm>
            <a:off x="351691" y="304800"/>
            <a:ext cx="8516083" cy="1143000"/>
          </a:xfrm>
        </p:spPr>
        <p:txBody>
          <a:bodyPr>
            <a:normAutofit fontScale="90000"/>
          </a:bodyPr>
          <a:lstStyle/>
          <a:p>
            <a:r>
              <a:rPr lang="nl-NL" sz="4400" b="1" noProof="0" dirty="0" err="1" smtClean="0">
                <a:solidFill>
                  <a:srgbClr val="660066"/>
                </a:solidFill>
                <a:latin typeface="Calibri" pitchFamily="64" charset="0"/>
              </a:rPr>
              <a:t>Fysionomische</a:t>
            </a:r>
            <a:r>
              <a:rPr lang="nl-NL" sz="4400" b="1" noProof="0" dirty="0" smtClean="0">
                <a:solidFill>
                  <a:srgbClr val="660066"/>
                </a:solidFill>
                <a:latin typeface="Calibri" pitchFamily="64" charset="0"/>
              </a:rPr>
              <a:t> waarneming</a:t>
            </a:r>
            <a:r>
              <a:rPr lang="nl-NL" sz="4400" dirty="0">
                <a:solidFill>
                  <a:srgbClr val="660066"/>
                </a:solidFill>
                <a:latin typeface="Calibri" pitchFamily="64" charset="0"/>
              </a:rPr>
              <a:t> </a:t>
            </a:r>
            <a:r>
              <a:rPr lang="nl-NL" sz="3111" noProof="0" dirty="0" smtClean="0">
                <a:solidFill>
                  <a:srgbClr val="660066"/>
                </a:solidFill>
                <a:latin typeface="Calibri" pitchFamily="64" charset="0"/>
              </a:rPr>
              <a:t>(Werner, 1948)</a:t>
            </a:r>
            <a:r>
              <a:rPr lang="nl-NL" b="1" noProof="0" dirty="0" smtClean="0">
                <a:solidFill>
                  <a:srgbClr val="660066"/>
                </a:solidFill>
                <a:latin typeface="Calibri" pitchFamily="64" charset="0"/>
              </a:rPr>
              <a:t/>
            </a:r>
            <a:br>
              <a:rPr lang="nl-NL" b="1" noProof="0" dirty="0" smtClean="0">
                <a:solidFill>
                  <a:srgbClr val="660066"/>
                </a:solidFill>
                <a:latin typeface="Calibri" pitchFamily="64" charset="0"/>
              </a:rPr>
            </a:br>
            <a:endParaRPr lang="nl-NL" sz="3200" b="1" noProof="0" dirty="0">
              <a:solidFill>
                <a:srgbClr val="660066"/>
              </a:solidFill>
              <a:latin typeface="Calibri" pitchFamily="64" charset="0"/>
            </a:endParaRPr>
          </a:p>
        </p:txBody>
      </p:sp>
      <p:sp>
        <p:nvSpPr>
          <p:cNvPr id="52227" name="Tijdelijke aanduiding voor inhoud 2"/>
          <p:cNvSpPr>
            <a:spLocks noGrp="1"/>
          </p:cNvSpPr>
          <p:nvPr>
            <p:ph idx="1"/>
          </p:nvPr>
        </p:nvSpPr>
        <p:spPr>
          <a:xfrm>
            <a:off x="351692" y="1447800"/>
            <a:ext cx="8510954" cy="4114800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64" charset="2"/>
              <a:buNone/>
            </a:pPr>
            <a:r>
              <a:rPr lang="nl-NL" noProof="0" smtClean="0">
                <a:latin typeface="Calibri" pitchFamily="64" charset="0"/>
              </a:rPr>
              <a:t>	</a:t>
            </a:r>
            <a:endParaRPr lang="nl-NL" noProof="0" smtClean="0">
              <a:solidFill>
                <a:srgbClr val="FFE636"/>
              </a:solidFill>
              <a:latin typeface="Calibri" pitchFamily="64" charset="0"/>
            </a:endParaRPr>
          </a:p>
          <a:p>
            <a:pPr>
              <a:buFont typeface="Wingdings" pitchFamily="64" charset="2"/>
              <a:buNone/>
            </a:pPr>
            <a:endParaRPr lang="nl-NL" noProof="0" smtClean="0">
              <a:latin typeface="Calibri" pitchFamily="64" charset="0"/>
            </a:endParaRPr>
          </a:p>
          <a:p>
            <a:pPr>
              <a:buFont typeface="Wingdings" pitchFamily="64" charset="2"/>
              <a:buNone/>
            </a:pPr>
            <a:endParaRPr lang="nl-NL" noProof="0">
              <a:latin typeface="Calibri" pitchFamily="64" charset="0"/>
            </a:endParaRPr>
          </a:p>
        </p:txBody>
      </p:sp>
      <p:sp>
        <p:nvSpPr>
          <p:cNvPr id="52228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fld id="{D9F3B017-F651-4868-9510-F40ACE68C6B4}" type="slidenum">
              <a:rPr lang="en-US">
                <a:latin typeface="Calibri" pitchFamily="64" charset="0"/>
              </a:rPr>
              <a:pPr/>
              <a:t>23</a:t>
            </a:fld>
            <a:endParaRPr lang="en-US">
              <a:latin typeface="Calibri" pitchFamily="64" charset="0"/>
            </a:endParaRPr>
          </a:p>
        </p:txBody>
      </p:sp>
      <p:pic>
        <p:nvPicPr>
          <p:cNvPr id="5" name="Afbeelding 4" descr="lijntj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4499" y="2187829"/>
            <a:ext cx="8052301" cy="239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545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el 1"/>
          <p:cNvSpPr>
            <a:spLocks noGrp="1"/>
          </p:cNvSpPr>
          <p:nvPr>
            <p:ph type="title"/>
          </p:nvPr>
        </p:nvSpPr>
        <p:spPr>
          <a:xfrm>
            <a:off x="281354" y="120520"/>
            <a:ext cx="7772400" cy="757628"/>
          </a:xfrm>
        </p:spPr>
        <p:txBody>
          <a:bodyPr/>
          <a:lstStyle/>
          <a:p>
            <a:r>
              <a:rPr lang="nl-NL" b="1" noProof="0" dirty="0" err="1" smtClean="0">
                <a:solidFill>
                  <a:srgbClr val="660066"/>
                </a:solidFill>
                <a:latin typeface="Calibri" pitchFamily="64" charset="0"/>
              </a:rPr>
              <a:t>Wassily</a:t>
            </a:r>
            <a:r>
              <a:rPr lang="nl-NL" b="1" noProof="0" dirty="0" smtClean="0">
                <a:solidFill>
                  <a:srgbClr val="660066"/>
                </a:solidFill>
                <a:latin typeface="Calibri" pitchFamily="64" charset="0"/>
              </a:rPr>
              <a:t> </a:t>
            </a:r>
            <a:r>
              <a:rPr lang="nl-NL" b="1" noProof="0" dirty="0" err="1" smtClean="0">
                <a:solidFill>
                  <a:srgbClr val="660066"/>
                </a:solidFill>
                <a:latin typeface="Calibri" pitchFamily="64" charset="0"/>
              </a:rPr>
              <a:t>Kandinsky</a:t>
            </a:r>
            <a:r>
              <a:rPr lang="nl-NL" b="1" noProof="0" dirty="0" smtClean="0">
                <a:solidFill>
                  <a:srgbClr val="660066"/>
                </a:solidFill>
                <a:latin typeface="Calibri" pitchFamily="64" charset="0"/>
              </a:rPr>
              <a:t> (1866-1944)</a:t>
            </a:r>
            <a:endParaRPr lang="nl-NL" b="1" noProof="0" dirty="0">
              <a:solidFill>
                <a:srgbClr val="660066"/>
              </a:solidFill>
              <a:latin typeface="Calibri" pitchFamily="64" charset="0"/>
            </a:endParaRPr>
          </a:p>
        </p:txBody>
      </p:sp>
      <p:sp>
        <p:nvSpPr>
          <p:cNvPr id="54275" name="Tijdelijke aanduiding voor tekst 4"/>
          <p:cNvSpPr>
            <a:spLocks noGrp="1"/>
          </p:cNvSpPr>
          <p:nvPr>
            <p:ph type="body" sz="half" idx="1"/>
          </p:nvPr>
        </p:nvSpPr>
        <p:spPr>
          <a:xfrm>
            <a:off x="224917" y="1247775"/>
            <a:ext cx="4290646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64" charset="2"/>
              <a:buNone/>
            </a:pPr>
            <a:r>
              <a:rPr lang="nl-NL" noProof="0" dirty="0" smtClean="0">
                <a:latin typeface="Calibri" pitchFamily="64" charset="0"/>
              </a:rPr>
              <a:t>	</a:t>
            </a:r>
            <a:r>
              <a:rPr lang="nl-NL" sz="2400" noProof="0" dirty="0" err="1" smtClean="0">
                <a:latin typeface="Calibri" pitchFamily="64" charset="0"/>
              </a:rPr>
              <a:t>To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this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very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day</a:t>
            </a:r>
            <a:r>
              <a:rPr lang="nl-NL" sz="2400" noProof="0" dirty="0" smtClean="0">
                <a:latin typeface="Calibri" pitchFamily="64" charset="0"/>
              </a:rPr>
              <a:t> I </a:t>
            </a:r>
            <a:r>
              <a:rPr lang="nl-NL" sz="2400" noProof="0" dirty="0" err="1" smtClean="0">
                <a:latin typeface="Calibri" pitchFamily="64" charset="0"/>
              </a:rPr>
              <a:t>can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still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see</a:t>
            </a:r>
            <a:r>
              <a:rPr lang="nl-NL" sz="2400" noProof="0" dirty="0" smtClean="0">
                <a:latin typeface="Calibri" pitchFamily="64" charset="0"/>
              </a:rPr>
              <a:t> the </a:t>
            </a:r>
            <a:r>
              <a:rPr lang="nl-NL" sz="2400" noProof="0" dirty="0" err="1" smtClean="0">
                <a:latin typeface="Calibri" pitchFamily="64" charset="0"/>
              </a:rPr>
              <a:t>colors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coming</a:t>
            </a:r>
            <a:r>
              <a:rPr lang="nl-NL" sz="2400" noProof="0" dirty="0" smtClean="0">
                <a:latin typeface="Calibri" pitchFamily="64" charset="0"/>
              </a:rPr>
              <a:t> out of the tubes. </a:t>
            </a:r>
            <a:r>
              <a:rPr lang="nl-NL" sz="2400" noProof="0" dirty="0" err="1" smtClean="0">
                <a:latin typeface="Calibri" pitchFamily="64" charset="0"/>
              </a:rPr>
              <a:t>One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press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with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my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fingers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and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jubilantly</a:t>
            </a:r>
            <a:r>
              <a:rPr lang="nl-NL" sz="2400" noProof="0" dirty="0" smtClean="0">
                <a:latin typeface="Calibri" pitchFamily="64" charset="0"/>
              </a:rPr>
              <a:t>, </a:t>
            </a:r>
            <a:r>
              <a:rPr lang="nl-NL" sz="2400" noProof="0" dirty="0" err="1" smtClean="0">
                <a:latin typeface="Calibri" pitchFamily="64" charset="0"/>
              </a:rPr>
              <a:t>festively</a:t>
            </a:r>
            <a:r>
              <a:rPr lang="nl-NL" sz="2400" noProof="0" dirty="0" smtClean="0">
                <a:latin typeface="Calibri" pitchFamily="64" charset="0"/>
              </a:rPr>
              <a:t>, or grave </a:t>
            </a:r>
            <a:r>
              <a:rPr lang="nl-NL" sz="2400" noProof="0" dirty="0" err="1" smtClean="0">
                <a:latin typeface="Calibri" pitchFamily="64" charset="0"/>
              </a:rPr>
              <a:t>and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dreamy</a:t>
            </a:r>
            <a:r>
              <a:rPr lang="nl-NL" sz="2400" noProof="0" dirty="0" smtClean="0">
                <a:latin typeface="Calibri" pitchFamily="64" charset="0"/>
              </a:rPr>
              <a:t>, or </a:t>
            </a:r>
            <a:r>
              <a:rPr lang="nl-NL" sz="2400" noProof="0" dirty="0" err="1" smtClean="0">
                <a:latin typeface="Calibri" pitchFamily="64" charset="0"/>
              </a:rPr>
              <a:t>turned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thoughtfully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within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themselves</a:t>
            </a:r>
            <a:r>
              <a:rPr lang="nl-NL" sz="2400" noProof="0" dirty="0" smtClean="0">
                <a:latin typeface="Calibri" pitchFamily="64" charset="0"/>
              </a:rPr>
              <a:t>, the </a:t>
            </a:r>
            <a:r>
              <a:rPr lang="nl-NL" sz="2400" noProof="0" dirty="0" err="1" smtClean="0">
                <a:latin typeface="Calibri" pitchFamily="64" charset="0"/>
              </a:rPr>
              <a:t>colors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came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forth</a:t>
            </a:r>
            <a:r>
              <a:rPr lang="nl-NL" sz="2400" noProof="0" dirty="0" smtClean="0">
                <a:latin typeface="Calibri" pitchFamily="64" charset="0"/>
              </a:rPr>
              <a:t>. Or wild </a:t>
            </a:r>
            <a:r>
              <a:rPr lang="nl-NL" sz="2400" noProof="0" dirty="0" err="1" smtClean="0">
                <a:latin typeface="Calibri" pitchFamily="64" charset="0"/>
              </a:rPr>
              <a:t>with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sportiveness</a:t>
            </a:r>
            <a:r>
              <a:rPr lang="nl-NL" sz="2400" noProof="0" dirty="0" smtClean="0">
                <a:latin typeface="Calibri" pitchFamily="64" charset="0"/>
              </a:rPr>
              <a:t>, </a:t>
            </a:r>
            <a:r>
              <a:rPr lang="nl-NL" sz="2400" noProof="0" dirty="0" err="1" smtClean="0">
                <a:latin typeface="Calibri" pitchFamily="64" charset="0"/>
              </a:rPr>
              <a:t>with</a:t>
            </a:r>
            <a:r>
              <a:rPr lang="nl-NL" sz="2400" noProof="0" dirty="0" smtClean="0">
                <a:latin typeface="Calibri" pitchFamily="64" charset="0"/>
              </a:rPr>
              <a:t> a </a:t>
            </a:r>
            <a:r>
              <a:rPr lang="nl-NL" sz="2400" noProof="0" dirty="0" err="1" smtClean="0">
                <a:latin typeface="Calibri" pitchFamily="64" charset="0"/>
              </a:rPr>
              <a:t>deep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sigh</a:t>
            </a:r>
            <a:r>
              <a:rPr lang="nl-NL" sz="2400" noProof="0" dirty="0" smtClean="0">
                <a:latin typeface="Calibri" pitchFamily="64" charset="0"/>
              </a:rPr>
              <a:t> of </a:t>
            </a:r>
            <a:r>
              <a:rPr lang="nl-NL" sz="2400" noProof="0" dirty="0" err="1" smtClean="0">
                <a:latin typeface="Calibri" pitchFamily="64" charset="0"/>
              </a:rPr>
              <a:t>liberation</a:t>
            </a:r>
            <a:r>
              <a:rPr lang="nl-NL" sz="2400" noProof="0" dirty="0" smtClean="0">
                <a:latin typeface="Calibri" pitchFamily="64" charset="0"/>
              </a:rPr>
              <a:t>, </a:t>
            </a:r>
            <a:r>
              <a:rPr lang="nl-NL" sz="2400" noProof="0" dirty="0" err="1" smtClean="0">
                <a:latin typeface="Calibri" pitchFamily="64" charset="0"/>
              </a:rPr>
              <a:t>with</a:t>
            </a:r>
            <a:r>
              <a:rPr lang="nl-NL" sz="2400" noProof="0" dirty="0" smtClean="0">
                <a:latin typeface="Calibri" pitchFamily="64" charset="0"/>
              </a:rPr>
              <a:t> the </a:t>
            </a:r>
            <a:r>
              <a:rPr lang="nl-NL" sz="2400" noProof="0" dirty="0" err="1" smtClean="0">
                <a:latin typeface="Calibri" pitchFamily="64" charset="0"/>
              </a:rPr>
              <a:t>deep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tone</a:t>
            </a:r>
            <a:r>
              <a:rPr lang="nl-NL" sz="2400" noProof="0" dirty="0" smtClean="0">
                <a:latin typeface="Calibri" pitchFamily="64" charset="0"/>
              </a:rPr>
              <a:t> of </a:t>
            </a:r>
            <a:r>
              <a:rPr lang="nl-NL" sz="2400" noProof="0" dirty="0" err="1" smtClean="0">
                <a:latin typeface="Calibri" pitchFamily="64" charset="0"/>
              </a:rPr>
              <a:t>sorrow</a:t>
            </a:r>
            <a:r>
              <a:rPr lang="nl-NL" sz="2400" noProof="0" dirty="0" smtClean="0">
                <a:latin typeface="Calibri" pitchFamily="64" charset="0"/>
              </a:rPr>
              <a:t>, </a:t>
            </a:r>
            <a:r>
              <a:rPr lang="nl-NL" sz="2400" noProof="0" dirty="0" err="1" smtClean="0">
                <a:latin typeface="Calibri" pitchFamily="64" charset="0"/>
              </a:rPr>
              <a:t>with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splendid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strength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and</a:t>
            </a:r>
            <a:r>
              <a:rPr lang="nl-NL" sz="2400" noProof="0" dirty="0" smtClean="0">
                <a:latin typeface="Calibri" pitchFamily="64" charset="0"/>
              </a:rPr>
              <a:t> </a:t>
            </a:r>
            <a:r>
              <a:rPr lang="nl-NL" sz="2400" noProof="0" dirty="0" err="1" smtClean="0">
                <a:latin typeface="Calibri" pitchFamily="64" charset="0"/>
              </a:rPr>
              <a:t>fortitude</a:t>
            </a:r>
            <a:r>
              <a:rPr lang="nl-NL" sz="2400" noProof="0" dirty="0" smtClean="0">
                <a:latin typeface="Calibri" pitchFamily="64" charset="0"/>
              </a:rPr>
              <a:t>.......</a:t>
            </a:r>
          </a:p>
          <a:p>
            <a:pPr>
              <a:buFont typeface="Wingdings" pitchFamily="64" charset="2"/>
              <a:buNone/>
            </a:pPr>
            <a:endParaRPr lang="nl-NL" sz="1800" noProof="0" dirty="0" smtClean="0">
              <a:latin typeface="Calibri" pitchFamily="64" charset="0"/>
            </a:endParaRPr>
          </a:p>
          <a:p>
            <a:pPr>
              <a:buFont typeface="Wingdings" pitchFamily="64" charset="2"/>
              <a:buNone/>
            </a:pPr>
            <a:r>
              <a:rPr lang="nl-NL" sz="1800" noProof="0" dirty="0" err="1" smtClean="0">
                <a:latin typeface="Calibri" pitchFamily="64" charset="0"/>
              </a:rPr>
              <a:t>Kandinsky</a:t>
            </a:r>
            <a:r>
              <a:rPr lang="nl-NL" sz="1800" noProof="0" dirty="0" smtClean="0">
                <a:latin typeface="Calibri" pitchFamily="64" charset="0"/>
              </a:rPr>
              <a:t>, W. (1913). </a:t>
            </a:r>
            <a:r>
              <a:rPr lang="nl-NL" sz="1800" i="1" noProof="0" dirty="0" smtClean="0">
                <a:latin typeface="Calibri" pitchFamily="64" charset="0"/>
              </a:rPr>
              <a:t>1901-1913</a:t>
            </a:r>
            <a:r>
              <a:rPr lang="nl-NL" sz="1800" noProof="0" dirty="0" smtClean="0">
                <a:latin typeface="Calibri" pitchFamily="64" charset="0"/>
              </a:rPr>
              <a:t>. Berlin: Der </a:t>
            </a:r>
            <a:r>
              <a:rPr lang="nl-NL" sz="1800" noProof="0" dirty="0" err="1" smtClean="0">
                <a:latin typeface="Calibri" pitchFamily="64" charset="0"/>
              </a:rPr>
              <a:t>Sturm</a:t>
            </a:r>
            <a:r>
              <a:rPr lang="nl-NL" sz="1800" noProof="0" dirty="0" smtClean="0">
                <a:latin typeface="Calibri" pitchFamily="64" charset="0"/>
              </a:rPr>
              <a:t>.</a:t>
            </a:r>
            <a:endParaRPr lang="nl-NL" sz="1800" noProof="0" dirty="0">
              <a:latin typeface="Calibri" pitchFamily="64" charset="0"/>
            </a:endParaRPr>
          </a:p>
        </p:txBody>
      </p:sp>
      <p:pic>
        <p:nvPicPr>
          <p:cNvPr id="54276" name="Tijdelijke aanduiding voor illustratie 7" descr="kandinsky361.jpg"/>
          <p:cNvPicPr>
            <a:picLocks noGrp="1" noChangeAspect="1"/>
          </p:cNvPicPr>
          <p:nvPr>
            <p:ph type="clipArt" sz="half" idx="2"/>
          </p:nvPr>
        </p:nvPicPr>
        <p:blipFill>
          <a:blip r:embed="rId3"/>
          <a:srcRect l="-308" r="-308"/>
          <a:stretch>
            <a:fillRect/>
          </a:stretch>
        </p:blipFill>
        <p:spPr>
          <a:xfrm>
            <a:off x="4572000" y="1600200"/>
            <a:ext cx="4239358" cy="4572000"/>
          </a:xfrm>
        </p:spPr>
      </p:pic>
      <p:sp>
        <p:nvSpPr>
          <p:cNvPr id="54277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fld id="{5600112F-9972-4124-A791-01D06179DF63}" type="slidenum">
              <a:rPr lang="en-US">
                <a:latin typeface="Calibri" pitchFamily="64" charset="0"/>
              </a:rPr>
              <a:pPr/>
              <a:t>24</a:t>
            </a:fld>
            <a:endParaRPr lang="en-US">
              <a:latin typeface="Calibri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011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el 1"/>
          <p:cNvSpPr>
            <a:spLocks noGrp="1"/>
          </p:cNvSpPr>
          <p:nvPr>
            <p:ph type="title"/>
          </p:nvPr>
        </p:nvSpPr>
        <p:spPr>
          <a:xfrm>
            <a:off x="633046" y="304800"/>
            <a:ext cx="7772400" cy="1143000"/>
          </a:xfrm>
        </p:spPr>
        <p:txBody>
          <a:bodyPr/>
          <a:lstStyle/>
          <a:p>
            <a:r>
              <a:rPr lang="nl-NL" sz="5400" b="1" noProof="0" dirty="0" err="1" smtClean="0">
                <a:solidFill>
                  <a:srgbClr val="660066"/>
                </a:solidFill>
                <a:latin typeface="Calibri" pitchFamily="64" charset="0"/>
              </a:rPr>
              <a:t>Vitality</a:t>
            </a:r>
            <a:r>
              <a:rPr lang="nl-NL" sz="5400" b="1" noProof="0" dirty="0" smtClean="0">
                <a:solidFill>
                  <a:srgbClr val="660066"/>
                </a:solidFill>
                <a:latin typeface="Calibri" pitchFamily="64" charset="0"/>
              </a:rPr>
              <a:t> </a:t>
            </a:r>
            <a:r>
              <a:rPr lang="nl-NL" sz="5400" b="1" noProof="0" dirty="0" err="1" smtClean="0">
                <a:solidFill>
                  <a:srgbClr val="660066"/>
                </a:solidFill>
                <a:latin typeface="Calibri" pitchFamily="64" charset="0"/>
              </a:rPr>
              <a:t>affects</a:t>
            </a:r>
            <a:endParaRPr lang="nl-NL" sz="5400" b="1" noProof="0" dirty="0">
              <a:solidFill>
                <a:srgbClr val="660066"/>
              </a:solidFill>
              <a:latin typeface="Calibri" pitchFamily="64" charset="0"/>
            </a:endParaRPr>
          </a:p>
        </p:txBody>
      </p:sp>
      <p:sp>
        <p:nvSpPr>
          <p:cNvPr id="56323" name="Tijdelijke aanduiding voor inhoud 2"/>
          <p:cNvSpPr>
            <a:spLocks noGrp="1"/>
          </p:cNvSpPr>
          <p:nvPr>
            <p:ph idx="1"/>
          </p:nvPr>
        </p:nvSpPr>
        <p:spPr>
          <a:xfrm>
            <a:off x="281354" y="1851239"/>
            <a:ext cx="8405446" cy="45051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>
              <a:buFont typeface="Wingdings" pitchFamily="64" charset="2"/>
              <a:buNone/>
            </a:pPr>
            <a:r>
              <a:rPr lang="nl-NL" noProof="0" dirty="0" smtClean="0">
                <a:latin typeface="Calibri" pitchFamily="64" charset="0"/>
              </a:rPr>
              <a:t>	</a:t>
            </a:r>
            <a:r>
              <a:rPr lang="nl-NL" sz="2800" noProof="0" dirty="0" smtClean="0">
                <a:latin typeface="Calibri" pitchFamily="64" charset="0"/>
              </a:rPr>
              <a:t>Dynamische en bewegingskenmerken van gedrag (niet de statische vorm- of emotionele aspecten)</a:t>
            </a:r>
          </a:p>
          <a:p>
            <a:pPr marL="514350" indent="-514350">
              <a:buFont typeface="Wingdings" pitchFamily="64" charset="2"/>
              <a:buNone/>
            </a:pPr>
            <a:r>
              <a:rPr lang="nl-NL" sz="2800" noProof="0" dirty="0" smtClean="0">
                <a:latin typeface="Calibri" pitchFamily="64" charset="0"/>
              </a:rPr>
              <a:t>	</a:t>
            </a:r>
          </a:p>
          <a:p>
            <a:pPr marL="514350" indent="-514350">
              <a:buFont typeface="Wingdings" pitchFamily="64" charset="2"/>
              <a:buNone/>
            </a:pPr>
            <a:r>
              <a:rPr lang="nl-NL" sz="2800" noProof="0" dirty="0" smtClean="0">
                <a:latin typeface="Calibri" pitchFamily="64" charset="0"/>
              </a:rPr>
              <a:t>	</a:t>
            </a:r>
            <a:r>
              <a:rPr lang="nl-NL" sz="2800" noProof="0" dirty="0" err="1" smtClean="0">
                <a:latin typeface="Calibri" pitchFamily="64" charset="0"/>
              </a:rPr>
              <a:t>Vb</a:t>
            </a:r>
            <a:r>
              <a:rPr lang="nl-NL" sz="2800" noProof="0" dirty="0" smtClean="0">
                <a:latin typeface="Calibri" pitchFamily="64" charset="0"/>
              </a:rPr>
              <a:t>: golvend, staccato, glijdend, ploffend, uitvloeiend, explosief, duwend, etc.</a:t>
            </a:r>
          </a:p>
          <a:p>
            <a:pPr marL="514350" indent="-514350">
              <a:buFont typeface="Wingdings" pitchFamily="64" charset="2"/>
              <a:buNone/>
            </a:pPr>
            <a:endParaRPr lang="nl-NL" sz="2800" noProof="0" dirty="0" smtClean="0">
              <a:latin typeface="Calibri" pitchFamily="64" charset="0"/>
            </a:endParaRPr>
          </a:p>
          <a:p>
            <a:pPr marL="514350" indent="-514350">
              <a:buFont typeface="Wingdings" pitchFamily="64" charset="2"/>
              <a:buNone/>
            </a:pPr>
            <a:r>
              <a:rPr lang="nl-NL" sz="2800" noProof="0" dirty="0" smtClean="0">
                <a:latin typeface="Calibri" pitchFamily="64" charset="0"/>
              </a:rPr>
              <a:t>	Lopen, pakken, praten, bewegen, denken, etc. is bij elk individu gekarakteriseerd door een persoonlijk </a:t>
            </a:r>
            <a:r>
              <a:rPr lang="nl-NL" sz="2800" noProof="0" dirty="0" err="1" smtClean="0">
                <a:latin typeface="Calibri" pitchFamily="64" charset="0"/>
              </a:rPr>
              <a:t>vitality</a:t>
            </a:r>
            <a:r>
              <a:rPr lang="nl-NL" sz="2800" noProof="0" dirty="0" smtClean="0">
                <a:latin typeface="Calibri" pitchFamily="64" charset="0"/>
              </a:rPr>
              <a:t> </a:t>
            </a:r>
            <a:r>
              <a:rPr lang="nl-NL" noProof="0" dirty="0" smtClean="0">
                <a:latin typeface="Calibri" pitchFamily="64" charset="0"/>
              </a:rPr>
              <a:t>effect.</a:t>
            </a:r>
            <a:endParaRPr lang="nl-NL" noProof="0" dirty="0">
              <a:latin typeface="Calibri" pitchFamily="64" charset="0"/>
            </a:endParaRPr>
          </a:p>
        </p:txBody>
      </p:sp>
      <p:sp>
        <p:nvSpPr>
          <p:cNvPr id="56324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fld id="{1CE886F0-6FA0-4903-83A0-C9C6340FD417}" type="slidenum">
              <a:rPr lang="en-US">
                <a:latin typeface="Calibri" pitchFamily="64" charset="0"/>
              </a:rPr>
              <a:pPr/>
              <a:t>25</a:t>
            </a:fld>
            <a:endParaRPr lang="en-US">
              <a:latin typeface="Calibri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755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el 1"/>
          <p:cNvSpPr>
            <a:spLocks noGrp="1"/>
          </p:cNvSpPr>
          <p:nvPr>
            <p:ph type="title"/>
          </p:nvPr>
        </p:nvSpPr>
        <p:spPr>
          <a:xfrm>
            <a:off x="633046" y="304800"/>
            <a:ext cx="7772400" cy="1143000"/>
          </a:xfrm>
        </p:spPr>
        <p:txBody>
          <a:bodyPr/>
          <a:lstStyle/>
          <a:p>
            <a:r>
              <a:rPr lang="nl-NL" sz="5400" b="1" noProof="0" dirty="0" smtClean="0">
                <a:solidFill>
                  <a:srgbClr val="660066"/>
                </a:solidFill>
                <a:latin typeface="Calibri" pitchFamily="64" charset="0"/>
              </a:rPr>
              <a:t>Synchronisatie</a:t>
            </a:r>
            <a:endParaRPr lang="nl-NL" sz="5400" b="1" noProof="0" dirty="0">
              <a:solidFill>
                <a:srgbClr val="660066"/>
              </a:solidFill>
              <a:latin typeface="Calibri" pitchFamily="64" charset="0"/>
            </a:endParaRPr>
          </a:p>
        </p:txBody>
      </p:sp>
      <p:sp>
        <p:nvSpPr>
          <p:cNvPr id="56323" name="Tijdelijke aanduiding voor inhoud 2"/>
          <p:cNvSpPr>
            <a:spLocks noGrp="1"/>
          </p:cNvSpPr>
          <p:nvPr>
            <p:ph idx="1"/>
          </p:nvPr>
        </p:nvSpPr>
        <p:spPr>
          <a:xfrm>
            <a:off x="281354" y="1851239"/>
            <a:ext cx="8405446" cy="30528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 algn="ctr">
              <a:buFont typeface="Wingdings" pitchFamily="64" charset="2"/>
              <a:buNone/>
            </a:pPr>
            <a:r>
              <a:rPr lang="nl-NL" noProof="0" dirty="0" smtClean="0">
                <a:latin typeface="Calibri" pitchFamily="64" charset="0"/>
              </a:rPr>
              <a:t>	</a:t>
            </a:r>
          </a:p>
          <a:p>
            <a:pPr marL="514350" indent="-514350" algn="ctr">
              <a:buFont typeface="Wingdings" pitchFamily="64" charset="2"/>
              <a:buNone/>
            </a:pPr>
            <a:endParaRPr lang="nl-NL" dirty="0">
              <a:latin typeface="Calibri" pitchFamily="64" charset="0"/>
            </a:endParaRPr>
          </a:p>
          <a:p>
            <a:pPr marL="514350" indent="-514350" algn="ctr">
              <a:buFont typeface="Wingdings" pitchFamily="64" charset="2"/>
              <a:buNone/>
            </a:pPr>
            <a:endParaRPr lang="nl-NL" noProof="0" dirty="0" smtClean="0">
              <a:latin typeface="Calibri" pitchFamily="64" charset="0"/>
            </a:endParaRPr>
          </a:p>
          <a:p>
            <a:pPr marL="514350" indent="-514350" algn="ctr">
              <a:buFont typeface="Wingdings" pitchFamily="64" charset="2"/>
              <a:buNone/>
            </a:pPr>
            <a:endParaRPr lang="nl-NL" dirty="0">
              <a:latin typeface="Calibri" pitchFamily="64" charset="0"/>
            </a:endParaRPr>
          </a:p>
          <a:p>
            <a:pPr marL="514350" indent="-514350" algn="ctr">
              <a:buFont typeface="Wingdings" pitchFamily="64" charset="2"/>
              <a:buNone/>
            </a:pPr>
            <a:r>
              <a:rPr lang="nl-NL" sz="3200" b="1" noProof="0" dirty="0" smtClean="0">
                <a:latin typeface="Calibri" pitchFamily="64" charset="0"/>
              </a:rPr>
              <a:t>Filmpje van de niet-eet baby </a:t>
            </a:r>
          </a:p>
          <a:p>
            <a:pPr marL="514350" indent="-514350" algn="ctr">
              <a:buFont typeface="Wingdings" pitchFamily="64" charset="2"/>
              <a:buNone/>
            </a:pPr>
            <a:r>
              <a:rPr lang="nl-NL" noProof="0" dirty="0" smtClean="0">
                <a:latin typeface="Calibri" pitchFamily="64" charset="0"/>
              </a:rPr>
              <a:t>(copyright, kan alleen ter plaatste vertoond worden)</a:t>
            </a:r>
            <a:endParaRPr lang="nl-NL" noProof="0" dirty="0">
              <a:latin typeface="Calibri" pitchFamily="64" charset="0"/>
            </a:endParaRPr>
          </a:p>
        </p:txBody>
      </p:sp>
      <p:sp>
        <p:nvSpPr>
          <p:cNvPr id="56324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fld id="{1CE886F0-6FA0-4903-83A0-C9C6340FD417}" type="slidenum">
              <a:rPr lang="en-US">
                <a:latin typeface="Calibri" pitchFamily="64" charset="0"/>
              </a:rPr>
              <a:pPr/>
              <a:t>26</a:t>
            </a:fld>
            <a:endParaRPr lang="en-US">
              <a:latin typeface="Calibri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364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el 1"/>
          <p:cNvSpPr>
            <a:spLocks noGrp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/>
          <a:lstStyle/>
          <a:p>
            <a:r>
              <a:rPr lang="nl-NL" sz="5400" b="1" noProof="0" smtClean="0">
                <a:solidFill>
                  <a:srgbClr val="660066"/>
                </a:solidFill>
                <a:latin typeface="CRMackintosh" charset="0"/>
                <a:ea typeface="ＭＳ Ｐゴシック" charset="0"/>
                <a:cs typeface="CRMackintosh" charset="0"/>
              </a:rPr>
              <a:t>Bronnen 1</a:t>
            </a:r>
            <a:endParaRPr lang="nl-NL" sz="5400" b="1" noProof="0">
              <a:solidFill>
                <a:srgbClr val="660066"/>
              </a:solidFill>
              <a:latin typeface="CRMackintosh" charset="0"/>
              <a:ea typeface="ＭＳ Ｐゴシック" charset="0"/>
              <a:cs typeface="CRMackintosh" charset="0"/>
            </a:endParaRPr>
          </a:p>
        </p:txBody>
      </p:sp>
      <p:sp>
        <p:nvSpPr>
          <p:cNvPr id="43010" name="Tijdelijke aanduiding voor inhoud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257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nl-NL" sz="1400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Aron, E. N. (2000). High sensitivity as one source of fearfulness and shyness. In L. A. Schmidt &amp; J. Schulkin (Eds.),</a:t>
            </a:r>
            <a:r>
              <a:rPr lang="nl-NL" sz="1400" i="1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Extreme fear, shyness, and social Phobia: Origins, biological mechanisms, and clinical outcomes </a:t>
            </a:r>
            <a:r>
              <a:rPr lang="nl-NL" sz="1400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(pp. 251-272). New York: Oxford University Press.</a:t>
            </a:r>
          </a:p>
          <a:p>
            <a:pPr>
              <a:buFontTx/>
              <a:buNone/>
            </a:pPr>
            <a:r>
              <a:rPr lang="nl-NL" sz="1400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Aron, E.N., &amp; Aron, A. (1997). Sensory-processing sensitivity and its relation to introversion and emotionality. </a:t>
            </a:r>
            <a:r>
              <a:rPr lang="nl-NL" sz="1400" i="1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Journal of Personality and Social Psychology, 73,</a:t>
            </a:r>
            <a:r>
              <a:rPr lang="nl-NL" sz="1400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345-368.</a:t>
            </a:r>
          </a:p>
          <a:p>
            <a:pPr>
              <a:buFontTx/>
              <a:buNone/>
            </a:pPr>
            <a:r>
              <a:rPr lang="nl-NL" sz="1400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Aron, E. N., Aron, A., &amp; Davies, K. M. (2005). Adult shyness: The interaction of temperamental sensitivity and an adverse childhood environment. </a:t>
            </a:r>
            <a:r>
              <a:rPr lang="nl-NL" sz="1400" i="1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Personality and Social Psychology Bulletin, 31,</a:t>
            </a:r>
            <a:r>
              <a:rPr lang="nl-NL" sz="1400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181-197.</a:t>
            </a:r>
            <a:r>
              <a:rPr lang="nl-NL" sz="1400" b="1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nl-NL" sz="1400" noProof="0" smtClean="0">
              <a:solidFill>
                <a:srgbClr val="00009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nl-NL" sz="1400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Benham, G. (2006). The highly sensitive person: Stress and physical symptom reports. </a:t>
            </a:r>
            <a:r>
              <a:rPr lang="nl-NL" sz="1400" i="1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Personality and Individual Differences, 40</a:t>
            </a:r>
            <a:r>
              <a:rPr lang="nl-NL" sz="1400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1433-1440.</a:t>
            </a:r>
          </a:p>
          <a:p>
            <a:pPr>
              <a:buFontTx/>
              <a:buNone/>
            </a:pPr>
            <a:r>
              <a:rPr lang="nl-NL" sz="1400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Evers, A., Rasche, J., &amp; Schabracq, M. J. (2008). High sensory-processing sensitivity at work. </a:t>
            </a:r>
            <a:r>
              <a:rPr lang="nl-NL" sz="1400" i="1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International Journal of Stress Management, 15,</a:t>
            </a:r>
            <a:r>
              <a:rPr lang="nl-NL" sz="1400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189-198.</a:t>
            </a:r>
          </a:p>
          <a:p>
            <a:pPr>
              <a:buFontTx/>
              <a:buNone/>
            </a:pPr>
            <a:r>
              <a:rPr lang="nl-NL" sz="1400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Gortemaker, G. (2009).</a:t>
            </a:r>
            <a:r>
              <a:rPr lang="nl-NL" sz="1400" i="1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Hoogsensitiviteit bij kinderen in het speciaal (basis)onderwijs. </a:t>
            </a:r>
            <a:r>
              <a:rPr lang="nl-NL" sz="1400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Master scriptie Orthopedagogiek, Radboud Universiteit Nijmegen.</a:t>
            </a:r>
          </a:p>
          <a:p>
            <a:pPr>
              <a:buFontTx/>
              <a:buNone/>
            </a:pPr>
            <a:r>
              <a:rPr lang="nl-NL" sz="1400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Hofman, S. G., &amp; Bitran, S. (2007). Sensory-processing sensitivity in social anxiety disorder: Relationship to harm avoidance and diagnostic subtypes</a:t>
            </a:r>
            <a:r>
              <a:rPr lang="nl-NL" sz="1400" i="1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. Journal of Anxiety Disorders, 21,</a:t>
            </a:r>
            <a:r>
              <a:rPr lang="nl-NL" sz="1400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944-954.</a:t>
            </a:r>
          </a:p>
          <a:p>
            <a:pPr>
              <a:buFontTx/>
              <a:buNone/>
            </a:pPr>
            <a:r>
              <a:rPr lang="nl-NL" sz="1400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Jerome, E. M., &amp; Liss, M. (2005). Relationships between sensory processing style, adult attachment, and coping. </a:t>
            </a:r>
            <a:r>
              <a:rPr lang="nl-NL" sz="1400" i="1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Personality and Individual Differences, 38,</a:t>
            </a:r>
            <a:r>
              <a:rPr lang="nl-NL" sz="1400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1341-1352.</a:t>
            </a:r>
          </a:p>
          <a:p>
            <a:pPr>
              <a:buFontTx/>
              <a:buNone/>
            </a:pPr>
            <a:r>
              <a:rPr lang="nl-NL" sz="1400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Liss, M., Mailloux, J., &amp; Erchull, M. J. (2008). The relationships between sensory processing sensitivity, alexithymia, autism, depression, and anxiety. </a:t>
            </a:r>
            <a:r>
              <a:rPr lang="nl-NL" sz="1400" i="1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Personality and Individual Differences, 45,</a:t>
            </a:r>
            <a:r>
              <a:rPr lang="nl-NL" sz="1400" noProof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255-259.</a:t>
            </a:r>
          </a:p>
          <a:p>
            <a:pPr>
              <a:buFontTx/>
              <a:buNone/>
            </a:pPr>
            <a:endParaRPr lang="nl-NL" sz="1400" noProof="0" smtClean="0">
              <a:solidFill>
                <a:srgbClr val="00009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nl-NL" sz="2000" noProof="0">
              <a:solidFill>
                <a:srgbClr val="00009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1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 </a:t>
            </a:r>
            <a:fld id="{02E82C51-D2A3-1546-845E-53FB2B3C0218}" type="slidenum">
              <a:rPr lang="en-US" sz="1400"/>
              <a:pPr/>
              <a:t>27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86682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nl-NL" sz="5400" b="1" noProof="0" smtClean="0">
                <a:solidFill>
                  <a:srgbClr val="660066"/>
                </a:solidFill>
                <a:latin typeface="CRMackintosh" charset="0"/>
                <a:ea typeface="ＭＳ Ｐゴシック" charset="0"/>
                <a:cs typeface="CRMackintosh" charset="0"/>
              </a:rPr>
              <a:t>Bronnen 2</a:t>
            </a:r>
            <a:endParaRPr lang="nl-NL" sz="5400" b="1" noProof="0">
              <a:solidFill>
                <a:srgbClr val="660066"/>
              </a:solidFill>
              <a:latin typeface="CRMackintosh" charset="0"/>
              <a:ea typeface="ＭＳ Ｐゴシック" charset="0"/>
              <a:cs typeface="CRMackintosh" charset="0"/>
            </a:endParaRPr>
          </a:p>
        </p:txBody>
      </p:sp>
      <p:sp>
        <p:nvSpPr>
          <p:cNvPr id="45058" name="Tijdelijke aanduiding voor inhoud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800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Liss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M.,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Timmel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L.,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Baxley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K.,  &amp;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Killingsworth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P. (2005).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Sensory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processing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sensitivity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and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its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relation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to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parental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bonding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anxiety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and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depression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nl-NL" sz="1400" i="1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Personality</a:t>
            </a:r>
            <a:r>
              <a:rPr lang="nl-NL" sz="1400" i="1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i="1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and</a:t>
            </a:r>
            <a:r>
              <a:rPr lang="nl-NL" sz="1400" i="1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i="1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Individual</a:t>
            </a:r>
            <a:r>
              <a:rPr lang="nl-NL" sz="1400" i="1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i="1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Differences</a:t>
            </a:r>
            <a:r>
              <a:rPr lang="nl-NL" sz="1400" i="1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39,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1429-1439.</a:t>
            </a:r>
          </a:p>
          <a:p>
            <a:pPr>
              <a:buFontTx/>
              <a:buNone/>
            </a:pP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Neal, J. A.,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Edelmann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R. J., &amp;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Glachan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M. (2002).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Behavioural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inhibition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and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symptoms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of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anxiety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and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depression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: Is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there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a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specific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relationship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with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social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phobia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? </a:t>
            </a:r>
            <a:r>
              <a:rPr lang="nl-NL" sz="1400" i="1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British Journal of </a:t>
            </a:r>
            <a:r>
              <a:rPr lang="nl-NL" sz="1400" i="1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Clinical</a:t>
            </a:r>
            <a:r>
              <a:rPr lang="nl-NL" sz="1400" i="1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i="1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Psychology</a:t>
            </a:r>
            <a:r>
              <a:rPr lang="nl-NL" sz="1400" i="1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41,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361-374.</a:t>
            </a:r>
          </a:p>
          <a:p>
            <a:pPr>
              <a:buFontTx/>
              <a:buNone/>
            </a:pP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Meyer, B. J.,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Ajchenbrenner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M., &amp;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Bowles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D. P. (2005).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Sensory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sensitiviy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attachment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experiences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and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rejection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responses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among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adults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with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borderline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and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avoidant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features. </a:t>
            </a:r>
            <a:r>
              <a:rPr lang="nl-NL" sz="1400" i="1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Journal of </a:t>
            </a:r>
            <a:r>
              <a:rPr lang="nl-NL" sz="1400" i="1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Personality</a:t>
            </a:r>
            <a:r>
              <a:rPr lang="nl-NL" sz="1400" i="1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Disorders, 19,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641-658.</a:t>
            </a:r>
          </a:p>
          <a:p>
            <a:pPr>
              <a:buFontTx/>
              <a:buNone/>
            </a:pP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Meyer, B. J., &amp; Carver, C.S. (2000).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Negative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childhood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accounts,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sensitivity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and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pessimism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: A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study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of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avoidant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personality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disorder features in college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students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nl-NL" sz="1400" i="1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Journal of </a:t>
            </a:r>
            <a:r>
              <a:rPr lang="nl-NL" sz="1400" i="1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Personality</a:t>
            </a:r>
            <a:r>
              <a:rPr lang="nl-NL" sz="1400" i="1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Disorders, 14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233-248.</a:t>
            </a:r>
          </a:p>
          <a:p>
            <a:pPr>
              <a:buFontTx/>
              <a:buNone/>
            </a:pP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Mulders, S.A.M.S. (2008). </a:t>
            </a:r>
            <a:r>
              <a:rPr lang="nl-NL" sz="1400" i="1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Hooggevoelige</a:t>
            </a:r>
            <a:r>
              <a:rPr lang="nl-NL" sz="1400" i="1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personen: Hoog gevoelig voor </a:t>
            </a:r>
            <a:r>
              <a:rPr lang="nl-NL" sz="1400" i="1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burnout</a:t>
            </a:r>
            <a:r>
              <a:rPr lang="nl-NL" sz="1400" i="1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? 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Master scriptie Gezondheidspsychologie, Open Universiteit Nederland.</a:t>
            </a:r>
          </a:p>
          <a:p>
            <a:pPr>
              <a:buFontTx/>
              <a:buNone/>
            </a:pP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Schuller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I., van Zijp, S., &amp; van der Zant-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Willers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S. (2006). </a:t>
            </a:r>
            <a:r>
              <a:rPr lang="nl-NL" sz="1400" i="1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Werkstress, coping en persoonlijkheid met specifieke aandacht voor </a:t>
            </a:r>
            <a:r>
              <a:rPr lang="nl-NL" sz="1400" i="1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hoogsensitiviteit</a:t>
            </a:r>
            <a:r>
              <a:rPr lang="nl-NL" sz="1400" i="1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nl-NL" sz="1400" i="1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neuroticisme</a:t>
            </a:r>
            <a:r>
              <a:rPr lang="nl-NL" sz="1400" i="1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en introversie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. Master scriptie Psychologie van Arbeid, Gezondheid en Organisatie, Universiteit Utrecht.</a:t>
            </a:r>
          </a:p>
          <a:p>
            <a:pPr>
              <a:buFontTx/>
              <a:buNone/>
            </a:pP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Slaats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Baeten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E. (2007). </a:t>
            </a:r>
            <a:r>
              <a:rPr lang="nl-NL" sz="1400" i="1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Schoolbeleving en ervaren gezondheidsklachten van </a:t>
            </a:r>
            <a:r>
              <a:rPr lang="nl-NL" sz="1400" i="1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hoogsensitieve</a:t>
            </a:r>
            <a:r>
              <a:rPr lang="nl-NL" sz="1400" i="1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leerlingen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. Masterscriptie Open Universiteit, the Netherlands.</a:t>
            </a:r>
          </a:p>
          <a:p>
            <a:pPr>
              <a:buFontTx/>
              <a:buNone/>
            </a:pPr>
            <a:r>
              <a:rPr lang="nl-NL" sz="1400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Walda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, S. (2007). </a:t>
            </a:r>
            <a:r>
              <a:rPr lang="nl-NL" sz="1400" i="1" noProof="0" dirty="0" err="1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Hoogsensitiviteit</a:t>
            </a:r>
            <a:r>
              <a:rPr lang="nl-NL" sz="1400" i="1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bij kinderen in het basisonderwijs</a:t>
            </a:r>
            <a:r>
              <a:rPr lang="nl-NL" sz="1400" noProof="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. Master scriptie Radboud Universiteit Nijmegen.</a:t>
            </a:r>
          </a:p>
          <a:p>
            <a:pPr>
              <a:buFontTx/>
              <a:buNone/>
            </a:pPr>
            <a:endParaRPr lang="nl-NL" sz="1400" noProof="0" dirty="0">
              <a:solidFill>
                <a:srgbClr val="00009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59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 </a:t>
            </a:r>
            <a:fld id="{96CEB87F-5B51-6746-9D72-611B2A426854}" type="slidenum">
              <a:rPr lang="en-US" sz="1400"/>
              <a:pPr/>
              <a:t>28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0569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888169"/>
          </a:xfrm>
        </p:spPr>
        <p:txBody>
          <a:bodyPr>
            <a:normAutofit/>
          </a:bodyPr>
          <a:lstStyle/>
          <a:p>
            <a:r>
              <a:rPr lang="nl-NL" b="1" noProof="0" smtClean="0">
                <a:solidFill>
                  <a:srgbClr val="660066"/>
                </a:solidFill>
              </a:rPr>
              <a:t>(Hoog) Sensitiviteit</a:t>
            </a:r>
            <a:endParaRPr lang="nl-NL" b="1" noProof="0">
              <a:solidFill>
                <a:srgbClr val="660066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9264" y="1390487"/>
            <a:ext cx="8595360" cy="5287368"/>
          </a:xfrm>
        </p:spPr>
        <p:txBody>
          <a:bodyPr>
            <a:normAutofit/>
          </a:bodyPr>
          <a:lstStyle/>
          <a:p>
            <a:pPr marL="170752" lvl="1" indent="0">
              <a:lnSpc>
                <a:spcPct val="120000"/>
              </a:lnSpc>
              <a:buNone/>
            </a:pPr>
            <a:r>
              <a:rPr lang="nl-NL" sz="2400" b="1" noProof="0" smtClean="0">
                <a:solidFill>
                  <a:srgbClr val="48231E"/>
                </a:solidFill>
              </a:rPr>
              <a:t>Sensitiviteit</a:t>
            </a:r>
            <a:r>
              <a:rPr lang="nl-NL" sz="2400" noProof="0" smtClean="0">
                <a:solidFill>
                  <a:srgbClr val="48231E"/>
                </a:solidFill>
              </a:rPr>
              <a:t> </a:t>
            </a:r>
            <a:r>
              <a:rPr lang="nl-NL" sz="2400" noProof="0" smtClean="0"/>
              <a:t>is afgeleid van het Latijnse </a:t>
            </a:r>
            <a:r>
              <a:rPr lang="nl-NL" sz="2400" b="1" noProof="0" smtClean="0"/>
              <a:t>Sensus</a:t>
            </a:r>
            <a:r>
              <a:rPr lang="nl-NL" sz="2400" noProof="0" smtClean="0"/>
              <a:t>;</a:t>
            </a:r>
            <a:r>
              <a:rPr lang="nl-NL" sz="2400" b="1" noProof="0" smtClean="0"/>
              <a:t> </a:t>
            </a:r>
            <a:r>
              <a:rPr lang="nl-NL" sz="2400" noProof="0" smtClean="0"/>
              <a:t>via het Franse </a:t>
            </a:r>
            <a:r>
              <a:rPr lang="nl-NL" sz="2400" b="1" noProof="0" smtClean="0"/>
              <a:t>Sens</a:t>
            </a:r>
            <a:r>
              <a:rPr lang="nl-NL" sz="2400" noProof="0" smtClean="0"/>
              <a:t>, werd het </a:t>
            </a:r>
            <a:r>
              <a:rPr lang="nl-NL" sz="2400" b="1" noProof="0" smtClean="0"/>
              <a:t>Sense.</a:t>
            </a:r>
          </a:p>
          <a:p>
            <a:pPr marL="170752" lvl="1" indent="0">
              <a:lnSpc>
                <a:spcPct val="120000"/>
              </a:lnSpc>
              <a:buNone/>
            </a:pPr>
            <a:endParaRPr lang="nl-NL" sz="2400" i="1" noProof="0" smtClean="0"/>
          </a:p>
          <a:p>
            <a:pPr marL="170752" lvl="1" indent="0">
              <a:lnSpc>
                <a:spcPct val="120000"/>
              </a:lnSpc>
              <a:buNone/>
            </a:pPr>
            <a:r>
              <a:rPr lang="nl-NL" sz="2400" i="1" noProof="0" smtClean="0"/>
              <a:t>Oorspronkelijke betekenis</a:t>
            </a:r>
            <a:r>
              <a:rPr lang="nl-NL" sz="2400" noProof="0" smtClean="0"/>
              <a:t>: je weg vinden</a:t>
            </a:r>
          </a:p>
          <a:p>
            <a:pPr marL="170752" lvl="1" indent="0">
              <a:lnSpc>
                <a:spcPct val="120000"/>
              </a:lnSpc>
              <a:buNone/>
            </a:pPr>
            <a:endParaRPr lang="nl-NL" sz="2400" i="1" noProof="0" smtClean="0"/>
          </a:p>
          <a:p>
            <a:pPr marL="170752" lvl="1" indent="0">
              <a:lnSpc>
                <a:spcPct val="120000"/>
              </a:lnSpc>
              <a:buNone/>
            </a:pPr>
            <a:r>
              <a:rPr lang="nl-NL" sz="2400" i="1" noProof="0" smtClean="0"/>
              <a:t>Betekenisontwikkeling</a:t>
            </a:r>
          </a:p>
          <a:p>
            <a:pPr marL="170752" lvl="1" indent="0">
              <a:lnSpc>
                <a:spcPct val="120000"/>
              </a:lnSpc>
              <a:buNone/>
            </a:pPr>
            <a:r>
              <a:rPr lang="nl-NL" sz="2400" noProof="0" smtClean="0"/>
              <a:t>1400: vermogen tot waarnemen, interpreteren, gevoelens</a:t>
            </a:r>
          </a:p>
          <a:p>
            <a:pPr marL="170752" lvl="1" indent="0">
              <a:lnSpc>
                <a:spcPct val="120000"/>
              </a:lnSpc>
              <a:buNone/>
            </a:pPr>
            <a:r>
              <a:rPr lang="nl-NL" sz="2400" noProof="0" smtClean="0"/>
              <a:t>1526: externe zintuigen</a:t>
            </a:r>
          </a:p>
          <a:p>
            <a:pPr marL="170752" lvl="1" indent="0">
              <a:lnSpc>
                <a:spcPct val="120000"/>
              </a:lnSpc>
              <a:buNone/>
            </a:pPr>
            <a:r>
              <a:rPr lang="nl-NL" sz="2400" noProof="0" smtClean="0"/>
              <a:t>1816: extreme fysieke ervaringen</a:t>
            </a:r>
          </a:p>
          <a:p>
            <a:pPr marL="170752" lvl="1" indent="0">
              <a:lnSpc>
                <a:spcPct val="120000"/>
              </a:lnSpc>
              <a:buNone/>
            </a:pPr>
            <a:r>
              <a:rPr lang="nl-NL" sz="2400" noProof="0" smtClean="0"/>
              <a:t>1900: overgevoelig</a:t>
            </a:r>
            <a:endParaRPr lang="nl-NL" sz="2400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744759D-0EFF-4FB2-9CCE-04E00944F0F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07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6225" y="228600"/>
            <a:ext cx="8749548" cy="1069847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660066"/>
                </a:solidFill>
              </a:rPr>
              <a:t>Inhoud</a:t>
            </a:r>
            <a:endParaRPr lang="en-US" sz="4800" b="1" dirty="0">
              <a:solidFill>
                <a:srgbClr val="66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6225" y="1783715"/>
            <a:ext cx="8595360" cy="4937760"/>
          </a:xfrm>
        </p:spPr>
        <p:txBody>
          <a:bodyPr/>
          <a:lstStyle/>
          <a:p>
            <a:pPr marL="512064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err="1" smtClean="0"/>
              <a:t>Geschiedenis</a:t>
            </a:r>
            <a:r>
              <a:rPr lang="en-US" sz="3200" dirty="0" smtClean="0"/>
              <a:t> van het </a:t>
            </a:r>
            <a:r>
              <a:rPr lang="en-US" sz="3200" dirty="0" err="1" smtClean="0"/>
              <a:t>begrip</a:t>
            </a:r>
            <a:r>
              <a:rPr lang="en-US" sz="3200" dirty="0" smtClean="0"/>
              <a:t> </a:t>
            </a:r>
            <a:r>
              <a:rPr lang="en-US" sz="3200" dirty="0" err="1" smtClean="0"/>
              <a:t>hoogsensitiviteit</a:t>
            </a:r>
            <a:endParaRPr lang="en-US" sz="3200" dirty="0" smtClean="0"/>
          </a:p>
          <a:p>
            <a:pPr marL="512064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err="1" smtClean="0"/>
              <a:t>Onderzoeksresultaten</a:t>
            </a:r>
            <a:r>
              <a:rPr lang="en-US" sz="3200" dirty="0" smtClean="0"/>
              <a:t> </a:t>
            </a:r>
            <a:r>
              <a:rPr lang="en-US" sz="3200" dirty="0" err="1" smtClean="0"/>
              <a:t>bij</a:t>
            </a:r>
            <a:r>
              <a:rPr lang="en-US" sz="3200" dirty="0" smtClean="0"/>
              <a:t> </a:t>
            </a:r>
            <a:r>
              <a:rPr lang="en-US" sz="3200" dirty="0" err="1" smtClean="0"/>
              <a:t>volwassenen</a:t>
            </a:r>
            <a:endParaRPr lang="en-US" sz="3200" dirty="0" smtClean="0"/>
          </a:p>
          <a:p>
            <a:pPr marL="512064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Diagnose en </a:t>
            </a:r>
            <a:r>
              <a:rPr lang="en-US" sz="3200" dirty="0" err="1" smtClean="0"/>
              <a:t>hoogsensitiveit</a:t>
            </a:r>
            <a:endParaRPr lang="en-US" sz="3200" dirty="0" smtClean="0"/>
          </a:p>
          <a:p>
            <a:pPr marL="512064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err="1" smtClean="0"/>
              <a:t>Hechting</a:t>
            </a:r>
            <a:r>
              <a:rPr lang="en-US" sz="3200" dirty="0" smtClean="0"/>
              <a:t> en </a:t>
            </a:r>
            <a:r>
              <a:rPr lang="en-US" sz="3200" dirty="0" err="1" smtClean="0"/>
              <a:t>hoogsensitiviteit</a:t>
            </a:r>
            <a:endParaRPr lang="en-US" sz="3200" dirty="0" smtClean="0"/>
          </a:p>
          <a:p>
            <a:pPr marL="512064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Stern’s </a:t>
            </a:r>
            <a:r>
              <a:rPr lang="en-US" sz="3200" dirty="0" err="1" smtClean="0"/>
              <a:t>handvatten</a:t>
            </a:r>
            <a:r>
              <a:rPr lang="en-US" sz="3200" dirty="0" smtClean="0"/>
              <a:t> </a:t>
            </a:r>
            <a:r>
              <a:rPr lang="en-US" sz="3200" dirty="0" err="1" smtClean="0"/>
              <a:t>voor</a:t>
            </a:r>
            <a:r>
              <a:rPr lang="en-US" sz="3200" dirty="0" smtClean="0"/>
              <a:t> </a:t>
            </a:r>
            <a:r>
              <a:rPr lang="en-US" sz="3200" dirty="0" err="1" smtClean="0"/>
              <a:t>afstemming</a:t>
            </a:r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744759D-0EFF-4FB2-9CCE-04E00944F0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3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296" y="242799"/>
            <a:ext cx="8591550" cy="767733"/>
          </a:xfrm>
        </p:spPr>
        <p:txBody>
          <a:bodyPr/>
          <a:lstStyle/>
          <a:p>
            <a:r>
              <a:rPr lang="nl-NL" b="1" noProof="0" dirty="0" smtClean="0">
                <a:solidFill>
                  <a:srgbClr val="660066"/>
                </a:solidFill>
              </a:rPr>
              <a:t>Sensitiviteit</a:t>
            </a:r>
            <a:endParaRPr lang="nl-NL" b="1" noProof="0" dirty="0">
              <a:solidFill>
                <a:srgbClr val="660066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7296" y="1612388"/>
            <a:ext cx="8926704" cy="4816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noProof="0" dirty="0" smtClean="0"/>
              <a:t>Carl Jung (1875-1961)</a:t>
            </a:r>
          </a:p>
          <a:p>
            <a:pPr marL="0" indent="0">
              <a:buNone/>
            </a:pPr>
            <a:r>
              <a:rPr lang="nl-NL" sz="2400" noProof="0" dirty="0" smtClean="0"/>
              <a:t>Arts, psychoanalyticus</a:t>
            </a:r>
          </a:p>
          <a:p>
            <a:pPr marL="0" indent="0">
              <a:buNone/>
            </a:pPr>
            <a:endParaRPr lang="nl-NL" sz="2400" noProof="0" dirty="0" smtClean="0"/>
          </a:p>
          <a:p>
            <a:pPr marL="0" indent="0">
              <a:buNone/>
            </a:pPr>
            <a:endParaRPr lang="nl-NL" sz="2400" noProof="0" dirty="0" smtClean="0"/>
          </a:p>
          <a:p>
            <a:pPr marL="0" indent="0">
              <a:buNone/>
            </a:pPr>
            <a:r>
              <a:rPr lang="nl-NL" sz="2400" noProof="0" dirty="0" smtClean="0"/>
              <a:t>1913-1914</a:t>
            </a:r>
          </a:p>
          <a:p>
            <a:pPr marL="0" indent="0">
              <a:buNone/>
            </a:pPr>
            <a:r>
              <a:rPr lang="nl-NL" sz="2400" noProof="0" dirty="0" smtClean="0"/>
              <a:t>	aangeboren eigenschap, niet veroorzaakt</a:t>
            </a:r>
          </a:p>
          <a:p>
            <a:pPr marL="0" indent="0">
              <a:buNone/>
            </a:pPr>
            <a:r>
              <a:rPr lang="nl-NL" sz="2400" noProof="0" dirty="0" smtClean="0"/>
              <a:t>	door trauma, kan tot neurose leiden.</a:t>
            </a:r>
          </a:p>
          <a:p>
            <a:pPr marL="0" indent="0">
              <a:buNone/>
            </a:pPr>
            <a:r>
              <a:rPr lang="nl-NL" sz="2400" noProof="0" dirty="0" smtClean="0"/>
              <a:t>1921</a:t>
            </a:r>
          </a:p>
          <a:p>
            <a:pPr marL="0" indent="0">
              <a:buNone/>
            </a:pPr>
            <a:r>
              <a:rPr lang="nl-NL" sz="2400" noProof="0" dirty="0" smtClean="0"/>
              <a:t>	een introvert persoon richt psychische energie naar binnen, 	weg van objecten die te overweldigend lijken te zijn.</a:t>
            </a:r>
            <a:endParaRPr lang="nl-NL" sz="2400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744759D-0EFF-4FB2-9CCE-04E00944F0F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" name="Tijdelijke aanduiding voor inhoud 4" descr="Carl Ju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470" r="-78470"/>
          <a:stretch>
            <a:fillRect/>
          </a:stretch>
        </p:blipFill>
        <p:spPr>
          <a:xfrm>
            <a:off x="3944145" y="185426"/>
            <a:ext cx="659561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23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767733"/>
          </a:xfrm>
        </p:spPr>
        <p:txBody>
          <a:bodyPr/>
          <a:lstStyle/>
          <a:p>
            <a:r>
              <a:rPr lang="nl-NL" b="1" noProof="0" smtClean="0">
                <a:solidFill>
                  <a:srgbClr val="660066"/>
                </a:solidFill>
              </a:rPr>
              <a:t>Sensitieve omgeving</a:t>
            </a:r>
            <a:endParaRPr lang="nl-NL" b="1" noProof="0">
              <a:solidFill>
                <a:srgbClr val="660066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2415" y="1286429"/>
            <a:ext cx="859536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noProof="0" dirty="0" smtClean="0"/>
              <a:t>John </a:t>
            </a:r>
            <a:r>
              <a:rPr lang="nl-NL" sz="2400" noProof="0" dirty="0" err="1" smtClean="0"/>
              <a:t>Bowlby</a:t>
            </a:r>
            <a:r>
              <a:rPr lang="nl-NL" sz="2400" noProof="0" dirty="0" smtClean="0"/>
              <a:t> (1907-1990)</a:t>
            </a:r>
            <a:endParaRPr lang="nl-NL" sz="2000" noProof="0" dirty="0" smtClean="0"/>
          </a:p>
          <a:p>
            <a:pPr marL="342900" indent="-342900"/>
            <a:r>
              <a:rPr lang="nl-NL" sz="2000" noProof="0" dirty="0" smtClean="0"/>
              <a:t>Arts, Psychoanalyticus, Etholoog</a:t>
            </a:r>
          </a:p>
          <a:p>
            <a:pPr marL="342900" indent="-342900"/>
            <a:r>
              <a:rPr lang="nl-NL" sz="2000" noProof="0" dirty="0" smtClean="0">
                <a:solidFill>
                  <a:srgbClr val="48231E"/>
                </a:solidFill>
              </a:rPr>
              <a:t>Grondlegger van de hechtingstheorie</a:t>
            </a:r>
          </a:p>
          <a:p>
            <a:pPr marL="342900" indent="-342900"/>
            <a:r>
              <a:rPr lang="nl-NL" sz="2000" noProof="0" dirty="0" smtClean="0">
                <a:solidFill>
                  <a:srgbClr val="48231E"/>
                </a:solidFill>
              </a:rPr>
              <a:t>Baseerde zijn werk op dat van Lorenz en Tinbergen</a:t>
            </a:r>
            <a:endParaRPr lang="nl-NL" sz="2400" noProof="0" dirty="0" smtClean="0"/>
          </a:p>
          <a:p>
            <a:pPr marL="0" indent="0">
              <a:buNone/>
            </a:pPr>
            <a:endParaRPr lang="nl-NL" sz="2400" noProof="0" dirty="0" smtClean="0"/>
          </a:p>
          <a:p>
            <a:pPr marL="0" indent="0">
              <a:buNone/>
            </a:pPr>
            <a:r>
              <a:rPr lang="nl-NL" sz="2400" noProof="0" dirty="0" smtClean="0"/>
              <a:t>1950</a:t>
            </a:r>
          </a:p>
          <a:p>
            <a:pPr marL="342900" indent="-342900"/>
            <a:r>
              <a:rPr lang="nl-NL" sz="2000" noProof="0" dirty="0" smtClean="0"/>
              <a:t>WHO vraagt </a:t>
            </a:r>
            <a:r>
              <a:rPr lang="nl-NL" sz="2000" noProof="0" dirty="0" err="1" smtClean="0"/>
              <a:t>Bowlby</a:t>
            </a:r>
            <a:r>
              <a:rPr lang="nl-NL" sz="2000" noProof="0" dirty="0" smtClean="0"/>
              <a:t> om advies over de mentale gezondheid van wees- en thuisloze kinderen</a:t>
            </a:r>
          </a:p>
          <a:p>
            <a:pPr marL="0" indent="0">
              <a:buNone/>
            </a:pPr>
            <a:endParaRPr lang="nl-NL" sz="2400" noProof="0" dirty="0" smtClean="0"/>
          </a:p>
          <a:p>
            <a:pPr marL="0" indent="0">
              <a:buNone/>
            </a:pPr>
            <a:endParaRPr lang="nl-NL" sz="2400" noProof="0" dirty="0" smtClean="0"/>
          </a:p>
          <a:p>
            <a:pPr marL="0" indent="0" algn="ctr">
              <a:buNone/>
            </a:pPr>
            <a:r>
              <a:rPr lang="nl-NL" sz="2400" noProof="0" dirty="0" smtClean="0">
                <a:solidFill>
                  <a:srgbClr val="48231E"/>
                </a:solidFill>
              </a:rPr>
              <a:t>Sensitief oudergedrag is noodzakelijk voor goede ontwikkeling. </a:t>
            </a:r>
          </a:p>
          <a:p>
            <a:pPr marL="0" indent="0">
              <a:buNone/>
            </a:pPr>
            <a:endParaRPr lang="nl-NL" sz="2400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744759D-0EFF-4FB2-9CCE-04E00944F0F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Afbeelding 6" descr="John Bowlb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187" y="114449"/>
            <a:ext cx="2719388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799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2342" y="242110"/>
            <a:ext cx="8591550" cy="697960"/>
          </a:xfrm>
        </p:spPr>
        <p:txBody>
          <a:bodyPr>
            <a:normAutofit fontScale="90000"/>
          </a:bodyPr>
          <a:lstStyle/>
          <a:p>
            <a:r>
              <a:rPr lang="nl-NL" b="1" noProof="0" dirty="0" smtClean="0">
                <a:solidFill>
                  <a:srgbClr val="660066"/>
                </a:solidFill>
              </a:rPr>
              <a:t>Temperament</a:t>
            </a:r>
            <a:endParaRPr lang="nl-NL" b="1" noProof="0" dirty="0">
              <a:solidFill>
                <a:srgbClr val="660066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2342" y="1337368"/>
            <a:ext cx="8595360" cy="50920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3100" noProof="0" dirty="0" smtClean="0">
                <a:solidFill>
                  <a:srgbClr val="48231E"/>
                </a:solidFill>
                <a:latin typeface="+mj-lt"/>
              </a:rPr>
              <a:t>Jerome </a:t>
            </a:r>
            <a:r>
              <a:rPr lang="nl-NL" sz="3100" noProof="0" dirty="0" err="1" smtClean="0">
                <a:solidFill>
                  <a:srgbClr val="48231E"/>
                </a:solidFill>
                <a:latin typeface="+mj-lt"/>
              </a:rPr>
              <a:t>Kagan</a:t>
            </a:r>
            <a:r>
              <a:rPr lang="nl-NL" sz="3100" noProof="0" dirty="0" smtClean="0">
                <a:solidFill>
                  <a:srgbClr val="48231E"/>
                </a:solidFill>
                <a:latin typeface="+mj-lt"/>
              </a:rPr>
              <a:t> (1929)</a:t>
            </a:r>
          </a:p>
          <a:p>
            <a:pPr marL="0" indent="0">
              <a:buNone/>
            </a:pPr>
            <a:endParaRPr lang="nl-NL" sz="3100" dirty="0" smtClean="0">
              <a:latin typeface="+mj-lt"/>
              <a:cs typeface="Calibri (Hoofdtekst)"/>
            </a:endParaRPr>
          </a:p>
          <a:p>
            <a:pPr marL="0" indent="0">
              <a:buNone/>
            </a:pPr>
            <a:r>
              <a:rPr lang="nl-NL" sz="3100" dirty="0" smtClean="0">
                <a:latin typeface="+mj-lt"/>
                <a:cs typeface="Calibri (Hoofdtekst)"/>
              </a:rPr>
              <a:t>Stabiele factor die twee polen kent</a:t>
            </a:r>
            <a:endParaRPr lang="nl-NL" sz="3100" dirty="0">
              <a:latin typeface="+mj-lt"/>
              <a:cs typeface="Calibri (Hoofdtekst)"/>
            </a:endParaRPr>
          </a:p>
          <a:p>
            <a:pPr marL="515938" lvl="1" indent="-342900"/>
            <a:r>
              <a:rPr lang="nl-NL" sz="3100" dirty="0">
                <a:latin typeface="+mj-lt"/>
                <a:cs typeface="Calibri (Hoofdtekst)"/>
              </a:rPr>
              <a:t>Verlegen </a:t>
            </a:r>
            <a:r>
              <a:rPr lang="nl-NL" sz="3100" dirty="0" smtClean="0">
                <a:latin typeface="+mj-lt"/>
                <a:cs typeface="Calibri (Hoofdtekst)"/>
              </a:rPr>
              <a:t>vs. Assertief</a:t>
            </a:r>
            <a:endParaRPr lang="nl-NL" sz="3100" noProof="0" dirty="0" smtClean="0">
              <a:latin typeface="+mj-lt"/>
            </a:endParaRPr>
          </a:p>
          <a:p>
            <a:pPr>
              <a:buFontTx/>
              <a:buNone/>
            </a:pPr>
            <a:endParaRPr lang="nl-NL" sz="3100" dirty="0" smtClean="0">
              <a:latin typeface="+mj-lt"/>
              <a:ea typeface="ＭＳ Ｐゴシック" charset="0"/>
              <a:cs typeface="Calibri"/>
            </a:endParaRPr>
          </a:p>
          <a:p>
            <a:pPr>
              <a:buFontTx/>
              <a:buNone/>
            </a:pPr>
            <a:r>
              <a:rPr lang="nl-NL" sz="4000" dirty="0" smtClean="0">
                <a:latin typeface="+mj-lt"/>
                <a:ea typeface="ＭＳ Ｐゴシック" charset="0"/>
                <a:cs typeface="Calibri"/>
              </a:rPr>
              <a:t>Twee </a:t>
            </a:r>
            <a:r>
              <a:rPr lang="nl-NL" sz="4000" dirty="0">
                <a:latin typeface="+mj-lt"/>
                <a:ea typeface="ＭＳ Ｐゴシック" charset="0"/>
                <a:cs typeface="Calibri"/>
              </a:rPr>
              <a:t>hersensystemen:</a:t>
            </a:r>
          </a:p>
          <a:p>
            <a:pPr lvl="1">
              <a:buFont typeface="Arial"/>
              <a:buChar char="•"/>
            </a:pPr>
            <a:r>
              <a:rPr lang="nl-NL" sz="3100" dirty="0" err="1">
                <a:latin typeface="+mj-lt"/>
                <a:ea typeface="ＭＳ Ｐゴシック" charset="0"/>
                <a:cs typeface="Calibri"/>
              </a:rPr>
              <a:t>Behavioural</a:t>
            </a:r>
            <a:r>
              <a:rPr lang="nl-NL" sz="3100" dirty="0">
                <a:latin typeface="+mj-lt"/>
                <a:ea typeface="ＭＳ Ｐゴシック" charset="0"/>
                <a:cs typeface="Calibri"/>
              </a:rPr>
              <a:t> </a:t>
            </a:r>
            <a:r>
              <a:rPr lang="nl-NL" sz="3100" dirty="0" err="1">
                <a:latin typeface="+mj-lt"/>
                <a:ea typeface="ＭＳ Ｐゴシック" charset="0"/>
                <a:cs typeface="Calibri"/>
              </a:rPr>
              <a:t>Activitation</a:t>
            </a:r>
            <a:r>
              <a:rPr lang="nl-NL" sz="3100" dirty="0">
                <a:latin typeface="+mj-lt"/>
                <a:ea typeface="ＭＳ Ｐゴシック" charset="0"/>
                <a:cs typeface="Calibri"/>
              </a:rPr>
              <a:t> System (BAS): gevoelig voor beloning en vermijden van straf; dopamine</a:t>
            </a:r>
          </a:p>
          <a:p>
            <a:pPr lvl="1">
              <a:buFont typeface="Arial"/>
              <a:buChar char="•"/>
            </a:pPr>
            <a:r>
              <a:rPr lang="nl-NL" sz="3100" dirty="0" err="1">
                <a:latin typeface="+mj-lt"/>
                <a:ea typeface="ＭＳ Ｐゴシック" charset="0"/>
                <a:cs typeface="Calibri"/>
              </a:rPr>
              <a:t>Behavioural</a:t>
            </a:r>
            <a:r>
              <a:rPr lang="nl-NL" sz="3100" dirty="0">
                <a:latin typeface="+mj-lt"/>
                <a:ea typeface="ＭＳ Ｐゴシック" charset="0"/>
                <a:cs typeface="Calibri"/>
              </a:rPr>
              <a:t> </a:t>
            </a:r>
            <a:r>
              <a:rPr lang="nl-NL" sz="3100" dirty="0" err="1">
                <a:latin typeface="+mj-lt"/>
                <a:ea typeface="ＭＳ Ｐゴシック" charset="0"/>
                <a:cs typeface="Calibri"/>
              </a:rPr>
              <a:t>Inhibition</a:t>
            </a:r>
            <a:r>
              <a:rPr lang="nl-NL" sz="3100" dirty="0">
                <a:latin typeface="+mj-lt"/>
                <a:ea typeface="ＭＳ Ｐゴシック" charset="0"/>
                <a:cs typeface="Calibri"/>
              </a:rPr>
              <a:t> System (BIS): gevoelig voor straf, niet-beloning en nieuwigheid; serotonine</a:t>
            </a:r>
          </a:p>
          <a:p>
            <a:endParaRPr lang="nl-NL" sz="3100" dirty="0">
              <a:latin typeface="+mj-lt"/>
            </a:endParaRPr>
          </a:p>
          <a:p>
            <a:pPr marL="0" indent="0">
              <a:buNone/>
            </a:pPr>
            <a:endParaRPr lang="nl-NL" sz="3100" dirty="0">
              <a:latin typeface="+mj-lt"/>
            </a:endParaRPr>
          </a:p>
          <a:p>
            <a:pPr>
              <a:buFontTx/>
              <a:buNone/>
            </a:pPr>
            <a:r>
              <a:rPr lang="nl-NL" sz="3100" dirty="0">
                <a:latin typeface="+mj-lt"/>
                <a:ea typeface="ＭＳ Ｐゴシック" charset="0"/>
                <a:cs typeface="Calibri"/>
              </a:rPr>
              <a:t>Relatieve werking van BAS en BIS bepalen mede het temperament</a:t>
            </a:r>
          </a:p>
          <a:p>
            <a:pPr>
              <a:buFontTx/>
              <a:buNone/>
            </a:pPr>
            <a:r>
              <a:rPr lang="nl-NL" sz="3100" dirty="0" smtClean="0">
                <a:latin typeface="+mj-lt"/>
                <a:ea typeface="ＭＳ Ｐゴシック" charset="0"/>
                <a:cs typeface="Calibri"/>
              </a:rPr>
              <a:t>Interactie </a:t>
            </a:r>
            <a:r>
              <a:rPr lang="nl-NL" sz="3100" dirty="0">
                <a:latin typeface="+mj-lt"/>
                <a:ea typeface="ＭＳ Ｐゴシック" charset="0"/>
                <a:cs typeface="Calibri"/>
              </a:rPr>
              <a:t>temperament en opvoeding =&gt; persoonlijkheid</a:t>
            </a:r>
          </a:p>
          <a:p>
            <a:endParaRPr lang="nl-NL" sz="2800" dirty="0"/>
          </a:p>
          <a:p>
            <a:pPr marL="0" indent="-2286">
              <a:buNone/>
            </a:pPr>
            <a:endParaRPr lang="nl-NL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744759D-0EFF-4FB2-9CCE-04E00944F0F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Tijdelijke aanduiding voor inhoud 9" descr="Jerome Kagan"/>
          <p:cNvPicPr>
            <a:picLocks noChangeAspect="1"/>
          </p:cNvPicPr>
          <p:nvPr/>
        </p:nvPicPr>
        <p:blipFill>
          <a:blip r:embed="rId2"/>
          <a:srcRect l="2452" r="2452"/>
          <a:stretch>
            <a:fillRect/>
          </a:stretch>
        </p:blipFill>
        <p:spPr>
          <a:xfrm>
            <a:off x="6173426" y="228600"/>
            <a:ext cx="2842977" cy="325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535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264" y="228600"/>
            <a:ext cx="8591550" cy="888169"/>
          </a:xfrm>
        </p:spPr>
        <p:txBody>
          <a:bodyPr>
            <a:normAutofit/>
          </a:bodyPr>
          <a:lstStyle/>
          <a:p>
            <a:r>
              <a:rPr lang="nl-NL" b="1" noProof="0" dirty="0" err="1" smtClean="0">
                <a:solidFill>
                  <a:srgbClr val="660066"/>
                </a:solidFill>
              </a:rPr>
              <a:t>Hoogsensitiviteit</a:t>
            </a:r>
            <a:endParaRPr lang="nl-NL" b="1" noProof="0" dirty="0">
              <a:solidFill>
                <a:srgbClr val="660066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9264" y="1341279"/>
            <a:ext cx="8595360" cy="50920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400" noProof="0" dirty="0" smtClean="0">
                <a:solidFill>
                  <a:srgbClr val="48231E"/>
                </a:solidFill>
              </a:rPr>
              <a:t>Elaine N. Aron (19**)</a:t>
            </a:r>
          </a:p>
          <a:p>
            <a:pPr marL="0" indent="0">
              <a:buNone/>
            </a:pPr>
            <a:endParaRPr lang="nl-NL" sz="2400" noProof="0" dirty="0" smtClean="0">
              <a:solidFill>
                <a:srgbClr val="48231E"/>
              </a:solidFill>
            </a:endParaRPr>
          </a:p>
          <a:p>
            <a:pPr marL="0" indent="0">
              <a:buNone/>
            </a:pPr>
            <a:r>
              <a:rPr lang="nl-NL" sz="2400" noProof="0" dirty="0" smtClean="0">
                <a:solidFill>
                  <a:srgbClr val="48231E"/>
                </a:solidFill>
              </a:rPr>
              <a:t>Wetenschappelijke term</a:t>
            </a:r>
            <a:endParaRPr lang="nl-NL" sz="2400" noProof="0" dirty="0" smtClean="0"/>
          </a:p>
          <a:p>
            <a:pPr marL="342900" indent="-342900"/>
            <a:r>
              <a:rPr lang="nl-NL" sz="2400" noProof="0" dirty="0" smtClean="0"/>
              <a:t>Eng: </a:t>
            </a:r>
            <a:r>
              <a:rPr lang="nl-NL" sz="2400" noProof="0" dirty="0" err="1" smtClean="0"/>
              <a:t>Sensory</a:t>
            </a:r>
            <a:r>
              <a:rPr lang="nl-NL" sz="2400" noProof="0" dirty="0" smtClean="0"/>
              <a:t> processing </a:t>
            </a:r>
            <a:r>
              <a:rPr lang="nl-NL" sz="2400" noProof="0" dirty="0" err="1" smtClean="0"/>
              <a:t>sensitivity</a:t>
            </a:r>
            <a:endParaRPr lang="nl-NL" sz="2400" noProof="0" dirty="0" smtClean="0"/>
          </a:p>
          <a:p>
            <a:pPr marL="342900" indent="-342900"/>
            <a:r>
              <a:rPr lang="nl-NL" sz="2400" noProof="0" dirty="0" err="1" smtClean="0"/>
              <a:t>Ned</a:t>
            </a:r>
            <a:r>
              <a:rPr lang="nl-NL" sz="2400" noProof="0" dirty="0" smtClean="0"/>
              <a:t>:</a:t>
            </a:r>
            <a:r>
              <a:rPr lang="nl-NL" noProof="0" dirty="0" smtClean="0"/>
              <a:t> </a:t>
            </a:r>
            <a:r>
              <a:rPr lang="nl-NL" b="1" noProof="0" dirty="0" smtClean="0"/>
              <a:t>Sensorische</a:t>
            </a:r>
            <a:r>
              <a:rPr lang="nl-NL" noProof="0" dirty="0" smtClean="0"/>
              <a:t> </a:t>
            </a:r>
            <a:r>
              <a:rPr lang="nl-NL" noProof="0" dirty="0" err="1" smtClean="0"/>
              <a:t>verwerkings</a:t>
            </a:r>
            <a:r>
              <a:rPr lang="nl-NL" b="1" noProof="0" dirty="0" err="1" smtClean="0"/>
              <a:t>Sensitiviteit</a:t>
            </a:r>
            <a:endParaRPr lang="nl-NL" b="1" noProof="0" dirty="0" smtClean="0"/>
          </a:p>
          <a:p>
            <a:pPr marL="0" indent="0" algn="ctr">
              <a:buNone/>
            </a:pPr>
            <a:endParaRPr lang="nl-NL" noProof="0" dirty="0" smtClean="0"/>
          </a:p>
          <a:p>
            <a:pPr marL="0" indent="0">
              <a:buNone/>
            </a:pPr>
            <a:endParaRPr lang="nl-NL" noProof="0" dirty="0" smtClean="0"/>
          </a:p>
          <a:p>
            <a:pPr marL="0" indent="0">
              <a:buNone/>
            </a:pPr>
            <a:r>
              <a:rPr lang="nl-NL" sz="2400" noProof="0" dirty="0" smtClean="0"/>
              <a:t>Verwijst naar een relatief sensitief zenuwstelsel</a:t>
            </a:r>
          </a:p>
          <a:p>
            <a:pPr lvl="1"/>
            <a:r>
              <a:rPr lang="nl-NL" noProof="0" dirty="0" smtClean="0"/>
              <a:t> dat subtiliteiten in de omgeving waarneemt:</a:t>
            </a:r>
          </a:p>
          <a:p>
            <a:pPr marL="515239" lvl="3" indent="0">
              <a:buNone/>
            </a:pPr>
            <a:r>
              <a:rPr lang="nl-NL" sz="1800" noProof="0" dirty="0" smtClean="0"/>
              <a:t>lichamelijk (</a:t>
            </a:r>
            <a:r>
              <a:rPr lang="nl-NL" sz="1800" noProof="0" dirty="0" err="1" smtClean="0"/>
              <a:t>physical</a:t>
            </a:r>
            <a:r>
              <a:rPr lang="nl-NL" sz="1800" noProof="0" dirty="0" smtClean="0"/>
              <a:t>)</a:t>
            </a:r>
          </a:p>
          <a:p>
            <a:pPr marL="515239" lvl="3" indent="0">
              <a:buNone/>
            </a:pPr>
            <a:r>
              <a:rPr lang="nl-NL" sz="1800" noProof="0" dirty="0" smtClean="0"/>
              <a:t>emotioneel (</a:t>
            </a:r>
            <a:r>
              <a:rPr lang="nl-NL" sz="1800" noProof="0" dirty="0" err="1" smtClean="0"/>
              <a:t>empathy</a:t>
            </a:r>
            <a:r>
              <a:rPr lang="nl-NL" sz="1800" noProof="0" dirty="0" smtClean="0"/>
              <a:t>)</a:t>
            </a:r>
          </a:p>
          <a:p>
            <a:pPr marL="515239" lvl="3" indent="0">
              <a:buNone/>
            </a:pPr>
            <a:r>
              <a:rPr lang="nl-NL" sz="1800" noProof="0" dirty="0" smtClean="0"/>
              <a:t>cognitief (</a:t>
            </a:r>
            <a:r>
              <a:rPr lang="nl-NL" sz="1800" noProof="0" dirty="0" err="1" smtClean="0"/>
              <a:t>understanding</a:t>
            </a:r>
            <a:r>
              <a:rPr lang="nl-NL" sz="1800" noProof="0" dirty="0" smtClean="0"/>
              <a:t>)</a:t>
            </a:r>
          </a:p>
          <a:p>
            <a:pPr lvl="1"/>
            <a:r>
              <a:rPr lang="nl-NL" noProof="0" dirty="0" smtClean="0"/>
              <a:t> dat sneller overweldigd is</a:t>
            </a:r>
          </a:p>
          <a:p>
            <a:pPr lvl="1"/>
            <a:endParaRPr lang="nl-NL" noProof="0" dirty="0" smtClean="0"/>
          </a:p>
          <a:p>
            <a:pPr marL="0" indent="-2286">
              <a:buNone/>
            </a:pPr>
            <a:endParaRPr lang="nl-NL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744759D-0EFF-4FB2-9CCE-04E00944F0F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" name="Tijdelijke aanduiding voor inhoud 4" descr="Elaine Ar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83105" y="111029"/>
            <a:ext cx="2763838" cy="387032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371515" y="6162491"/>
            <a:ext cx="1851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hlinkClick r:id="rId3"/>
              </a:rPr>
              <a:t>Dr.</a:t>
            </a:r>
            <a:r>
              <a:rPr lang="en-GB" dirty="0" smtClean="0">
                <a:hlinkClick r:id="rId3"/>
              </a:rPr>
              <a:t> Elaine N. </a:t>
            </a:r>
            <a:r>
              <a:rPr lang="en-GB" dirty="0" err="1" smtClean="0">
                <a:hlinkClick r:id="rId3"/>
              </a:rPr>
              <a:t>Aron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467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>
          <a:xfrm>
            <a:off x="533400" y="196720"/>
            <a:ext cx="8077200" cy="739258"/>
          </a:xfrm>
        </p:spPr>
        <p:txBody>
          <a:bodyPr>
            <a:normAutofit fontScale="90000"/>
          </a:bodyPr>
          <a:lstStyle/>
          <a:p>
            <a:r>
              <a:rPr lang="nl-NL" sz="4400" b="1" noProof="0" dirty="0" err="1" smtClean="0">
                <a:solidFill>
                  <a:srgbClr val="660066"/>
                </a:solidFill>
                <a:ea typeface="ＭＳ Ｐゴシック" charset="0"/>
                <a:cs typeface="CRMackintosh" charset="0"/>
              </a:rPr>
              <a:t>Hoogsensitiviteit</a:t>
            </a:r>
            <a:r>
              <a:rPr lang="nl-NL" sz="4400" b="1" noProof="0" dirty="0" smtClean="0">
                <a:solidFill>
                  <a:srgbClr val="660066"/>
                </a:solidFill>
                <a:ea typeface="ＭＳ Ｐゴシック" charset="0"/>
                <a:cs typeface="CRMackintosh" charset="0"/>
              </a:rPr>
              <a:t> ‘meten’</a:t>
            </a:r>
            <a:endParaRPr lang="nl-NL" sz="6000" b="1" noProof="0" dirty="0">
              <a:solidFill>
                <a:srgbClr val="660066"/>
              </a:solidFill>
              <a:ea typeface="ＭＳ Ｐゴシック" charset="0"/>
              <a:cs typeface="CRMackintosh" charset="0"/>
            </a:endParaRPr>
          </a:p>
        </p:txBody>
      </p:sp>
      <p:sp>
        <p:nvSpPr>
          <p:cNvPr id="22531" name="Tijdelijke aanduiding voor inhoud 2"/>
          <p:cNvSpPr>
            <a:spLocks noGrp="1"/>
          </p:cNvSpPr>
          <p:nvPr>
            <p:ph idx="1"/>
          </p:nvPr>
        </p:nvSpPr>
        <p:spPr>
          <a:xfrm>
            <a:off x="334497" y="1247775"/>
            <a:ext cx="8533278" cy="5181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nl-NL" sz="2400" noProof="0" dirty="0" smtClean="0">
                <a:solidFill>
                  <a:srgbClr val="48231E"/>
                </a:solidFill>
                <a:latin typeface="Arial" charset="0"/>
                <a:ea typeface="ＭＳ Ｐゴシック" charset="0"/>
                <a:cs typeface="ＭＳ Ｐゴシック" charset="0"/>
              </a:rPr>
              <a:t>Hoe?</a:t>
            </a:r>
            <a:endParaRPr lang="nl-NL" sz="2000" noProof="0" dirty="0" smtClean="0">
              <a:solidFill>
                <a:srgbClr val="48231E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30000"/>
              </a:lnSpc>
              <a:buFont typeface="Arial"/>
              <a:buChar char="•"/>
            </a:pPr>
            <a:r>
              <a:rPr lang="nl-NL" sz="2000" noProof="0" dirty="0" smtClean="0">
                <a:solidFill>
                  <a:srgbClr val="48231E"/>
                </a:solidFill>
                <a:latin typeface="Arial" charset="0"/>
                <a:ea typeface="ＭＳ Ｐゴシック" charset="0"/>
              </a:rPr>
              <a:t>(vooralsnog) met een vragenlijst</a:t>
            </a:r>
            <a:endParaRPr lang="nl-NL" sz="2400" noProof="0" dirty="0" smtClean="0">
              <a:solidFill>
                <a:srgbClr val="48231E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nl-NL" sz="2400" noProof="0" dirty="0" smtClean="0">
                <a:solidFill>
                  <a:srgbClr val="48231E"/>
                </a:solidFill>
                <a:latin typeface="Arial" charset="0"/>
                <a:ea typeface="ＭＳ Ｐゴシック" charset="0"/>
                <a:cs typeface="ＭＳ Ｐゴシック" charset="0"/>
              </a:rPr>
              <a:t>Wat meet de vragenlijst?</a:t>
            </a:r>
          </a:p>
          <a:p>
            <a:pPr lvl="1">
              <a:lnSpc>
                <a:spcPct val="130000"/>
              </a:lnSpc>
              <a:buFont typeface="Arial"/>
              <a:buChar char="•"/>
            </a:pPr>
            <a:r>
              <a:rPr lang="nl-NL" sz="2000" noProof="0" dirty="0" smtClean="0">
                <a:solidFill>
                  <a:srgbClr val="48231E"/>
                </a:solidFill>
                <a:latin typeface="Arial" charset="0"/>
                <a:ea typeface="ＭＳ Ｐゴシック" charset="0"/>
              </a:rPr>
              <a:t>Karaktertrek</a:t>
            </a:r>
          </a:p>
          <a:p>
            <a:pPr lvl="1">
              <a:lnSpc>
                <a:spcPct val="130000"/>
              </a:lnSpc>
              <a:buFont typeface="Arial"/>
              <a:buChar char="•"/>
            </a:pPr>
            <a:r>
              <a:rPr lang="nl-NL" sz="2000" noProof="0" dirty="0" smtClean="0">
                <a:solidFill>
                  <a:srgbClr val="48231E"/>
                </a:solidFill>
                <a:latin typeface="Arial" charset="0"/>
                <a:ea typeface="ＭＳ Ｐゴシック" charset="0"/>
              </a:rPr>
              <a:t>Temperament</a:t>
            </a:r>
          </a:p>
          <a:p>
            <a:pPr lvl="1">
              <a:lnSpc>
                <a:spcPct val="130000"/>
              </a:lnSpc>
              <a:buFont typeface="Arial"/>
              <a:buChar char="•"/>
            </a:pPr>
            <a:r>
              <a:rPr lang="nl-NL" sz="2000" noProof="0" dirty="0" smtClean="0">
                <a:solidFill>
                  <a:srgbClr val="48231E"/>
                </a:solidFill>
                <a:latin typeface="Arial" charset="0"/>
                <a:ea typeface="ＭＳ Ｐゴシック" charset="0"/>
              </a:rPr>
              <a:t>‘Gestold’ gedrag</a:t>
            </a:r>
            <a:endParaRPr lang="nl-NL" sz="2400" noProof="0" dirty="0" smtClean="0">
              <a:solidFill>
                <a:srgbClr val="48231E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nl-NL" sz="2400" noProof="0" dirty="0" smtClean="0">
                <a:solidFill>
                  <a:srgbClr val="48231E"/>
                </a:solidFill>
                <a:latin typeface="Arial" charset="0"/>
                <a:ea typeface="ＭＳ Ｐゴシック" charset="0"/>
                <a:cs typeface="ＭＳ Ｐゴシック" charset="0"/>
              </a:rPr>
              <a:t>Hoeveel dimensies?</a:t>
            </a:r>
          </a:p>
          <a:p>
            <a:pPr marL="630238" lvl="1" indent="-457200">
              <a:lnSpc>
                <a:spcPct val="130000"/>
              </a:lnSpc>
              <a:buFont typeface="+mj-lt"/>
              <a:buAutoNum type="arabicPeriod"/>
            </a:pPr>
            <a:r>
              <a:rPr lang="nl-NL" noProof="0" dirty="0" err="1" smtClean="0">
                <a:solidFill>
                  <a:srgbClr val="48231E"/>
                </a:solidFill>
                <a:latin typeface="Arial" charset="0"/>
                <a:ea typeface="ＭＳ Ｐゴシック" charset="0"/>
              </a:rPr>
              <a:t>hoogsensitiviteit</a:t>
            </a:r>
            <a:r>
              <a:rPr lang="nl-NL" noProof="0" dirty="0" smtClean="0">
                <a:solidFill>
                  <a:srgbClr val="48231E"/>
                </a:solidFill>
                <a:latin typeface="Arial" charset="0"/>
                <a:ea typeface="ＭＳ Ｐゴシック" charset="0"/>
              </a:rPr>
              <a:t> (Aron &amp; Aron, 1997)\</a:t>
            </a:r>
          </a:p>
          <a:p>
            <a:pPr marL="630238" lvl="1" indent="-457200">
              <a:lnSpc>
                <a:spcPct val="130000"/>
              </a:lnSpc>
              <a:buFont typeface="+mj-lt"/>
              <a:buAutoNum type="arabicPeriod"/>
            </a:pPr>
            <a:r>
              <a:rPr lang="nl-NL" noProof="0" dirty="0" smtClean="0">
                <a:solidFill>
                  <a:srgbClr val="48231E"/>
                </a:solidFill>
                <a:latin typeface="Arial" charset="0"/>
                <a:ea typeface="ＭＳ Ｐゴシック" charset="0"/>
              </a:rPr>
              <a:t>positieve en negatieve sensitiviteit (</a:t>
            </a:r>
            <a:r>
              <a:rPr lang="nl-NL" noProof="0" dirty="0" err="1" smtClean="0">
                <a:solidFill>
                  <a:srgbClr val="48231E"/>
                </a:solidFill>
                <a:latin typeface="Arial" charset="0"/>
                <a:ea typeface="ＭＳ Ｐゴシック" charset="0"/>
              </a:rPr>
              <a:t>Walda</a:t>
            </a:r>
            <a:r>
              <a:rPr lang="nl-NL" noProof="0" dirty="0" smtClean="0">
                <a:solidFill>
                  <a:srgbClr val="48231E"/>
                </a:solidFill>
                <a:latin typeface="Arial" charset="0"/>
                <a:ea typeface="ＭＳ Ｐゴシック" charset="0"/>
              </a:rPr>
              <a:t>, 2007)  </a:t>
            </a:r>
            <a:endParaRPr lang="nl-NL" dirty="0">
              <a:solidFill>
                <a:srgbClr val="48231E"/>
              </a:solidFill>
              <a:latin typeface="Arial" charset="0"/>
              <a:ea typeface="ＭＳ Ｐゴシック" charset="0"/>
            </a:endParaRPr>
          </a:p>
          <a:p>
            <a:pPr marL="630238" lvl="1" indent="-457200">
              <a:lnSpc>
                <a:spcPct val="130000"/>
              </a:lnSpc>
              <a:buFont typeface="+mj-lt"/>
              <a:buAutoNum type="arabicPeriod"/>
            </a:pPr>
            <a:r>
              <a:rPr lang="nl-NL" noProof="0" dirty="0" smtClean="0">
                <a:solidFill>
                  <a:srgbClr val="48231E"/>
                </a:solidFill>
                <a:latin typeface="Arial" charset="0"/>
                <a:ea typeface="ＭＳ Ｐゴシック" charset="0"/>
              </a:rPr>
              <a:t>snelheid van prikkeling, esthetische sensitiviteit, lage sensorische drempel, (</a:t>
            </a:r>
            <a:r>
              <a:rPr lang="nl-NL" noProof="0" dirty="0" err="1" smtClean="0">
                <a:solidFill>
                  <a:srgbClr val="48231E"/>
                </a:solidFill>
                <a:latin typeface="Arial" charset="0"/>
                <a:ea typeface="ＭＳ Ｐゴシック" charset="0"/>
              </a:rPr>
              <a:t>Smolewska</a:t>
            </a:r>
            <a:r>
              <a:rPr lang="nl-NL" noProof="0" dirty="0" smtClean="0">
                <a:solidFill>
                  <a:srgbClr val="48231E"/>
                </a:solidFill>
                <a:latin typeface="Arial" charset="0"/>
                <a:ea typeface="ＭＳ Ｐゴシック" charset="0"/>
              </a:rPr>
              <a:t> e.a., 2006)</a:t>
            </a:r>
            <a:endParaRPr lang="nl-NL" noProof="0" dirty="0">
              <a:solidFill>
                <a:srgbClr val="48231E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44348B-61A8-B049-9CFA-3BC1165DCDAB}" type="slidenum">
              <a:rPr lang="en-US" sz="1400"/>
              <a:pPr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01276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</TotalTime>
  <Words>1474</Words>
  <Application>Microsoft Macintosh PowerPoint</Application>
  <PresentationFormat>On-screen Show (4:3)</PresentationFormat>
  <Paragraphs>256</Paragraphs>
  <Slides>28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Werkblad</vt:lpstr>
      <vt:lpstr>Hoogsensitiviteit en kinderen   </vt:lpstr>
      <vt:lpstr>Preambule van de WHO (1998)</vt:lpstr>
      <vt:lpstr>(Hoog) Sensitiviteit</vt:lpstr>
      <vt:lpstr>Inhoud</vt:lpstr>
      <vt:lpstr>Sensitiviteit</vt:lpstr>
      <vt:lpstr>Sensitieve omgeving</vt:lpstr>
      <vt:lpstr>Temperament</vt:lpstr>
      <vt:lpstr>Hoogsensitiviteit</vt:lpstr>
      <vt:lpstr>Hoogsensitiviteit ‘meten’</vt:lpstr>
      <vt:lpstr>Onderzoeksbevindingen</vt:lpstr>
      <vt:lpstr>Hoogsensitiviteit meten bij kinderen</vt:lpstr>
      <vt:lpstr>Deelnemers</vt:lpstr>
      <vt:lpstr>Hoogsensitiviteitscores</vt:lpstr>
      <vt:lpstr>Overeenstemming</vt:lpstr>
      <vt:lpstr>PowerPoint Presentation</vt:lpstr>
      <vt:lpstr>PowerPoint Presentation</vt:lpstr>
      <vt:lpstr>Conclusies</vt:lpstr>
      <vt:lpstr>Niet onderzocht is de relatie tussen hoogsensitiviteit en</vt:lpstr>
      <vt:lpstr>Ontwikkeling van het aantal diagnoses</vt:lpstr>
      <vt:lpstr>Stoornisdenken verklaart dit, maar…………</vt:lpstr>
      <vt:lpstr>zo ziet het er in de meeste gevallen uit</vt:lpstr>
      <vt:lpstr>Hechtingstijlen</vt:lpstr>
      <vt:lpstr>Fysionomische waarneming (Werner, 1948) </vt:lpstr>
      <vt:lpstr>Wassily Kandinsky (1866-1944)</vt:lpstr>
      <vt:lpstr>Vitality affects</vt:lpstr>
      <vt:lpstr>Synchronisatie</vt:lpstr>
      <vt:lpstr>Bronnen 1</vt:lpstr>
      <vt:lpstr>Bronnen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sensitivity pathologicalised/pathologised</dc:title>
  <dc:creator>Anna Bosman</dc:creator>
  <cp:lastModifiedBy>Anna Bosman</cp:lastModifiedBy>
  <cp:revision>57</cp:revision>
  <dcterms:created xsi:type="dcterms:W3CDTF">2012-09-09T14:30:33Z</dcterms:created>
  <dcterms:modified xsi:type="dcterms:W3CDTF">2014-10-17T06:26:14Z</dcterms:modified>
</cp:coreProperties>
</file>