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tif" ContentType="image/tif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5" r:id="rId1"/>
  </p:sldMasterIdLst>
  <p:notesMasterIdLst>
    <p:notesMasterId r:id="rId64"/>
  </p:notesMasterIdLst>
  <p:handoutMasterIdLst>
    <p:handoutMasterId r:id="rId65"/>
  </p:handoutMasterIdLst>
  <p:sldIdLst>
    <p:sldId id="256" r:id="rId2"/>
    <p:sldId id="334" r:id="rId3"/>
    <p:sldId id="340" r:id="rId4"/>
    <p:sldId id="336" r:id="rId5"/>
    <p:sldId id="337" r:id="rId6"/>
    <p:sldId id="339" r:id="rId7"/>
    <p:sldId id="342" r:id="rId8"/>
    <p:sldId id="341" r:id="rId9"/>
    <p:sldId id="343" r:id="rId10"/>
    <p:sldId id="321" r:id="rId11"/>
    <p:sldId id="322" r:id="rId12"/>
    <p:sldId id="344" r:id="rId13"/>
    <p:sldId id="316" r:id="rId14"/>
    <p:sldId id="317" r:id="rId15"/>
    <p:sldId id="318" r:id="rId16"/>
    <p:sldId id="319" r:id="rId17"/>
    <p:sldId id="320" r:id="rId18"/>
    <p:sldId id="345" r:id="rId19"/>
    <p:sldId id="323" r:id="rId20"/>
    <p:sldId id="324" r:id="rId21"/>
    <p:sldId id="325" r:id="rId22"/>
    <p:sldId id="326" r:id="rId23"/>
    <p:sldId id="327" r:id="rId24"/>
    <p:sldId id="328" r:id="rId25"/>
    <p:sldId id="329" r:id="rId26"/>
    <p:sldId id="330" r:id="rId27"/>
    <p:sldId id="331" r:id="rId28"/>
    <p:sldId id="332" r:id="rId29"/>
    <p:sldId id="388" r:id="rId30"/>
    <p:sldId id="347" r:id="rId31"/>
    <p:sldId id="348" r:id="rId32"/>
    <p:sldId id="349" r:id="rId33"/>
    <p:sldId id="373" r:id="rId34"/>
    <p:sldId id="374" r:id="rId35"/>
    <p:sldId id="376" r:id="rId36"/>
    <p:sldId id="350" r:id="rId37"/>
    <p:sldId id="369" r:id="rId38"/>
    <p:sldId id="371" r:id="rId39"/>
    <p:sldId id="352" r:id="rId40"/>
    <p:sldId id="372" r:id="rId41"/>
    <p:sldId id="389" r:id="rId42"/>
    <p:sldId id="355" r:id="rId43"/>
    <p:sldId id="381" r:id="rId44"/>
    <p:sldId id="356" r:id="rId45"/>
    <p:sldId id="357" r:id="rId46"/>
    <p:sldId id="382" r:id="rId47"/>
    <p:sldId id="383" r:id="rId48"/>
    <p:sldId id="390" r:id="rId49"/>
    <p:sldId id="358" r:id="rId50"/>
    <p:sldId id="359" r:id="rId51"/>
    <p:sldId id="360" r:id="rId52"/>
    <p:sldId id="354" r:id="rId53"/>
    <p:sldId id="368" r:id="rId54"/>
    <p:sldId id="367" r:id="rId55"/>
    <p:sldId id="391" r:id="rId56"/>
    <p:sldId id="379" r:id="rId57"/>
    <p:sldId id="378" r:id="rId58"/>
    <p:sldId id="333" r:id="rId59"/>
    <p:sldId id="384" r:id="rId60"/>
    <p:sldId id="385" r:id="rId61"/>
    <p:sldId id="386" r:id="rId62"/>
    <p:sldId id="38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036" autoAdjust="0"/>
    <p:restoredTop sz="80799" autoAdjust="0"/>
  </p:normalViewPr>
  <p:slideViewPr>
    <p:cSldViewPr snapToGrid="0" snapToObjects="1">
      <p:cViewPr varScale="1">
        <p:scale>
          <a:sx n="90" d="100"/>
          <a:sy n="90" d="100"/>
        </p:scale>
        <p:origin x="-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Transploft:Articles%20Done:2008%20Oratie:Plaatjes:normaalverdeling%20abnormaal.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Transploft:Articles%20Done:2008%20Oratie:Plaatjes:normaalverdeling%20normaal.xls"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49143849037"/>
          <c:y val="0.0719699631938151"/>
          <c:w val="0.835165955483178"/>
          <c:h val="0.594699169548893"/>
        </c:manualLayout>
      </c:layout>
      <c:areaChart>
        <c:grouping val="stacked"/>
        <c:varyColors val="0"/>
        <c:ser>
          <c:idx val="0"/>
          <c:order val="0"/>
          <c:spPr>
            <a:solidFill>
              <a:srgbClr val="9999FF"/>
            </a:solidFill>
            <a:ln w="12700">
              <a:solidFill>
                <a:srgbClr val="000000"/>
              </a:solidFill>
              <a:prstDash val="solid"/>
            </a:ln>
          </c:spPr>
          <c:cat>
            <c:numRef>
              <c:f>Blad1!$B$17:$B$117</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Blad1!$D$17:$D$117</c:f>
              <c:numCache>
                <c:formatCode>General</c:formatCode>
                <c:ptCount val="101"/>
                <c:pt idx="0">
                  <c:v>0.00133830225764885</c:v>
                </c:pt>
                <c:pt idx="1">
                  <c:v>0.00611901930113772</c:v>
                </c:pt>
                <c:pt idx="2">
                  <c:v>0.0238408820146484</c:v>
                </c:pt>
                <c:pt idx="3">
                  <c:v>0.0791545158297996</c:v>
                </c:pt>
                <c:pt idx="4">
                  <c:v>0.223945302948429</c:v>
                </c:pt>
                <c:pt idx="5">
                  <c:v>0.539909665131881</c:v>
                </c:pt>
                <c:pt idx="6">
                  <c:v>1.109208346794555</c:v>
                </c:pt>
                <c:pt idx="7">
                  <c:v>1.941860549832129</c:v>
                </c:pt>
                <c:pt idx="8">
                  <c:v>2.896915527614817</c:v>
                </c:pt>
                <c:pt idx="9">
                  <c:v>3.68270140303323</c:v>
                </c:pt>
                <c:pt idx="10">
                  <c:v>3.989422804014327</c:v>
                </c:pt>
                <c:pt idx="11">
                  <c:v>3.68270140303323</c:v>
                </c:pt>
                <c:pt idx="12">
                  <c:v>2.896915527614817</c:v>
                </c:pt>
                <c:pt idx="13">
                  <c:v>1.941860549832129</c:v>
                </c:pt>
                <c:pt idx="14">
                  <c:v>1.109208346794555</c:v>
                </c:pt>
                <c:pt idx="15">
                  <c:v>0.539909665131881</c:v>
                </c:pt>
                <c:pt idx="16">
                  <c:v>0.223945302948429</c:v>
                </c:pt>
                <c:pt idx="17">
                  <c:v>0.0791545158297996</c:v>
                </c:pt>
                <c:pt idx="18">
                  <c:v>0.0238408820146484</c:v>
                </c:pt>
                <c:pt idx="19">
                  <c:v>0.00611901930113772</c:v>
                </c:pt>
                <c:pt idx="20">
                  <c:v>0.0133830225764885</c:v>
                </c:pt>
                <c:pt idx="21">
                  <c:v>0.0198655471392772</c:v>
                </c:pt>
                <c:pt idx="22">
                  <c:v>0.029194692579146</c:v>
                </c:pt>
                <c:pt idx="23">
                  <c:v>0.0424780270550752</c:v>
                </c:pt>
                <c:pt idx="24">
                  <c:v>0.0611901930113772</c:v>
                </c:pt>
                <c:pt idx="25">
                  <c:v>0.087268269504576</c:v>
                </c:pt>
                <c:pt idx="26">
                  <c:v>0.123221916847302</c:v>
                </c:pt>
                <c:pt idx="27">
                  <c:v>0.172256893905368</c:v>
                </c:pt>
                <c:pt idx="28">
                  <c:v>0.238408820146484</c:v>
                </c:pt>
                <c:pt idx="29">
                  <c:v>0.326681905619992</c:v>
                </c:pt>
                <c:pt idx="30">
                  <c:v>0.443184841193801</c:v>
                </c:pt>
                <c:pt idx="31">
                  <c:v>0.595253241977585</c:v>
                </c:pt>
                <c:pt idx="32">
                  <c:v>0.791545158297996</c:v>
                </c:pt>
                <c:pt idx="33">
                  <c:v>1.04209348144226</c:v>
                </c:pt>
                <c:pt idx="34">
                  <c:v>1.358296923368562</c:v>
                </c:pt>
                <c:pt idx="35">
                  <c:v>1.752830049356854</c:v>
                </c:pt>
                <c:pt idx="36">
                  <c:v>2.239453029484276</c:v>
                </c:pt>
                <c:pt idx="37">
                  <c:v>2.832703774160117</c:v>
                </c:pt>
                <c:pt idx="38">
                  <c:v>3.547459284623143</c:v>
                </c:pt>
                <c:pt idx="39">
                  <c:v>4.398359598042719</c:v>
                </c:pt>
                <c:pt idx="40">
                  <c:v>5.399096651318805</c:v>
                </c:pt>
                <c:pt idx="41">
                  <c:v>6.561581477467644</c:v>
                </c:pt>
                <c:pt idx="42">
                  <c:v>7.895015830089371</c:v>
                </c:pt>
                <c:pt idx="43">
                  <c:v>9.4049077376887</c:v>
                </c:pt>
                <c:pt idx="44">
                  <c:v>11.09208346794555</c:v>
                </c:pt>
                <c:pt idx="45">
                  <c:v>12.95175956658917</c:v>
                </c:pt>
                <c:pt idx="46">
                  <c:v>14.97274656357448</c:v>
                </c:pt>
                <c:pt idx="47">
                  <c:v>17.13685920478073</c:v>
                </c:pt>
                <c:pt idx="48">
                  <c:v>19.41860549832128</c:v>
                </c:pt>
                <c:pt idx="49">
                  <c:v>21.78521770325504</c:v>
                </c:pt>
                <c:pt idx="50">
                  <c:v>24.19707245191433</c:v>
                </c:pt>
                <c:pt idx="51">
                  <c:v>26.60852498987548</c:v>
                </c:pt>
                <c:pt idx="52">
                  <c:v>28.96915527614826</c:v>
                </c:pt>
                <c:pt idx="53">
                  <c:v>31.22539333667611</c:v>
                </c:pt>
                <c:pt idx="54">
                  <c:v>33.32246028917997</c:v>
                </c:pt>
                <c:pt idx="55">
                  <c:v>35.20653267643</c:v>
                </c:pt>
                <c:pt idx="56">
                  <c:v>36.82701403033229</c:v>
                </c:pt>
                <c:pt idx="57">
                  <c:v>38.13878154605241</c:v>
                </c:pt>
                <c:pt idx="58">
                  <c:v>39.10426939754554</c:v>
                </c:pt>
                <c:pt idx="59">
                  <c:v>39.69525474770118</c:v>
                </c:pt>
                <c:pt idx="60">
                  <c:v>39.89422804014325</c:v>
                </c:pt>
                <c:pt idx="61">
                  <c:v>39.69525474770118</c:v>
                </c:pt>
                <c:pt idx="62">
                  <c:v>39.10426939754554</c:v>
                </c:pt>
                <c:pt idx="63">
                  <c:v>38.13878154605241</c:v>
                </c:pt>
                <c:pt idx="64">
                  <c:v>36.82701403033229</c:v>
                </c:pt>
                <c:pt idx="65">
                  <c:v>35.20653267643</c:v>
                </c:pt>
                <c:pt idx="66">
                  <c:v>33.32246028917997</c:v>
                </c:pt>
                <c:pt idx="67">
                  <c:v>31.22539333667611</c:v>
                </c:pt>
                <c:pt idx="68">
                  <c:v>28.96915527614826</c:v>
                </c:pt>
                <c:pt idx="69">
                  <c:v>26.60852498987548</c:v>
                </c:pt>
                <c:pt idx="70">
                  <c:v>24.19707245191433</c:v>
                </c:pt>
                <c:pt idx="71">
                  <c:v>21.78521770325504</c:v>
                </c:pt>
                <c:pt idx="72">
                  <c:v>19.41860549832128</c:v>
                </c:pt>
                <c:pt idx="73">
                  <c:v>17.13685920478073</c:v>
                </c:pt>
                <c:pt idx="74">
                  <c:v>14.97274656357448</c:v>
                </c:pt>
                <c:pt idx="75">
                  <c:v>12.95175956658917</c:v>
                </c:pt>
                <c:pt idx="76">
                  <c:v>11.09208346794555</c:v>
                </c:pt>
                <c:pt idx="77">
                  <c:v>9.4049077376887</c:v>
                </c:pt>
                <c:pt idx="78">
                  <c:v>7.895015830089371</c:v>
                </c:pt>
                <c:pt idx="79">
                  <c:v>6.561581477467644</c:v>
                </c:pt>
                <c:pt idx="80">
                  <c:v>5.399096651318805</c:v>
                </c:pt>
                <c:pt idx="81">
                  <c:v>4.398359598042719</c:v>
                </c:pt>
                <c:pt idx="82">
                  <c:v>3.547459284623143</c:v>
                </c:pt>
                <c:pt idx="83">
                  <c:v>2.832703774160117</c:v>
                </c:pt>
                <c:pt idx="84">
                  <c:v>2.239453029484276</c:v>
                </c:pt>
                <c:pt idx="85">
                  <c:v>1.752830049356854</c:v>
                </c:pt>
                <c:pt idx="86">
                  <c:v>1.358296923368562</c:v>
                </c:pt>
                <c:pt idx="87">
                  <c:v>1.04209348144226</c:v>
                </c:pt>
                <c:pt idx="88">
                  <c:v>0.791545158297996</c:v>
                </c:pt>
                <c:pt idx="89">
                  <c:v>0.595253241977585</c:v>
                </c:pt>
                <c:pt idx="90">
                  <c:v>0.443184841193801</c:v>
                </c:pt>
                <c:pt idx="91">
                  <c:v>0.326681905619992</c:v>
                </c:pt>
                <c:pt idx="92">
                  <c:v>0.238408820146484</c:v>
                </c:pt>
                <c:pt idx="93">
                  <c:v>0.172256893905368</c:v>
                </c:pt>
                <c:pt idx="94">
                  <c:v>0.123221916847302</c:v>
                </c:pt>
                <c:pt idx="95">
                  <c:v>0.087268269504576</c:v>
                </c:pt>
                <c:pt idx="96">
                  <c:v>0.0611901930113772</c:v>
                </c:pt>
                <c:pt idx="97">
                  <c:v>0.0424780270550752</c:v>
                </c:pt>
                <c:pt idx="98">
                  <c:v>0.029194692579146</c:v>
                </c:pt>
                <c:pt idx="99">
                  <c:v>0.0198655471392772</c:v>
                </c:pt>
                <c:pt idx="100">
                  <c:v>0.0133830225764885</c:v>
                </c:pt>
              </c:numCache>
            </c:numRef>
          </c:val>
        </c:ser>
        <c:dLbls>
          <c:showLegendKey val="0"/>
          <c:showVal val="0"/>
          <c:showCatName val="0"/>
          <c:showSerName val="0"/>
          <c:showPercent val="0"/>
          <c:showBubbleSize val="0"/>
        </c:dLbls>
        <c:axId val="2065364168"/>
        <c:axId val="2139825480"/>
      </c:areaChart>
      <c:catAx>
        <c:axId val="2065364168"/>
        <c:scaling>
          <c:orientation val="minMax"/>
        </c:scaling>
        <c:delete val="0"/>
        <c:axPos val="b"/>
        <c:title>
          <c:tx>
            <c:rich>
              <a:bodyPr/>
              <a:lstStyle/>
              <a:p>
                <a:pPr>
                  <a:defRPr lang="en-US" sz="1600" b="0" i="0" u="none" strike="noStrike" baseline="0">
                    <a:solidFill>
                      <a:srgbClr val="000000"/>
                    </a:solidFill>
                    <a:latin typeface="Calibri"/>
                    <a:ea typeface="Futura"/>
                    <a:cs typeface="Futura"/>
                  </a:defRPr>
                </a:pPr>
                <a:r>
                  <a:rPr lang="nl-NL">
                    <a:latin typeface="Calibri"/>
                  </a:rPr>
                  <a:t>Leesscore</a:t>
                </a:r>
              </a:p>
            </c:rich>
          </c:tx>
          <c:layout>
            <c:manualLayout>
              <c:xMode val="edge"/>
              <c:yMode val="edge"/>
              <c:x val="0.480377410484685"/>
              <c:y val="0.818184844729687"/>
            </c:manualLayout>
          </c:layout>
          <c:overlay val="0"/>
          <c:spPr>
            <a:noFill/>
            <a:ln w="25400">
              <a:noFill/>
            </a:ln>
          </c:spPr>
        </c:title>
        <c:numFmt formatCode="General" sourceLinked="1"/>
        <c:majorTickMark val="out"/>
        <c:minorTickMark val="none"/>
        <c:tickLblPos val="nextTo"/>
        <c:spPr>
          <a:ln w="9525">
            <a:noFill/>
          </a:ln>
        </c:spPr>
        <c:txPr>
          <a:bodyPr rot="0" vert="horz"/>
          <a:lstStyle/>
          <a:p>
            <a:pPr>
              <a:defRPr lang="en-US" sz="1600" b="0" i="0" u="none" strike="noStrike" baseline="0">
                <a:solidFill>
                  <a:srgbClr val="000000"/>
                </a:solidFill>
                <a:latin typeface="Calibri"/>
                <a:ea typeface="Futura"/>
                <a:cs typeface="Futura"/>
              </a:defRPr>
            </a:pPr>
            <a:endParaRPr lang="en-US"/>
          </a:p>
        </c:txPr>
        <c:crossAx val="2139825480"/>
        <c:crosses val="autoZero"/>
        <c:auto val="1"/>
        <c:lblAlgn val="ctr"/>
        <c:lblOffset val="100"/>
        <c:tickLblSkip val="10"/>
        <c:tickMarkSkip val="1"/>
        <c:noMultiLvlLbl val="0"/>
      </c:catAx>
      <c:valAx>
        <c:axId val="2139825480"/>
        <c:scaling>
          <c:orientation val="minMax"/>
          <c:max val="50.0"/>
        </c:scaling>
        <c:delete val="0"/>
        <c:axPos val="l"/>
        <c:title>
          <c:tx>
            <c:rich>
              <a:bodyPr/>
              <a:lstStyle/>
              <a:p>
                <a:pPr>
                  <a:defRPr lang="en-US" sz="1600" b="0" i="0" u="none" strike="noStrike" baseline="0">
                    <a:solidFill>
                      <a:srgbClr val="000000"/>
                    </a:solidFill>
                    <a:latin typeface="Calibri"/>
                    <a:ea typeface="Futura"/>
                    <a:cs typeface="Futura"/>
                  </a:defRPr>
                </a:pPr>
                <a:r>
                  <a:rPr lang="nl-NL">
                    <a:latin typeface="Calibri"/>
                  </a:rPr>
                  <a:t>Aantal</a:t>
                </a:r>
              </a:p>
            </c:rich>
          </c:tx>
          <c:layout>
            <c:manualLayout>
              <c:xMode val="edge"/>
              <c:yMode val="edge"/>
              <c:x val="0.0188383298229288"/>
              <c:y val="0.26515249597721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en-US" sz="1600" b="0" i="0" u="none" strike="noStrike" baseline="0">
                <a:solidFill>
                  <a:srgbClr val="000000"/>
                </a:solidFill>
                <a:latin typeface="Calibri"/>
                <a:ea typeface="Futura"/>
                <a:cs typeface="Futura"/>
              </a:defRPr>
            </a:pPr>
            <a:endParaRPr lang="en-US"/>
          </a:p>
        </c:txPr>
        <c:crossAx val="2065364168"/>
        <c:crosses val="autoZero"/>
        <c:crossBetween val="midCat"/>
        <c:majorUnit val="10.0"/>
        <c:minorUnit val="1.0"/>
      </c:valAx>
      <c:spPr>
        <a:solidFill>
          <a:srgbClr val="FFFFFF">
            <a:alpha val="0"/>
          </a:srgbClr>
        </a:solidFill>
        <a:ln w="3175">
          <a:solidFill>
            <a:srgbClr val="000000"/>
          </a:solidFill>
          <a:prstDash val="solid"/>
        </a:ln>
      </c:spPr>
    </c:plotArea>
    <c:plotVisOnly val="1"/>
    <c:dispBlanksAs val="zero"/>
    <c:showDLblsOverMax val="0"/>
  </c:chart>
  <c:spPr>
    <a:solidFill>
      <a:srgbClr val="FFFFFF">
        <a:alpha val="0"/>
      </a:srgbClr>
    </a:solidFill>
    <a:ln w="3175">
      <a:solidFill>
        <a:srgbClr val="000000"/>
      </a:solidFill>
      <a:prstDash val="solid"/>
    </a:ln>
  </c:spPr>
  <c:txPr>
    <a:bodyPr/>
    <a:lstStyle/>
    <a:p>
      <a:pPr>
        <a:defRPr sz="1600" b="0" i="0" u="none" strike="noStrike" baseline="0">
          <a:solidFill>
            <a:srgbClr val="000000"/>
          </a:solidFill>
          <a:latin typeface="Futura"/>
          <a:ea typeface="Futura"/>
          <a:cs typeface="Futur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89012225120211"/>
          <c:y val="0.0990101608586055"/>
          <c:w val="0.854004285306107"/>
          <c:h val="0.683169692982474"/>
        </c:manualLayout>
      </c:layout>
      <c:areaChart>
        <c:grouping val="stacked"/>
        <c:varyColors val="0"/>
        <c:ser>
          <c:idx val="0"/>
          <c:order val="0"/>
          <c:spPr>
            <a:solidFill>
              <a:srgbClr val="9999FF"/>
            </a:solidFill>
            <a:ln w="12700">
              <a:solidFill>
                <a:srgbClr val="000000"/>
              </a:solidFill>
              <a:prstDash val="solid"/>
            </a:ln>
          </c:spPr>
          <c:cat>
            <c:numRef>
              <c:f>Blad1!$B$17:$B$117</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Blad1!$D$17:$D$117</c:f>
              <c:numCache>
                <c:formatCode>General</c:formatCode>
                <c:ptCount val="101"/>
                <c:pt idx="0">
                  <c:v>0.125072383027331</c:v>
                </c:pt>
                <c:pt idx="1">
                  <c:v>0.154524052804054</c:v>
                </c:pt>
                <c:pt idx="2">
                  <c:v>0.190097108017076</c:v>
                </c:pt>
                <c:pt idx="3">
                  <c:v>0.232862568736215</c:v>
                </c:pt>
                <c:pt idx="4">
                  <c:v>0.284032876537634</c:v>
                </c:pt>
                <c:pt idx="5">
                  <c:v>0.344970767235382</c:v>
                </c:pt>
                <c:pt idx="6">
                  <c:v>0.417196572001121</c:v>
                </c:pt>
                <c:pt idx="7">
                  <c:v>0.502393396312711</c:v>
                </c:pt>
                <c:pt idx="8">
                  <c:v>0.602409576683511</c:v>
                </c:pt>
                <c:pt idx="9">
                  <c:v>0.719257777543632</c:v>
                </c:pt>
                <c:pt idx="10">
                  <c:v>0.855110069068735</c:v>
                </c:pt>
                <c:pt idx="11">
                  <c:v>1.012288325385653</c:v>
                </c:pt>
                <c:pt idx="12">
                  <c:v>1.19324930554512</c:v>
                </c:pt>
                <c:pt idx="13">
                  <c:v>1.400563830744242</c:v>
                </c:pt>
                <c:pt idx="14">
                  <c:v>1.6368895537394</c:v>
                </c:pt>
                <c:pt idx="15">
                  <c:v>1.904936932605447</c:v>
                </c:pt>
                <c:pt idx="16">
                  <c:v>2.207428172239912</c:v>
                </c:pt>
                <c:pt idx="17">
                  <c:v>2.547049083164444</c:v>
                </c:pt>
                <c:pt idx="18">
                  <c:v>2.926394026497805</c:v>
                </c:pt>
                <c:pt idx="19">
                  <c:v>3.347904362908567</c:v>
                </c:pt>
                <c:pt idx="20">
                  <c:v>3.813801096409362</c:v>
                </c:pt>
                <c:pt idx="21">
                  <c:v>4.326012693565355</c:v>
                </c:pt>
                <c:pt idx="22">
                  <c:v>4.886099355692118</c:v>
                </c:pt>
                <c:pt idx="23">
                  <c:v>5.495175314825746</c:v>
                </c:pt>
                <c:pt idx="24">
                  <c:v>6.153831001155732</c:v>
                </c:pt>
                <c:pt idx="25">
                  <c:v>6.862057176717536</c:v>
                </c:pt>
                <c:pt idx="26">
                  <c:v>7.619173333487033</c:v>
                </c:pt>
                <c:pt idx="27">
                  <c:v>8.423762799812841</c:v>
                </c:pt>
                <c:pt idx="28">
                  <c:v>9.273617074455137</c:v>
                </c:pt>
                <c:pt idx="29">
                  <c:v>10.16569190107525</c:v>
                </c:pt>
                <c:pt idx="30">
                  <c:v>11.09607749892031</c:v>
                </c:pt>
                <c:pt idx="31">
                  <c:v>12.05998517181308</c:v>
                </c:pt>
                <c:pt idx="32">
                  <c:v>13.05175222522847</c:v>
                </c:pt>
                <c:pt idx="33">
                  <c:v>14.06486673222425</c:v>
                </c:pt>
                <c:pt idx="34">
                  <c:v>15.09201320978958</c:v>
                </c:pt>
                <c:pt idx="35">
                  <c:v>16.12513970886693</c:v>
                </c:pt>
                <c:pt idx="36">
                  <c:v>17.15554619943022</c:v>
                </c:pt>
                <c:pt idx="37">
                  <c:v>18.17399346618341</c:v>
                </c:pt>
                <c:pt idx="38">
                  <c:v>19.17083104375014</c:v>
                </c:pt>
                <c:pt idx="39">
                  <c:v>20.13614203832048</c:v>
                </c:pt>
                <c:pt idx="40">
                  <c:v>21.05990203281263</c:v>
                </c:pt>
                <c:pt idx="41">
                  <c:v>21.93214868223495</c:v>
                </c:pt>
                <c:pt idx="42">
                  <c:v>22.74315810166409</c:v>
                </c:pt>
                <c:pt idx="43">
                  <c:v>23.48362375536281</c:v>
                </c:pt>
                <c:pt idx="44">
                  <c:v>24.14483329273963</c:v>
                </c:pt>
                <c:pt idx="45">
                  <c:v>24.7188386610456</c:v>
                </c:pt>
                <c:pt idx="46">
                  <c:v>25.19861486619429</c:v>
                </c:pt>
                <c:pt idx="47">
                  <c:v>25.57820295566642</c:v>
                </c:pt>
                <c:pt idx="48">
                  <c:v>25.85283315820024</c:v>
                </c:pt>
                <c:pt idx="49">
                  <c:v>26.01902462396843</c:v>
                </c:pt>
                <c:pt idx="50">
                  <c:v>26.07465884976683</c:v>
                </c:pt>
                <c:pt idx="51">
                  <c:v>26.01902462396843</c:v>
                </c:pt>
                <c:pt idx="52">
                  <c:v>25.85283315820024</c:v>
                </c:pt>
                <c:pt idx="53">
                  <c:v>25.57820295566642</c:v>
                </c:pt>
                <c:pt idx="54">
                  <c:v>25.19861486619429</c:v>
                </c:pt>
                <c:pt idx="55">
                  <c:v>24.7188386610456</c:v>
                </c:pt>
                <c:pt idx="56">
                  <c:v>24.14483329273963</c:v>
                </c:pt>
                <c:pt idx="57">
                  <c:v>23.48362375536281</c:v>
                </c:pt>
                <c:pt idx="58">
                  <c:v>22.74315810166409</c:v>
                </c:pt>
                <c:pt idx="59">
                  <c:v>21.93214868223495</c:v>
                </c:pt>
                <c:pt idx="60">
                  <c:v>21.05990203281263</c:v>
                </c:pt>
                <c:pt idx="61">
                  <c:v>20.13614203832048</c:v>
                </c:pt>
                <c:pt idx="62">
                  <c:v>19.17083104375014</c:v>
                </c:pt>
                <c:pt idx="63">
                  <c:v>18.17399346618341</c:v>
                </c:pt>
                <c:pt idx="64">
                  <c:v>17.15554619943022</c:v>
                </c:pt>
                <c:pt idx="65">
                  <c:v>16.12513970886693</c:v>
                </c:pt>
                <c:pt idx="66">
                  <c:v>15.09201320978958</c:v>
                </c:pt>
                <c:pt idx="67">
                  <c:v>14.06486673222425</c:v>
                </c:pt>
                <c:pt idx="68">
                  <c:v>13.05175222522847</c:v>
                </c:pt>
                <c:pt idx="69">
                  <c:v>12.05998517181308</c:v>
                </c:pt>
                <c:pt idx="70">
                  <c:v>11.09607749892031</c:v>
                </c:pt>
                <c:pt idx="71">
                  <c:v>10.16569190107525</c:v>
                </c:pt>
                <c:pt idx="72">
                  <c:v>9.273617074455137</c:v>
                </c:pt>
                <c:pt idx="73">
                  <c:v>8.423762799812841</c:v>
                </c:pt>
                <c:pt idx="74">
                  <c:v>7.619173333487033</c:v>
                </c:pt>
                <c:pt idx="75">
                  <c:v>6.862057176717536</c:v>
                </c:pt>
                <c:pt idx="76">
                  <c:v>6.153831001155732</c:v>
                </c:pt>
                <c:pt idx="77">
                  <c:v>5.495175314825746</c:v>
                </c:pt>
                <c:pt idx="78">
                  <c:v>4.886099355692118</c:v>
                </c:pt>
                <c:pt idx="79">
                  <c:v>4.326012693565355</c:v>
                </c:pt>
                <c:pt idx="80">
                  <c:v>3.813801096409362</c:v>
                </c:pt>
                <c:pt idx="81">
                  <c:v>3.347904362908567</c:v>
                </c:pt>
                <c:pt idx="82">
                  <c:v>2.926394026497805</c:v>
                </c:pt>
                <c:pt idx="83">
                  <c:v>2.547049083164444</c:v>
                </c:pt>
                <c:pt idx="84">
                  <c:v>2.207428172239912</c:v>
                </c:pt>
                <c:pt idx="85">
                  <c:v>1.904936932605447</c:v>
                </c:pt>
                <c:pt idx="86">
                  <c:v>1.6368895537394</c:v>
                </c:pt>
                <c:pt idx="87">
                  <c:v>1.400563830744242</c:v>
                </c:pt>
                <c:pt idx="88">
                  <c:v>1.19324930554512</c:v>
                </c:pt>
                <c:pt idx="89">
                  <c:v>1.012288325385653</c:v>
                </c:pt>
                <c:pt idx="90">
                  <c:v>0.855110069068735</c:v>
                </c:pt>
                <c:pt idx="91">
                  <c:v>0.719257777543632</c:v>
                </c:pt>
                <c:pt idx="92">
                  <c:v>0.602409576683511</c:v>
                </c:pt>
                <c:pt idx="93">
                  <c:v>0.502393396312711</c:v>
                </c:pt>
                <c:pt idx="94">
                  <c:v>0.417196572001121</c:v>
                </c:pt>
                <c:pt idx="95">
                  <c:v>0.344970767235382</c:v>
                </c:pt>
                <c:pt idx="96">
                  <c:v>0.284032876537634</c:v>
                </c:pt>
                <c:pt idx="97">
                  <c:v>0.232862568736215</c:v>
                </c:pt>
                <c:pt idx="98">
                  <c:v>0.190097108017076</c:v>
                </c:pt>
                <c:pt idx="99">
                  <c:v>0.154524052804054</c:v>
                </c:pt>
                <c:pt idx="100">
                  <c:v>0.125072383027331</c:v>
                </c:pt>
              </c:numCache>
            </c:numRef>
          </c:val>
        </c:ser>
        <c:dLbls>
          <c:showLegendKey val="0"/>
          <c:showVal val="0"/>
          <c:showCatName val="0"/>
          <c:showSerName val="0"/>
          <c:showPercent val="0"/>
          <c:showBubbleSize val="0"/>
        </c:dLbls>
        <c:axId val="2088856776"/>
        <c:axId val="2088828408"/>
      </c:areaChart>
      <c:catAx>
        <c:axId val="2088856776"/>
        <c:scaling>
          <c:orientation val="minMax"/>
        </c:scaling>
        <c:delete val="0"/>
        <c:axPos val="b"/>
        <c:title>
          <c:tx>
            <c:rich>
              <a:bodyPr/>
              <a:lstStyle/>
              <a:p>
                <a:pPr>
                  <a:defRPr lang="en-US" sz="1600" b="0" i="0" u="none" strike="noStrike" baseline="0">
                    <a:solidFill>
                      <a:srgbClr val="000000"/>
                    </a:solidFill>
                    <a:latin typeface="Calibri"/>
                    <a:ea typeface="Futura"/>
                    <a:cs typeface="Futura"/>
                  </a:defRPr>
                </a:pPr>
                <a:r>
                  <a:rPr lang="nl-NL" sz="1600">
                    <a:latin typeface="Calibri"/>
                  </a:rPr>
                  <a:t>Leesscore</a:t>
                </a:r>
              </a:p>
            </c:rich>
          </c:tx>
          <c:layout>
            <c:manualLayout>
              <c:xMode val="edge"/>
              <c:yMode val="edge"/>
              <c:x val="0.47095824557322"/>
              <c:y val="0.891090903890183"/>
            </c:manualLayout>
          </c:layout>
          <c:overlay val="0"/>
          <c:spPr>
            <a:noFill/>
            <a:ln w="25400">
              <a:noFill/>
            </a:ln>
          </c:spPr>
        </c:title>
        <c:numFmt formatCode="General" sourceLinked="1"/>
        <c:majorTickMark val="out"/>
        <c:minorTickMark val="none"/>
        <c:tickLblPos val="nextTo"/>
        <c:spPr>
          <a:ln w="9525">
            <a:noFill/>
          </a:ln>
        </c:spPr>
        <c:txPr>
          <a:bodyPr rot="0" vert="horz"/>
          <a:lstStyle/>
          <a:p>
            <a:pPr>
              <a:defRPr lang="en-US" sz="1600" b="0" i="0" u="none" strike="noStrike" baseline="0">
                <a:solidFill>
                  <a:srgbClr val="000000"/>
                </a:solidFill>
                <a:latin typeface="+mn-lt"/>
                <a:ea typeface="Futura"/>
                <a:cs typeface="Futura"/>
              </a:defRPr>
            </a:pPr>
            <a:endParaRPr lang="en-US"/>
          </a:p>
        </c:txPr>
        <c:crossAx val="2088828408"/>
        <c:crosses val="autoZero"/>
        <c:auto val="1"/>
        <c:lblAlgn val="ctr"/>
        <c:lblOffset val="100"/>
        <c:tickLblSkip val="10"/>
        <c:tickMarkSkip val="1"/>
        <c:noMultiLvlLbl val="0"/>
      </c:catAx>
      <c:valAx>
        <c:axId val="2088828408"/>
        <c:scaling>
          <c:orientation val="minMax"/>
        </c:scaling>
        <c:delete val="0"/>
        <c:axPos val="l"/>
        <c:title>
          <c:tx>
            <c:rich>
              <a:bodyPr/>
              <a:lstStyle/>
              <a:p>
                <a:pPr>
                  <a:defRPr lang="en-US" sz="1600" b="0" i="0" u="none" strike="noStrike" baseline="0">
                    <a:solidFill>
                      <a:srgbClr val="000000"/>
                    </a:solidFill>
                    <a:latin typeface="Calibri"/>
                    <a:ea typeface="Futura"/>
                    <a:cs typeface="Futura"/>
                  </a:defRPr>
                </a:pPr>
                <a:r>
                  <a:rPr lang="nl-NL">
                    <a:latin typeface="Calibri"/>
                  </a:rPr>
                  <a:t>Aantal</a:t>
                </a:r>
              </a:p>
            </c:rich>
          </c:tx>
          <c:layout>
            <c:manualLayout>
              <c:xMode val="edge"/>
              <c:yMode val="edge"/>
              <c:x val="0.00627944327430961"/>
              <c:y val="0.3597366982371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en-US" sz="1600" b="0" i="0" u="none" strike="noStrike" baseline="0">
                <a:solidFill>
                  <a:srgbClr val="000000"/>
                </a:solidFill>
                <a:latin typeface="+mn-lt"/>
                <a:ea typeface="Futura"/>
                <a:cs typeface="Futura"/>
              </a:defRPr>
            </a:pPr>
            <a:endParaRPr lang="en-US"/>
          </a:p>
        </c:txPr>
        <c:crossAx val="2088856776"/>
        <c:crosses val="autoZero"/>
        <c:crossBetween val="midCat"/>
      </c:valAx>
      <c:spPr>
        <a:solidFill>
          <a:srgbClr val="FFFFFF">
            <a:alpha val="0"/>
          </a:srgbClr>
        </a:solidFill>
        <a:ln w="3175">
          <a:solidFill>
            <a:srgbClr val="000000"/>
          </a:solidFill>
          <a:prstDash val="solid"/>
        </a:ln>
      </c:spPr>
    </c:plotArea>
    <c:plotVisOnly val="1"/>
    <c:dispBlanksAs val="zero"/>
    <c:showDLblsOverMax val="0"/>
  </c:chart>
  <c:spPr>
    <a:solidFill>
      <a:srgbClr val="FFFFFF">
        <a:alpha val="0"/>
      </a:srgbClr>
    </a:solidFill>
    <a:ln w="3175">
      <a:solidFill>
        <a:srgbClr val="000000"/>
      </a:solidFill>
      <a:prstDash val="solid"/>
    </a:ln>
  </c:spPr>
  <c:txPr>
    <a:bodyPr/>
    <a:lstStyle/>
    <a:p>
      <a:pPr>
        <a:defRPr sz="1600" b="0" i="0" u="none" strike="noStrike" baseline="0">
          <a:solidFill>
            <a:srgbClr val="000000"/>
          </a:solidFill>
          <a:latin typeface="Futura"/>
          <a:ea typeface="Futura"/>
          <a:cs typeface="Futura"/>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0.15069</cdr:x>
      <cdr:y>0.47575</cdr:y>
    </cdr:from>
    <cdr:to>
      <cdr:x>0.27659</cdr:x>
      <cdr:y>0.55916</cdr:y>
    </cdr:to>
    <cdr:sp macro="" textlink="">
      <cdr:nvSpPr>
        <cdr:cNvPr id="2050" name="Rectangle 2"/>
        <cdr:cNvSpPr>
          <a:spLocks xmlns:a="http://schemas.openxmlformats.org/drawingml/2006/main" noChangeArrowheads="1"/>
        </cdr:cNvSpPr>
      </cdr:nvSpPr>
      <cdr:spPr bwMode="auto">
        <a:xfrm xmlns:a="http://schemas.openxmlformats.org/drawingml/2006/main">
          <a:off x="1220946" y="1601153"/>
          <a:ext cx="1020128" cy="2806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nl-NL" sz="1600" b="0" i="0" strike="noStrike">
              <a:solidFill>
                <a:srgbClr val="000000"/>
              </a:solidFill>
              <a:latin typeface="Calibri"/>
              <a:ea typeface="Futura"/>
              <a:cs typeface="Futura"/>
            </a:rPr>
            <a:t>Dyslexie</a:t>
          </a:r>
        </a:p>
      </cdr:txBody>
    </cdr:sp>
  </cdr:relSizeAnchor>
  <cdr:relSizeAnchor xmlns:cdr="http://schemas.openxmlformats.org/drawingml/2006/chartDrawing">
    <cdr:from>
      <cdr:x>0.54839</cdr:x>
      <cdr:y>0.09826</cdr:y>
    </cdr:from>
    <cdr:to>
      <cdr:x>0.75353</cdr:x>
      <cdr:y>0.18724</cdr:y>
    </cdr:to>
    <cdr:sp macro="" textlink="">
      <cdr:nvSpPr>
        <cdr:cNvPr id="2051" name="Rectangle 3"/>
        <cdr:cNvSpPr>
          <a:spLocks xmlns:a="http://schemas.openxmlformats.org/drawingml/2006/main" noChangeArrowheads="1"/>
        </cdr:cNvSpPr>
      </cdr:nvSpPr>
      <cdr:spPr bwMode="auto">
        <a:xfrm xmlns:a="http://schemas.openxmlformats.org/drawingml/2006/main">
          <a:off x="4443349" y="330679"/>
          <a:ext cx="1662208" cy="2994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nl-NL" sz="1600" b="0" i="0" strike="noStrike">
              <a:solidFill>
                <a:srgbClr val="000000"/>
              </a:solidFill>
              <a:latin typeface="Calibri"/>
              <a:ea typeface="Futura"/>
              <a:cs typeface="Futura"/>
            </a:rPr>
            <a:t>Geen Dyslexie </a:t>
          </a:r>
        </a:p>
      </cdr:txBody>
    </cdr:sp>
  </cdr:relSizeAnchor>
</c:userShapes>
</file>

<file path=ppt/drawings/drawing2.xml><?xml version="1.0" encoding="utf-8"?>
<c:userShapes xmlns:c="http://schemas.openxmlformats.org/drawingml/2006/chart">
  <cdr:relSizeAnchor xmlns:cdr="http://schemas.openxmlformats.org/drawingml/2006/chartDrawing">
    <cdr:from>
      <cdr:x>0.14451</cdr:x>
      <cdr:y>0.35224</cdr:y>
    </cdr:from>
    <cdr:to>
      <cdr:x>0.28547</cdr:x>
      <cdr:y>0.43111</cdr:y>
    </cdr:to>
    <cdr:sp macro="" textlink="">
      <cdr:nvSpPr>
        <cdr:cNvPr id="2054" name="Text Box 6"/>
        <cdr:cNvSpPr txBox="1">
          <a:spLocks xmlns:a="http://schemas.openxmlformats.org/drawingml/2006/main" noChangeArrowheads="1"/>
        </cdr:cNvSpPr>
      </cdr:nvSpPr>
      <cdr:spPr bwMode="auto">
        <a:xfrm xmlns:a="http://schemas.openxmlformats.org/drawingml/2006/main">
          <a:off x="1170940" y="1359941"/>
          <a:ext cx="1142143" cy="304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nl-NL" sz="1600" b="0" i="0" strike="noStrike">
              <a:solidFill>
                <a:srgbClr val="000000"/>
              </a:solidFill>
              <a:latin typeface="Futura"/>
              <a:ea typeface="Futura"/>
              <a:cs typeface="Futura"/>
            </a:rPr>
            <a:t> Dyslexie ???</a:t>
          </a:r>
        </a:p>
      </cdr:txBody>
    </cdr:sp>
  </cdr:relSizeAnchor>
  <cdr:relSizeAnchor xmlns:cdr="http://schemas.openxmlformats.org/drawingml/2006/chartDrawing">
    <cdr:from>
      <cdr:x>0.18623</cdr:x>
      <cdr:y>0.44426</cdr:y>
    </cdr:from>
    <cdr:to>
      <cdr:x>0.19562</cdr:x>
      <cdr:y>0.70423</cdr:y>
    </cdr:to>
    <cdr:sp macro="" textlink="">
      <cdr:nvSpPr>
        <cdr:cNvPr id="2055" name="AutoShape 7"/>
        <cdr:cNvSpPr>
          <a:spLocks xmlns:a="http://schemas.openxmlformats.org/drawingml/2006/main" noChangeShapeType="1"/>
        </cdr:cNvSpPr>
      </cdr:nvSpPr>
      <cdr:spPr bwMode="auto">
        <a:xfrm xmlns:a="http://schemas.openxmlformats.org/drawingml/2006/main">
          <a:off x="1508982" y="1715186"/>
          <a:ext cx="76010" cy="1003706"/>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0.2324</cdr:x>
      <cdr:y>0.44426</cdr:y>
    </cdr:from>
    <cdr:to>
      <cdr:x>0.26301</cdr:x>
      <cdr:y>0.62804</cdr:y>
    </cdr:to>
    <cdr:sp macro="" textlink="">
      <cdr:nvSpPr>
        <cdr:cNvPr id="2057" name="AutoShape 9"/>
        <cdr:cNvSpPr>
          <a:spLocks xmlns:a="http://schemas.openxmlformats.org/drawingml/2006/main" noChangeShapeType="1"/>
        </cdr:cNvSpPr>
      </cdr:nvSpPr>
      <cdr:spPr bwMode="auto">
        <a:xfrm xmlns:a="http://schemas.openxmlformats.org/drawingml/2006/main">
          <a:off x="1880078" y="1709544"/>
          <a:ext cx="247642" cy="70721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0.21018</cdr:x>
      <cdr:y>0.44426</cdr:y>
    </cdr:from>
    <cdr:to>
      <cdr:x>0.2324</cdr:x>
      <cdr:y>0.68451</cdr:y>
    </cdr:to>
    <cdr:sp macro="" textlink="">
      <cdr:nvSpPr>
        <cdr:cNvPr id="2058" name="AutoShape 10"/>
        <cdr:cNvSpPr>
          <a:spLocks xmlns:a="http://schemas.openxmlformats.org/drawingml/2006/main" noChangeShapeType="1"/>
        </cdr:cNvSpPr>
      </cdr:nvSpPr>
      <cdr:spPr bwMode="auto">
        <a:xfrm xmlns:a="http://schemas.openxmlformats.org/drawingml/2006/main">
          <a:off x="1703007" y="1715186"/>
          <a:ext cx="180022" cy="927582"/>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type="triangle" w="med" len="me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586ED7-C5B8-0145-B9AB-FC2A3156F773}" type="datetimeFigureOut">
              <a:rPr lang="en-US" smtClean="0"/>
              <a:t>29-10-14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AFA240-5FBB-1844-937C-BB69667BA2BB}" type="slidenum">
              <a:rPr lang="en-US" smtClean="0"/>
              <a:t>‹#›</a:t>
            </a:fld>
            <a:endParaRPr lang="en-US"/>
          </a:p>
        </p:txBody>
      </p:sp>
    </p:spTree>
    <p:extLst>
      <p:ext uri="{BB962C8B-B14F-4D97-AF65-F5344CB8AC3E}">
        <p14:creationId xmlns:p14="http://schemas.microsoft.com/office/powerpoint/2010/main" val="921924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C492B-540A-4B4A-89D7-A9492E7550EF}" type="datetimeFigureOut">
              <a:rPr lang="nl-NL" smtClean="0"/>
              <a:t>29-10-14</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5612D-02C0-FD49-BBE1-2CA789BBCDDE}" type="slidenum">
              <a:rPr lang="en-GB" smtClean="0"/>
              <a:t>‹#›</a:t>
            </a:fld>
            <a:endParaRPr lang="en-GB"/>
          </a:p>
        </p:txBody>
      </p:sp>
    </p:spTree>
    <p:extLst>
      <p:ext uri="{BB962C8B-B14F-4D97-AF65-F5344CB8AC3E}">
        <p14:creationId xmlns:p14="http://schemas.microsoft.com/office/powerpoint/2010/main" val="145183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well is population statistics</a:t>
            </a:r>
            <a:r>
              <a:rPr lang="en-US" baseline="0" dirty="0" smtClean="0"/>
              <a:t> suited to the purpose of the studying the development of one individual. And one more </a:t>
            </a:r>
            <a:r>
              <a:rPr lang="en-US" baseline="0" dirty="0" err="1" smtClean="0"/>
              <a:t>thing..to</a:t>
            </a:r>
            <a:r>
              <a:rPr lang="en-US" baseline="0" dirty="0" smtClean="0"/>
              <a:t> know development we have to follow it over time.</a:t>
            </a:r>
            <a:endParaRPr lang="en-US" dirty="0"/>
          </a:p>
        </p:txBody>
      </p:sp>
      <p:sp>
        <p:nvSpPr>
          <p:cNvPr id="4" name="Slide Number Placeholder 3"/>
          <p:cNvSpPr>
            <a:spLocks noGrp="1"/>
          </p:cNvSpPr>
          <p:nvPr>
            <p:ph type="sldNum" sz="quarter" idx="10"/>
          </p:nvPr>
        </p:nvSpPr>
        <p:spPr/>
        <p:txBody>
          <a:bodyPr/>
          <a:lstStyle/>
          <a:p>
            <a:fld id="{2855612D-02C0-FD49-BBE1-2CA789BBCDDE}" type="slidenum">
              <a:rPr lang="en-GB" smtClean="0"/>
              <a:t>6</a:t>
            </a:fld>
            <a:endParaRPr lang="en-GB"/>
          </a:p>
        </p:txBody>
      </p:sp>
    </p:spTree>
    <p:extLst>
      <p:ext uri="{BB962C8B-B14F-4D97-AF65-F5344CB8AC3E}">
        <p14:creationId xmlns:p14="http://schemas.microsoft.com/office/powerpoint/2010/main" val="82539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DISORDER  -- </a:t>
            </a:r>
            <a:r>
              <a:rPr lang="nl-BE" dirty="0" err="1" smtClean="0"/>
              <a:t>Flexibly</a:t>
            </a:r>
            <a:r>
              <a:rPr lang="nl-BE" dirty="0" smtClean="0"/>
              <a:t> ORGANIZED </a:t>
            </a:r>
            <a:r>
              <a:rPr lang="nl-BE" baseline="0" dirty="0" smtClean="0"/>
              <a:t> -- ORDER   -- SLOW CHANGES ARE EVEN BIGGER, FAST CHANGES FROM TRIAL TO TRIAL ARE VERY SMALL, </a:t>
            </a:r>
            <a:r>
              <a:rPr lang="nl-BE" baseline="0" dirty="0" err="1" smtClean="0"/>
              <a:t>unable</a:t>
            </a:r>
            <a:r>
              <a:rPr lang="nl-BE" baseline="0" dirty="0" smtClean="0"/>
              <a:t> </a:t>
            </a:r>
            <a:r>
              <a:rPr lang="nl-BE" baseline="0" dirty="0" err="1" smtClean="0"/>
              <a:t>to</a:t>
            </a:r>
            <a:r>
              <a:rPr lang="nl-BE" baseline="0" dirty="0" smtClean="0"/>
              <a:t> </a:t>
            </a:r>
            <a:r>
              <a:rPr lang="nl-BE" baseline="0" dirty="0" err="1" smtClean="0"/>
              <a:t>adapt</a:t>
            </a:r>
            <a:r>
              <a:rPr lang="nl-BE" baseline="0" dirty="0" smtClean="0"/>
              <a:t>.</a:t>
            </a:r>
            <a:endParaRPr lang="en-US" dirty="0"/>
          </a:p>
        </p:txBody>
      </p:sp>
      <p:sp>
        <p:nvSpPr>
          <p:cNvPr id="4" name="Tijdelijke aanduiding voor dianummer 3"/>
          <p:cNvSpPr>
            <a:spLocks noGrp="1"/>
          </p:cNvSpPr>
          <p:nvPr>
            <p:ph type="sldNum" sz="quarter" idx="10"/>
          </p:nvPr>
        </p:nvSpPr>
        <p:spPr/>
        <p:txBody>
          <a:bodyPr/>
          <a:lstStyle/>
          <a:p>
            <a:fld id="{9F337746-05CF-4536-87A7-E34BBBC59A1C}" type="slidenum">
              <a:rPr lang="en-US" smtClean="0"/>
              <a:t>45</a:t>
            </a:fld>
            <a:endParaRPr lang="en-US"/>
          </a:p>
        </p:txBody>
      </p:sp>
    </p:spTree>
    <p:extLst>
      <p:ext uri="{BB962C8B-B14F-4D97-AF65-F5344CB8AC3E}">
        <p14:creationId xmlns:p14="http://schemas.microsoft.com/office/powerpoint/2010/main" val="152185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nl-BE" altLang="en-US" sz="2400" dirty="0" smtClean="0"/>
              <a:t>Congestive heart failure</a:t>
            </a:r>
          </a:p>
          <a:p>
            <a:pPr lvl="1">
              <a:lnSpc>
                <a:spcPct val="90000"/>
              </a:lnSpc>
            </a:pPr>
            <a:r>
              <a:rPr lang="en-US" altLang="zh-CN" sz="2400" dirty="0" smtClean="0">
                <a:ea typeface="SimSun" pitchFamily="2" charset="-122"/>
              </a:rPr>
              <a:t>Ventricular arrhythmia</a:t>
            </a:r>
            <a:r>
              <a:rPr lang="nl-BE" altLang="zh-CN" sz="2400" dirty="0" smtClean="0">
                <a:ea typeface="SimSun" pitchFamily="2" charset="-122"/>
              </a:rPr>
              <a:t> </a:t>
            </a:r>
            <a:r>
              <a:rPr lang="en-US" altLang="zh-CN" sz="1800" dirty="0" smtClean="0">
                <a:ea typeface="SimSun" pitchFamily="2" charset="-122"/>
              </a:rPr>
              <a:t>(Goldberger, 1997; </a:t>
            </a:r>
            <a:r>
              <a:rPr lang="en-US" altLang="zh-CN" sz="1800" dirty="0" err="1" smtClean="0">
                <a:ea typeface="SimSun" pitchFamily="2" charset="-122"/>
              </a:rPr>
              <a:t>Peng</a:t>
            </a:r>
            <a:r>
              <a:rPr lang="en-US" altLang="zh-CN" sz="1800" dirty="0" smtClean="0">
                <a:ea typeface="SimSun" pitchFamily="2" charset="-122"/>
              </a:rPr>
              <a:t> et al., 1995)</a:t>
            </a:r>
            <a:r>
              <a:rPr lang="nl-BE" altLang="zh-CN" sz="1800" dirty="0" smtClean="0">
                <a:ea typeface="SimSun" pitchFamily="2" charset="-122"/>
              </a:rPr>
              <a:t> </a:t>
            </a:r>
            <a:endParaRPr lang="nl-BE" altLang="en-US" sz="1800" dirty="0" smtClean="0"/>
          </a:p>
          <a:p>
            <a:endParaRPr lang="en-US" dirty="0"/>
          </a:p>
        </p:txBody>
      </p:sp>
      <p:sp>
        <p:nvSpPr>
          <p:cNvPr id="4" name="Slide Number Placeholder 3"/>
          <p:cNvSpPr>
            <a:spLocks noGrp="1"/>
          </p:cNvSpPr>
          <p:nvPr>
            <p:ph type="sldNum" sz="quarter" idx="10"/>
          </p:nvPr>
        </p:nvSpPr>
        <p:spPr/>
        <p:txBody>
          <a:bodyPr/>
          <a:lstStyle/>
          <a:p>
            <a:fld id="{2855612D-02C0-FD49-BBE1-2CA789BBCDDE}" type="slidenum">
              <a:rPr lang="en-GB" smtClean="0"/>
              <a:t>46</a:t>
            </a:fld>
            <a:endParaRPr lang="en-GB"/>
          </a:p>
        </p:txBody>
      </p:sp>
    </p:spTree>
    <p:extLst>
      <p:ext uri="{BB962C8B-B14F-4D97-AF65-F5344CB8AC3E}">
        <p14:creationId xmlns:p14="http://schemas.microsoft.com/office/powerpoint/2010/main" val="78248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7D512-1793-43A8-9DE2-1C6EA5D01207}" type="slidenum">
              <a:rPr lang="nl-BE" altLang="en-US"/>
              <a:pPr/>
              <a:t>47</a:t>
            </a:fld>
            <a:endParaRPr lang="nl-BE"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nl-BE"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Control hierarchy theory plays a fundamental role in nonlinear analysis, like that of structural hierarchy theory in linear analysis</a:t>
            </a:r>
          </a:p>
          <a:p>
            <a:r>
              <a:rPr lang="en-US" sz="1200" b="0" i="0" u="none" strike="noStrike" kern="1200" baseline="0" dirty="0" smtClean="0">
                <a:solidFill>
                  <a:schemeClr val="tx1"/>
                </a:solidFill>
                <a:latin typeface="+mn-lt"/>
                <a:ea typeface="+mn-ea"/>
                <a:cs typeface="+mn-cs"/>
              </a:rPr>
              <a:t>Core assumptions require empirical support, a basis in reality</a:t>
            </a:r>
            <a:endParaRPr lang="en-US" dirty="0"/>
          </a:p>
        </p:txBody>
      </p:sp>
      <p:sp>
        <p:nvSpPr>
          <p:cNvPr id="4" name="Tijdelijke aanduiding voor dianummer 3"/>
          <p:cNvSpPr>
            <a:spLocks noGrp="1"/>
          </p:cNvSpPr>
          <p:nvPr>
            <p:ph type="sldNum" sz="quarter" idx="10"/>
          </p:nvPr>
        </p:nvSpPr>
        <p:spPr/>
        <p:txBody>
          <a:bodyPr/>
          <a:lstStyle/>
          <a:p>
            <a:fld id="{316E0C71-9D31-43A6-866C-5A56FF6012F0}" type="slidenum">
              <a:rPr lang="en-US" smtClean="0"/>
              <a:t>49</a:t>
            </a:fld>
            <a:endParaRPr lang="en-US"/>
          </a:p>
        </p:txBody>
      </p:sp>
    </p:spTree>
    <p:extLst>
      <p:ext uri="{BB962C8B-B14F-4D97-AF65-F5344CB8AC3E}">
        <p14:creationId xmlns:p14="http://schemas.microsoft.com/office/powerpoint/2010/main" val="102841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00EED6A8-6AA3-442C-ACA6-71BA6E962A32}" type="slidenum">
              <a:rPr lang="en-US" smtClean="0"/>
              <a:t>50</a:t>
            </a:fld>
            <a:endParaRPr lang="en-US"/>
          </a:p>
        </p:txBody>
      </p:sp>
    </p:spTree>
    <p:extLst>
      <p:ext uri="{BB962C8B-B14F-4D97-AF65-F5344CB8AC3E}">
        <p14:creationId xmlns:p14="http://schemas.microsoft.com/office/powerpoint/2010/main" val="589215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2FC9E0-6E41-4D38-89E0-6A4B596CB7FE}" type="slidenum">
              <a:rPr lang="nl-BE"/>
              <a:pPr eaLnBrk="1" hangingPunct="1"/>
              <a:t>51</a:t>
            </a:fld>
            <a:endParaRPr lang="nl-B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nl-B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Rockwell" pitchFamily="18" charset="0"/>
              </a:rPr>
              <a:t>General recurrence:	RR=denseness/confinement/compactness of attractor</a:t>
            </a:r>
          </a:p>
          <a:p>
            <a:endParaRPr lang="en-US" dirty="0" smtClean="0">
              <a:latin typeface="Rockwell" pitchFamily="18" charset="0"/>
            </a:endParaRPr>
          </a:p>
          <a:p>
            <a:r>
              <a:rPr lang="en-US" dirty="0" smtClean="0">
                <a:latin typeface="Rockwell" pitchFamily="18" charset="0"/>
              </a:rPr>
              <a:t>Various attractors: 	DET=regularity/determinism/</a:t>
            </a:r>
            <a:r>
              <a:rPr lang="en-US" dirty="0" err="1" smtClean="0">
                <a:latin typeface="Rockwell" pitchFamily="18" charset="0"/>
              </a:rPr>
              <a:t>patternedness</a:t>
            </a:r>
            <a:r>
              <a:rPr lang="en-US" dirty="0" smtClean="0">
                <a:latin typeface="Rockwell" pitchFamily="18" charset="0"/>
              </a:rPr>
              <a:t>; </a:t>
            </a:r>
            <a:r>
              <a:rPr lang="en-US" dirty="0" err="1" smtClean="0">
                <a:latin typeface="Rockwell" pitchFamily="18" charset="0"/>
              </a:rPr>
              <a:t>MeanL</a:t>
            </a:r>
            <a:r>
              <a:rPr lang="en-US" dirty="0" smtClean="0">
                <a:latin typeface="Rockwell" pitchFamily="18" charset="0"/>
              </a:rPr>
              <a:t>=stability; </a:t>
            </a:r>
            <a:r>
              <a:rPr lang="en-US" dirty="0" err="1" smtClean="0">
                <a:latin typeface="Rockwell" pitchFamily="18" charset="0"/>
              </a:rPr>
              <a:t>MaxL</a:t>
            </a:r>
            <a:r>
              <a:rPr lang="en-US" dirty="0" smtClean="0">
                <a:latin typeface="Rockwell" pitchFamily="18" charset="0"/>
              </a:rPr>
              <a:t>=stability ; ENT=complexity</a:t>
            </a:r>
          </a:p>
          <a:p>
            <a:endParaRPr lang="en-US" dirty="0" smtClean="0">
              <a:latin typeface="Rockwell" pitchFamily="18" charset="0"/>
            </a:endParaRPr>
          </a:p>
          <a:p>
            <a:r>
              <a:rPr lang="en-US" dirty="0" smtClean="0">
                <a:latin typeface="Rockwell" pitchFamily="18" charset="0"/>
              </a:rPr>
              <a:t>Point attractors:	LAM=regularity; TT=rigidity(~1/flexibility) ; </a:t>
            </a:r>
            <a:r>
              <a:rPr lang="en-US" dirty="0" err="1" smtClean="0">
                <a:latin typeface="Rockwell" pitchFamily="18" charset="0"/>
              </a:rPr>
              <a:t>MaxVL</a:t>
            </a:r>
            <a:r>
              <a:rPr lang="en-US" dirty="0" smtClean="0">
                <a:latin typeface="Rockwell" pitchFamily="18" charset="0"/>
              </a:rPr>
              <a:t>=rigidity/~flexibility</a:t>
            </a:r>
          </a:p>
          <a:p>
            <a:endParaRPr lang="nl-NL" dirty="0" smtClean="0">
              <a:latin typeface="Rockwell" pitchFamily="18" charset="0"/>
            </a:endParaRPr>
          </a:p>
          <a:p>
            <a:r>
              <a:rPr lang="nl-NL" dirty="0" smtClean="0">
                <a:latin typeface="Rockwell" pitchFamily="18" charset="0"/>
              </a:rPr>
              <a:t>DET </a:t>
            </a:r>
            <a:r>
              <a:rPr lang="nl-NL" dirty="0" smtClean="0">
                <a:latin typeface="Rockwell" pitchFamily="18" charset="0"/>
                <a:sym typeface="Wingdings" pitchFamily="2" charset="2"/>
              </a:rPr>
              <a:t> </a:t>
            </a:r>
            <a:r>
              <a:rPr lang="nl-NL" u="sng" dirty="0" err="1" smtClean="0">
                <a:latin typeface="Rockwell" pitchFamily="18" charset="0"/>
                <a:sym typeface="Wingdings" pitchFamily="2" charset="2"/>
              </a:rPr>
              <a:t>Regularity</a:t>
            </a:r>
            <a:r>
              <a:rPr lang="nl-NL" dirty="0" smtClean="0">
                <a:latin typeface="Rockwell" pitchFamily="18" charset="0"/>
                <a:sym typeface="Wingdings" pitchFamily="2" charset="2"/>
              </a:rPr>
              <a:t> of </a:t>
            </a:r>
            <a:r>
              <a:rPr lang="nl-NL" dirty="0" err="1" smtClean="0">
                <a:latin typeface="Rockwell" pitchFamily="18" charset="0"/>
                <a:sym typeface="Wingdings" pitchFamily="2" charset="2"/>
              </a:rPr>
              <a:t>pattern</a:t>
            </a:r>
            <a:r>
              <a:rPr lang="nl-NL" dirty="0" smtClean="0">
                <a:latin typeface="Rockwell" pitchFamily="18" charset="0"/>
                <a:sym typeface="Wingdings" pitchFamily="2" charset="2"/>
              </a:rPr>
              <a:t> (</a:t>
            </a:r>
            <a:r>
              <a:rPr lang="nl-NL" dirty="0" err="1" smtClean="0">
                <a:latin typeface="Rockwell" pitchFamily="18" charset="0"/>
                <a:sym typeface="Wingdings" pitchFamily="2" charset="2"/>
              </a:rPr>
              <a:t>predictability</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deterministic</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Higher</a:t>
            </a:r>
            <a:r>
              <a:rPr lang="nl-NL" dirty="0" smtClean="0">
                <a:latin typeface="Rockwell" pitchFamily="18" charset="0"/>
                <a:sym typeface="Wingdings" pitchFamily="2" charset="2"/>
              </a:rPr>
              <a:t> = more </a:t>
            </a:r>
            <a:r>
              <a:rPr lang="nl-NL" dirty="0" err="1" smtClean="0">
                <a:latin typeface="Rockwell" pitchFamily="18" charset="0"/>
                <a:sym typeface="Wingdings" pitchFamily="2" charset="2"/>
              </a:rPr>
              <a:t>regular</a:t>
            </a:r>
            <a:r>
              <a:rPr lang="nl-NL" dirty="0" smtClean="0">
                <a:latin typeface="Rockwell" pitchFamily="18" charset="0"/>
                <a:sym typeface="Wingdings" pitchFamily="2" charset="2"/>
              </a:rPr>
              <a:t> (</a:t>
            </a:r>
            <a:r>
              <a:rPr lang="en-US" sz="1200" kern="1200" baseline="0" dirty="0" smtClean="0">
                <a:solidFill>
                  <a:schemeClr val="tx1"/>
                </a:solidFill>
                <a:latin typeface="Rockwell" pitchFamily="18" charset="0"/>
                <a:ea typeface="+mn-ea"/>
                <a:cs typeface="Arial" charset="0"/>
              </a:rPr>
              <a:t>as in attention demanding cognitive tasks</a:t>
            </a:r>
            <a:r>
              <a:rPr lang="nl-NL" dirty="0" smtClean="0">
                <a:latin typeface="Rockwell" pitchFamily="18" charset="0"/>
                <a:sym typeface="Wingdings" pitchFamily="2" charset="2"/>
              </a:rPr>
              <a:t>)</a:t>
            </a:r>
          </a:p>
          <a:p>
            <a:r>
              <a:rPr lang="nl-NL" dirty="0" err="1" smtClean="0">
                <a:latin typeface="Rockwell" pitchFamily="18" charset="0"/>
                <a:sym typeface="Wingdings" pitchFamily="2" charset="2"/>
              </a:rPr>
              <a:t>MaxL</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Math</a:t>
            </a:r>
            <a:r>
              <a:rPr lang="nl-NL" dirty="0" smtClean="0">
                <a:latin typeface="Rockwell" pitchFamily="18" charset="0"/>
                <a:sym typeface="Wingdings" pitchFamily="2" charset="2"/>
              </a:rPr>
              <a:t>) </a:t>
            </a:r>
            <a:r>
              <a:rPr lang="nl-NL" u="sng" dirty="0" err="1" smtClean="0">
                <a:latin typeface="Rockwell" pitchFamily="18" charset="0"/>
                <a:sym typeface="Wingdings" pitchFamily="2" charset="2"/>
              </a:rPr>
              <a:t>Stability</a:t>
            </a:r>
            <a:r>
              <a:rPr lang="nl-NL" dirty="0" smtClean="0">
                <a:latin typeface="Rockwell" pitchFamily="18" charset="0"/>
                <a:sym typeface="Wingdings" pitchFamily="2" charset="2"/>
              </a:rPr>
              <a:t> of </a:t>
            </a:r>
            <a:r>
              <a:rPr lang="nl-NL" dirty="0" err="1" smtClean="0">
                <a:latin typeface="Rockwell" pitchFamily="18" charset="0"/>
                <a:sym typeface="Wingdings" pitchFamily="2" charset="2"/>
              </a:rPr>
              <a:t>pattern</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Lower</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less</a:t>
            </a:r>
            <a:r>
              <a:rPr lang="nl-NL" dirty="0" smtClean="0">
                <a:latin typeface="Rockwell" pitchFamily="18" charset="0"/>
                <a:sym typeface="Wingdings" pitchFamily="2" charset="2"/>
              </a:rPr>
              <a:t> </a:t>
            </a:r>
            <a:r>
              <a:rPr lang="nl-NL" dirty="0" err="1" smtClean="0">
                <a:latin typeface="Rockwell" pitchFamily="18" charset="0"/>
                <a:sym typeface="Wingdings" pitchFamily="2" charset="2"/>
              </a:rPr>
              <a:t>stable</a:t>
            </a:r>
            <a:r>
              <a:rPr lang="nl-NL" baseline="0" dirty="0" smtClean="0">
                <a:latin typeface="Rockwell" pitchFamily="18" charset="0"/>
                <a:sym typeface="Wingdings" pitchFamily="2" charset="2"/>
              </a:rPr>
              <a:t> </a:t>
            </a:r>
            <a:r>
              <a:rPr lang="nl-NL" dirty="0" smtClean="0">
                <a:latin typeface="Rockwell" pitchFamily="18" charset="0"/>
                <a:sym typeface="Wingdings" pitchFamily="2" charset="2"/>
              </a:rPr>
              <a:t>(</a:t>
            </a:r>
            <a:r>
              <a:rPr lang="en-US" sz="1200" kern="1200" baseline="0" dirty="0" smtClean="0">
                <a:solidFill>
                  <a:schemeClr val="tx1"/>
                </a:solidFill>
                <a:latin typeface="Rockwell" pitchFamily="18" charset="0"/>
                <a:ea typeface="+mn-ea"/>
                <a:cs typeface="Arial" charset="0"/>
              </a:rPr>
              <a:t>as in attention demanding cognitive tasks</a:t>
            </a:r>
            <a:r>
              <a:rPr lang="nl-NL" dirty="0" smtClean="0">
                <a:latin typeface="Rockwell" pitchFamily="18" charset="0"/>
                <a:sym typeface="Wingdings" pitchFamily="2" charset="2"/>
              </a:rPr>
              <a:t>)</a:t>
            </a:r>
          </a:p>
          <a:p>
            <a:r>
              <a:rPr lang="nl-NL" dirty="0" smtClean="0">
                <a:latin typeface="Rockwell" pitchFamily="18" charset="0"/>
                <a:sym typeface="Wingdings" pitchFamily="2" charset="2"/>
              </a:rPr>
              <a:t>ENT  </a:t>
            </a:r>
            <a:r>
              <a:rPr lang="nl-NL" u="sng" dirty="0" err="1" smtClean="0">
                <a:latin typeface="Rockwell" pitchFamily="18" charset="0"/>
                <a:sym typeface="Wingdings" pitchFamily="2" charset="2"/>
              </a:rPr>
              <a:t>Deterministic</a:t>
            </a:r>
            <a:r>
              <a:rPr lang="nl-NL" u="sng" dirty="0" smtClean="0">
                <a:latin typeface="Rockwell" pitchFamily="18" charset="0"/>
                <a:sym typeface="Wingdings" pitchFamily="2" charset="2"/>
              </a:rPr>
              <a:t> </a:t>
            </a:r>
            <a:r>
              <a:rPr lang="nl-NL" u="sng" dirty="0" err="1" smtClean="0">
                <a:latin typeface="Rockwell" pitchFamily="18" charset="0"/>
                <a:sym typeface="Wingdings" pitchFamily="2" charset="2"/>
              </a:rPr>
              <a:t>structure</a:t>
            </a:r>
            <a:r>
              <a:rPr lang="nl-NL" dirty="0" smtClean="0">
                <a:latin typeface="Rockwell" pitchFamily="18" charset="0"/>
                <a:sym typeface="Wingdings" pitchFamily="2" charset="2"/>
              </a:rPr>
              <a:t> of </a:t>
            </a:r>
            <a:r>
              <a:rPr lang="nl-NL" dirty="0" err="1" smtClean="0">
                <a:latin typeface="Rockwell" pitchFamily="18" charset="0"/>
                <a:sym typeface="Wingdings" pitchFamily="2" charset="2"/>
              </a:rPr>
              <a:t>pattern</a:t>
            </a:r>
            <a:r>
              <a:rPr lang="nl-NL" dirty="0" smtClean="0">
                <a:latin typeface="Rockwell" pitchFamily="18" charset="0"/>
                <a:sym typeface="Wingdings" pitchFamily="2" charset="2"/>
              </a:rPr>
              <a:t> (</a:t>
            </a:r>
            <a:r>
              <a:rPr lang="en-US" sz="1200" kern="1200" baseline="0" dirty="0" smtClean="0">
                <a:solidFill>
                  <a:schemeClr val="tx1"/>
                </a:solidFill>
                <a:latin typeface="Rockwell" pitchFamily="18" charset="0"/>
                <a:ea typeface="+mn-ea"/>
                <a:cs typeface="Arial" charset="0"/>
              </a:rPr>
              <a:t>indicator of self-organization) </a:t>
            </a:r>
            <a:r>
              <a:rPr lang="nl-NL" dirty="0" smtClean="0">
                <a:latin typeface="Rockwell" pitchFamily="18" charset="0"/>
                <a:sym typeface="Wingdings" pitchFamily="2" charset="2"/>
              </a:rPr>
              <a:t> </a:t>
            </a:r>
            <a:r>
              <a:rPr lang="nl-NL" dirty="0" err="1" smtClean="0">
                <a:latin typeface="Rockwell" pitchFamily="18" charset="0"/>
                <a:sym typeface="Wingdings" pitchFamily="2" charset="2"/>
              </a:rPr>
              <a:t>Lower</a:t>
            </a:r>
            <a:r>
              <a:rPr lang="nl-NL" dirty="0" smtClean="0">
                <a:latin typeface="Rockwell" pitchFamily="18" charset="0"/>
                <a:sym typeface="Wingdings" pitchFamily="2" charset="2"/>
              </a:rPr>
              <a:t> = </a:t>
            </a:r>
            <a:r>
              <a:rPr lang="nl-NL" dirty="0" err="1" smtClean="0">
                <a:latin typeface="Rockwell" pitchFamily="18" charset="0"/>
                <a:sym typeface="Wingdings" pitchFamily="2" charset="2"/>
              </a:rPr>
              <a:t>less</a:t>
            </a:r>
            <a:r>
              <a:rPr lang="nl-NL" dirty="0" smtClean="0">
                <a:latin typeface="Rockwell" pitchFamily="18" charset="0"/>
                <a:sym typeface="Wingdings" pitchFamily="2" charset="2"/>
              </a:rPr>
              <a:t> complex  (</a:t>
            </a:r>
            <a:r>
              <a:rPr lang="en-US" sz="1200" kern="1200" baseline="0" dirty="0" smtClean="0">
                <a:solidFill>
                  <a:schemeClr val="tx1"/>
                </a:solidFill>
                <a:latin typeface="Rockwell" pitchFamily="18" charset="0"/>
                <a:ea typeface="+mn-ea"/>
                <a:cs typeface="Arial" charset="0"/>
              </a:rPr>
              <a:t>as in attention demanding cognitive tasks</a:t>
            </a:r>
            <a:r>
              <a:rPr lang="nl-NL" dirty="0" smtClean="0">
                <a:latin typeface="Rockwell" pitchFamily="18" charset="0"/>
                <a:sym typeface="Wingdings" pitchFamily="2" charset="2"/>
              </a:rPr>
              <a:t>)</a:t>
            </a:r>
            <a:endParaRPr lang="en-US" dirty="0" smtClean="0">
              <a:latin typeface="Rockwell" pitchFamily="18" charset="0"/>
            </a:endParaRPr>
          </a:p>
        </p:txBody>
      </p:sp>
      <p:sp>
        <p:nvSpPr>
          <p:cNvPr id="4" name="Slide Number Placeholder 3"/>
          <p:cNvSpPr>
            <a:spLocks noGrp="1"/>
          </p:cNvSpPr>
          <p:nvPr>
            <p:ph type="sldNum" sz="quarter" idx="10"/>
          </p:nvPr>
        </p:nvSpPr>
        <p:spPr/>
        <p:txBody>
          <a:bodyPr/>
          <a:lstStyle/>
          <a:p>
            <a:fld id="{22A8EACE-928A-4EA3-8D42-77EDF618986C}" type="slidenum">
              <a:rPr lang="nl-NL" smtClean="0"/>
              <a:pPr/>
              <a:t>61</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Complex dynamical patters </a:t>
            </a:r>
            <a:r>
              <a:rPr lang="en-US" dirty="0" smtClean="0">
                <a:sym typeface="Wingdings" pitchFamily="2" charset="2"/>
              </a:rPr>
              <a:t> higher RQA values</a:t>
            </a:r>
            <a:endParaRPr lang="en-US" dirty="0"/>
          </a:p>
        </p:txBody>
      </p:sp>
      <p:sp>
        <p:nvSpPr>
          <p:cNvPr id="4" name="Tijdelijke aanduiding voor dianummer 3"/>
          <p:cNvSpPr>
            <a:spLocks noGrp="1"/>
          </p:cNvSpPr>
          <p:nvPr>
            <p:ph type="sldNum" sz="quarter" idx="10"/>
          </p:nvPr>
        </p:nvSpPr>
        <p:spPr/>
        <p:txBody>
          <a:bodyPr/>
          <a:lstStyle/>
          <a:p>
            <a:fld id="{70054387-2D84-4EC7-8CC5-9F0E38C99FEC}" type="slidenum">
              <a:rPr lang="en-US" smtClean="0"/>
              <a:t>62</a:t>
            </a:fld>
            <a:endParaRPr lang="en-US"/>
          </a:p>
        </p:txBody>
      </p:sp>
    </p:spTree>
    <p:extLst>
      <p:ext uri="{BB962C8B-B14F-4D97-AF65-F5344CB8AC3E}">
        <p14:creationId xmlns:p14="http://schemas.microsoft.com/office/powerpoint/2010/main" val="277730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82B94F4-31D8-9443-AEFE-E5F51379058F}" type="slidenum">
              <a:rPr lang="nl-NL" smtClean="0"/>
              <a:pPr/>
              <a:t>15</a:t>
            </a:fld>
            <a:endParaRPr lang="nl-NL"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nl-NL" smtClean="0">
                <a:latin typeface="Arial" pitchFamily="-109" charset="0"/>
                <a:ea typeface="ＭＳ Ｐゴシック" pitchFamily="-109" charset="-128"/>
                <a:cs typeface="ＭＳ Ｐゴシック" pitchFamily="-109" charset="-128"/>
              </a:rPr>
              <a:t>Ik kan in ieder geval bewijzen dat een duidelijk onderscheid tussen het hebben van dyslexie of het niet hebben ervan niet bestaat.</a:t>
            </a:r>
          </a:p>
          <a:p>
            <a:pPr eaLnBrk="1" hangingPunct="1"/>
            <a:endParaRPr lang="nl-NL" smtClean="0">
              <a:latin typeface="Arial" pitchFamily="-109" charset="0"/>
              <a:ea typeface="ＭＳ Ｐゴシック" pitchFamily="-109" charset="-128"/>
              <a:cs typeface="ＭＳ Ｐゴシック" pitchFamily="-109" charset="-128"/>
            </a:endParaRPr>
          </a:p>
          <a:p>
            <a:pPr eaLnBrk="1" hangingPunct="1"/>
            <a:r>
              <a:rPr lang="nl-NL" smtClean="0">
                <a:latin typeface="Arial" pitchFamily="-109" charset="0"/>
                <a:ea typeface="ＭＳ Ｐゴシック" pitchFamily="-109" charset="-128"/>
                <a:cs typeface="ＭＳ Ｐゴシック" pitchFamily="-109" charset="-128"/>
              </a:rPr>
              <a:t>Stel we hebben een leestest afgenomen bij duizenden leerlingen tussen 7 en 8 jaar.</a:t>
            </a:r>
          </a:p>
          <a:p>
            <a:pPr eaLnBrk="1" hangingPunct="1"/>
            <a:endParaRPr lang="nl-NL" smtClean="0">
              <a:latin typeface="Arial" pitchFamily="-109" charset="0"/>
              <a:ea typeface="ＭＳ Ｐゴシック" pitchFamily="-109" charset="-128"/>
              <a:cs typeface="ＭＳ Ｐゴシック" pitchFamily="-109" charset="-128"/>
            </a:endParaRPr>
          </a:p>
          <a:p>
            <a:pPr eaLnBrk="1" hangingPunct="1"/>
            <a:r>
              <a:rPr lang="nl-NL" smtClean="0">
                <a:latin typeface="Arial" pitchFamily="-109" charset="0"/>
                <a:ea typeface="ＭＳ Ｐゴシック" pitchFamily="-109" charset="-128"/>
                <a:cs typeface="ＭＳ Ｐゴシック" pitchFamily="-109" charset="-128"/>
              </a:rPr>
              <a:t>De gemiddelde score is rond de 60 woorden per minuut. Er zijn kinderen die nog veel meer woorden in een minuut kunnen lezen en kinderen die er een stuk minder lezen.</a:t>
            </a:r>
          </a:p>
          <a:p>
            <a:pPr eaLnBrk="1" hangingPunct="1"/>
            <a:endParaRPr lang="nl-NL" smtClean="0">
              <a:latin typeface="Arial" pitchFamily="-109" charset="0"/>
              <a:ea typeface="ＭＳ Ｐゴシック" pitchFamily="-109" charset="-128"/>
              <a:cs typeface="ＭＳ Ｐゴシック" pitchFamily="-109" charset="-128"/>
            </a:endParaRPr>
          </a:p>
          <a:p>
            <a:pPr eaLnBrk="1" hangingPunct="1"/>
            <a:r>
              <a:rPr lang="nl-NL" smtClean="0">
                <a:latin typeface="Arial" pitchFamily="-109" charset="0"/>
                <a:ea typeface="ＭＳ Ｐゴシック" pitchFamily="-109" charset="-128"/>
                <a:cs typeface="ＭＳ Ｐゴシック" pitchFamily="-109" charset="-128"/>
              </a:rPr>
              <a:t>Wanneer is dan de score zodanig dat je spreekt van leesproblemen?</a:t>
            </a:r>
          </a:p>
          <a:p>
            <a:pPr eaLnBrk="1" hangingPunct="1"/>
            <a:endParaRPr lang="nl-NL" smtClean="0">
              <a:latin typeface="Arial" pitchFamily="-109" charset="0"/>
              <a:ea typeface="ＭＳ Ｐゴシック" pitchFamily="-109" charset="-128"/>
              <a:cs typeface="ＭＳ Ｐゴシック" pitchFamily="-109" charset="-128"/>
            </a:endParaRPr>
          </a:p>
          <a:p>
            <a:pPr eaLnBrk="1" hangingPunct="1"/>
            <a:r>
              <a:rPr lang="nl-NL" smtClean="0">
                <a:latin typeface="Arial" pitchFamily="-109" charset="0"/>
                <a:ea typeface="ＭＳ Ｐゴシック" pitchFamily="-109" charset="-128"/>
                <a:cs typeface="ＭＳ Ｐゴシック" pitchFamily="-109" charset="-128"/>
              </a:rPr>
              <a:t>Dat zou heel makkelijk zijn als er kinderen zijn die helemaal buiten het normale gebied liggen, zoals links op deze grafiek. Dan weet je gewoon dat iemand met een score tussen 0 en 15 dyslectisch is.</a:t>
            </a:r>
          </a:p>
          <a:p>
            <a:pPr eaLnBrk="1" hangingPunct="1"/>
            <a:endParaRPr lang="nl-NL" smtClean="0">
              <a:latin typeface="Arial" pitchFamily="-109" charset="0"/>
              <a:ea typeface="ＭＳ Ｐゴシック" pitchFamily="-109" charset="-128"/>
              <a:cs typeface="ＭＳ Ｐゴシック" pitchFamily="-109" charset="-128"/>
            </a:endParaRPr>
          </a:p>
          <a:p>
            <a:pPr eaLnBrk="1" hangingPunct="1"/>
            <a:r>
              <a:rPr lang="nl-NL" smtClean="0">
                <a:latin typeface="Arial" pitchFamily="-109" charset="0"/>
                <a:ea typeface="ＭＳ Ｐゴシック" pitchFamily="-109" charset="-128"/>
                <a:cs typeface="ＭＳ Ｐゴシック" pitchFamily="-109" charset="-128"/>
              </a:rPr>
              <a:t>Helaas ziet de werkelijkheid er niet zo eenvoudig uit.</a:t>
            </a:r>
          </a:p>
          <a:p>
            <a:pPr eaLnBrk="1" hangingPunct="1"/>
            <a:r>
              <a:rPr lang="nl-NL" smtClean="0">
                <a:latin typeface="Arial" pitchFamily="-109" charset="0"/>
                <a:ea typeface="ＭＳ Ｐゴシック" pitchFamily="-109" charset="-128"/>
                <a:cs typeface="ＭＳ Ｐゴシック" pitchFamily="-109" charset="-128"/>
              </a:rPr>
              <a:t>Want de volgende dia toont ons de keiharde realiteit.</a:t>
            </a:r>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220B234-45F2-8B4B-858C-16AAAACAC8C0}" type="slidenum">
              <a:rPr lang="nl-NL" smtClean="0"/>
              <a:pPr/>
              <a:t>16</a:t>
            </a:fld>
            <a:endParaRPr lang="nl-NL"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nl-NL" smtClean="0">
                <a:latin typeface="Arial" pitchFamily="-109" charset="0"/>
                <a:ea typeface="ＭＳ Ｐゴシック" pitchFamily="-109" charset="-128"/>
                <a:cs typeface="ＭＳ Ｐゴシック" pitchFamily="-109" charset="-128"/>
              </a:rPr>
              <a:t>Helaas ziet de werkelijkheid er niet zo eenvoudig uit.</a:t>
            </a:r>
          </a:p>
          <a:p>
            <a:pPr eaLnBrk="1" hangingPunct="1"/>
            <a:r>
              <a:rPr lang="nl-NL" smtClean="0">
                <a:latin typeface="Arial" pitchFamily="-109" charset="0"/>
                <a:ea typeface="ＭＳ Ｐゴシック" pitchFamily="-109" charset="-128"/>
                <a:cs typeface="ＭＳ Ｐゴシック" pitchFamily="-109" charset="-128"/>
              </a:rPr>
              <a:t>Want deze dia toont ons de keiharde realiteit.</a:t>
            </a:r>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3C09AF-3DEC-D64A-AA6E-263039E0F9A6}" type="slidenum">
              <a:rPr lang="nl-BE" smtClean="0"/>
              <a:pPr/>
              <a:t>21</a:t>
            </a:fld>
            <a:endParaRPr lang="nl-B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109" charset="0"/>
              <a:ea typeface="Arial" pitchFamily="-109" charset="0"/>
              <a:cs typeface="Arial" pitchFamily="-109"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AS TREATMENT CELLS IN A VARIANCE COMPONENT-DESIGN</a:t>
            </a:r>
            <a:endParaRPr lang="en-US" dirty="0"/>
          </a:p>
        </p:txBody>
      </p:sp>
      <p:sp>
        <p:nvSpPr>
          <p:cNvPr id="4" name="Tijdelijke aanduiding voor dianummer 3"/>
          <p:cNvSpPr>
            <a:spLocks noGrp="1"/>
          </p:cNvSpPr>
          <p:nvPr>
            <p:ph type="sldNum" sz="quarter" idx="10"/>
          </p:nvPr>
        </p:nvSpPr>
        <p:spPr/>
        <p:txBody>
          <a:bodyPr/>
          <a:lstStyle/>
          <a:p>
            <a:fld id="{70054387-2D84-4EC7-8CC5-9F0E38C99FEC}" type="slidenum">
              <a:rPr lang="en-US" smtClean="0"/>
              <a:t>33</a:t>
            </a:fld>
            <a:endParaRPr lang="en-US"/>
          </a:p>
        </p:txBody>
      </p:sp>
    </p:spTree>
    <p:extLst>
      <p:ext uri="{BB962C8B-B14F-4D97-AF65-F5344CB8AC3E}">
        <p14:creationId xmlns:p14="http://schemas.microsoft.com/office/powerpoint/2010/main" val="333155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70054387-2D84-4EC7-8CC5-9F0E38C99FEC}" type="slidenum">
              <a:rPr lang="en-US" smtClean="0"/>
              <a:t>38</a:t>
            </a:fld>
            <a:endParaRPr lang="en-US"/>
          </a:p>
        </p:txBody>
      </p:sp>
    </p:spTree>
    <p:extLst>
      <p:ext uri="{BB962C8B-B14F-4D97-AF65-F5344CB8AC3E}">
        <p14:creationId xmlns:p14="http://schemas.microsoft.com/office/powerpoint/2010/main" val="34509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 zit in </a:t>
            </a:r>
            <a:r>
              <a:rPr lang="en-US" dirty="0" err="1" smtClean="0"/>
              <a:t>structuur</a:t>
            </a:r>
            <a:r>
              <a:rPr lang="en-US" dirty="0" smtClean="0"/>
              <a:t>, long-range dependence</a:t>
            </a:r>
          </a:p>
          <a:p>
            <a:r>
              <a:rPr lang="nl-BE" dirty="0" smtClean="0"/>
              <a:t>Koppeling van tijdschalen, snelle en trage processen. Over de S-R grenzen heen.</a:t>
            </a:r>
          </a:p>
          <a:p>
            <a:r>
              <a:rPr lang="nl-BE" dirty="0" smtClean="0"/>
              <a:t>Visual: Sines (traag snel, animate, gaat over in echte TS</a:t>
            </a:r>
          </a:p>
          <a:p>
            <a:endParaRPr lang="en-US" dirty="0"/>
          </a:p>
        </p:txBody>
      </p:sp>
      <p:sp>
        <p:nvSpPr>
          <p:cNvPr id="4" name="Tijdelijke aanduiding voor dianummer 3"/>
          <p:cNvSpPr>
            <a:spLocks noGrp="1"/>
          </p:cNvSpPr>
          <p:nvPr>
            <p:ph type="sldNum" sz="quarter" idx="10"/>
          </p:nvPr>
        </p:nvSpPr>
        <p:spPr/>
        <p:txBody>
          <a:bodyPr/>
          <a:lstStyle/>
          <a:p>
            <a:fld id="{2855612D-02C0-FD49-BBE1-2CA789BBCDDE}" type="slidenum">
              <a:rPr lang="en-GB" smtClean="0"/>
              <a:t>39</a:t>
            </a:fld>
            <a:endParaRPr lang="en-GB"/>
          </a:p>
        </p:txBody>
      </p:sp>
    </p:spTree>
    <p:extLst>
      <p:ext uri="{BB962C8B-B14F-4D97-AF65-F5344CB8AC3E}">
        <p14:creationId xmlns:p14="http://schemas.microsoft.com/office/powerpoint/2010/main" val="260669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Changes occur at all time scales simultaneously</a:t>
            </a:r>
          </a:p>
          <a:p>
            <a:r>
              <a:rPr lang="nl-BE" sz="1200" dirty="0" smtClean="0"/>
              <a:t>Size of change is proportional to frequency (hence, 1/</a:t>
            </a:r>
            <a:r>
              <a:rPr lang="nl-BE" sz="1200" i="1" dirty="0" smtClean="0"/>
              <a:t>f</a:t>
            </a:r>
            <a:r>
              <a:rPr lang="nl-BE" sz="1200" dirty="0" smtClean="0"/>
              <a:t> noise)</a:t>
            </a:r>
            <a:endParaRPr lang="en-US" sz="1200" dirty="0" smtClean="0"/>
          </a:p>
          <a:p>
            <a:endParaRPr lang="en-US" dirty="0"/>
          </a:p>
        </p:txBody>
      </p:sp>
      <p:sp>
        <p:nvSpPr>
          <p:cNvPr id="4" name="Tijdelijke aanduiding voor dianummer 3"/>
          <p:cNvSpPr>
            <a:spLocks noGrp="1"/>
          </p:cNvSpPr>
          <p:nvPr>
            <p:ph type="sldNum" sz="quarter" idx="10"/>
          </p:nvPr>
        </p:nvSpPr>
        <p:spPr/>
        <p:txBody>
          <a:bodyPr/>
          <a:lstStyle/>
          <a:p>
            <a:fld id="{9F337746-05CF-4536-87A7-E34BBBC59A1C}" type="slidenum">
              <a:rPr lang="en-US" smtClean="0"/>
              <a:t>42</a:t>
            </a:fld>
            <a:endParaRPr lang="en-US"/>
          </a:p>
        </p:txBody>
      </p:sp>
    </p:spTree>
    <p:extLst>
      <p:ext uri="{BB962C8B-B14F-4D97-AF65-F5344CB8AC3E}">
        <p14:creationId xmlns:p14="http://schemas.microsoft.com/office/powerpoint/2010/main" val="39416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316E0C71-9D31-43A6-866C-5A56FF6012F0}" type="slidenum">
              <a:rPr lang="en-US" smtClean="0"/>
              <a:t>44</a:t>
            </a:fld>
            <a:endParaRPr lang="en-US"/>
          </a:p>
        </p:txBody>
      </p:sp>
    </p:spTree>
    <p:extLst>
      <p:ext uri="{BB962C8B-B14F-4D97-AF65-F5344CB8AC3E}">
        <p14:creationId xmlns:p14="http://schemas.microsoft.com/office/powerpoint/2010/main" val="102841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83B03CD4-1355-DA40-9920-BE7BD50B26D7}" type="datetime4">
              <a:rPr lang="nl-NL" smtClean="0"/>
              <a:t>October 29,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FEDBD-05A3-6A42-8147-5E923C58E542}" type="datetime4">
              <a:rPr lang="nl-NL" smtClean="0"/>
              <a:t>October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9AF40-806F-E849-B7C4-BBF913681852}" type="datetime4">
              <a:rPr lang="nl-NL" smtClean="0"/>
              <a:t>October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EB41A33-9E0A-5C4A-ACD2-845D03646DFB}" type="datetime4">
              <a:rPr lang="nl-NL" smtClean="0"/>
              <a:t>October 29,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4F6C628-9EA3-2F4A-8496-554F06027E26}" type="datetime4">
              <a:rPr lang="nl-NL" smtClean="0"/>
              <a:t>October 29,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2F4324-B3E1-3841-838F-F3E104D74069}" type="datetime4">
              <a:rPr lang="nl-NL" smtClean="0"/>
              <a:t>October 29,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C8EE785-B6B3-DE4E-9FB4-975404D58205}" type="datetime4">
              <a:rPr lang="nl-NL" smtClean="0"/>
              <a:t>October 29, 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331DCAE-3AA7-274D-85E6-1FDC8FC3BEE6}" type="datetime4">
              <a:rPr lang="nl-NL" smtClean="0"/>
              <a:t>October 29,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342F5-82B5-4448-8E7A-FFD50ED26FC7}" type="datetime4">
              <a:rPr lang="nl-NL" smtClean="0"/>
              <a:t>October 29, 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6AB9C4F-A17C-A841-BF97-70676C27FC06}" type="datetime4">
              <a:rPr lang="nl-NL" smtClean="0"/>
              <a:t>October 29,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DAF2FE3-5558-D148-8394-123F9452B2CD}" type="datetime4">
              <a:rPr lang="nl-NL" smtClean="0"/>
              <a:t>October 29,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 </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FC99F1B-E0FA-3242-BE3E-AE797F198EB7}" type="datetime4">
              <a:rPr lang="nl-NL" smtClean="0"/>
              <a:t>October 29, 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nnabosman.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3.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microsoft.com/office/2007/relationships/hdphoto" Target="../media/hdphoto1.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3482070" y="2900947"/>
            <a:ext cx="5661930" cy="2633579"/>
          </a:xfrm>
        </p:spPr>
        <p:txBody>
          <a:bodyPr>
            <a:normAutofit fontScale="40000" lnSpcReduction="20000"/>
          </a:bodyPr>
          <a:lstStyle/>
          <a:p>
            <a:pPr>
              <a:lnSpc>
                <a:spcPct val="120000"/>
              </a:lnSpc>
            </a:pPr>
            <a:r>
              <a:rPr lang="nl-NL" sz="4500" noProof="0" dirty="0" smtClean="0">
                <a:latin typeface="Calibri"/>
                <a:cs typeface="Calibri"/>
              </a:rPr>
              <a:t>Dr. Maarten L. </a:t>
            </a:r>
            <a:r>
              <a:rPr lang="nl-NL" sz="4500" noProof="0" dirty="0" err="1" smtClean="0">
                <a:latin typeface="Calibri"/>
                <a:cs typeface="Calibri"/>
              </a:rPr>
              <a:t>Wijnants</a:t>
            </a:r>
            <a:endParaRPr lang="nl-NL" sz="4500" noProof="0" dirty="0" smtClean="0">
              <a:latin typeface="Calibri"/>
              <a:cs typeface="Calibri"/>
            </a:endParaRPr>
          </a:p>
          <a:p>
            <a:pPr>
              <a:lnSpc>
                <a:spcPct val="120000"/>
              </a:lnSpc>
            </a:pPr>
            <a:r>
              <a:rPr lang="nl-NL" sz="4500" noProof="0" dirty="0" smtClean="0">
                <a:cs typeface="Calibri"/>
              </a:rPr>
              <a:t>Prof. dr. Anna M.T. </a:t>
            </a:r>
            <a:r>
              <a:rPr lang="nl-NL" sz="4500" noProof="0" dirty="0" smtClean="0">
                <a:cs typeface="Calibri"/>
              </a:rPr>
              <a:t>Bosman </a:t>
            </a:r>
            <a:r>
              <a:rPr lang="nl-NL" sz="4000" noProof="0" dirty="0" smtClean="0">
                <a:cs typeface="Calibri"/>
              </a:rPr>
              <a:t>(</a:t>
            </a:r>
            <a:r>
              <a:rPr lang="nl-NL" sz="4000" noProof="0" dirty="0" err="1" smtClean="0">
                <a:cs typeface="Calibri"/>
                <a:hlinkClick r:id="rId2"/>
              </a:rPr>
              <a:t>www.annabosman.eu</a:t>
            </a:r>
            <a:r>
              <a:rPr lang="nl-NL" sz="4000" noProof="0" dirty="0" smtClean="0">
                <a:cs typeface="Calibri"/>
              </a:rPr>
              <a:t>)</a:t>
            </a:r>
            <a:endParaRPr lang="nl-NL" sz="4000" noProof="0" dirty="0" smtClean="0">
              <a:cs typeface="Calibri"/>
            </a:endParaRPr>
          </a:p>
          <a:p>
            <a:pPr>
              <a:lnSpc>
                <a:spcPct val="120000"/>
              </a:lnSpc>
            </a:pPr>
            <a:endParaRPr lang="nl-NL" sz="4500" noProof="0" dirty="0" smtClean="0">
              <a:cs typeface="Calibri"/>
            </a:endParaRPr>
          </a:p>
          <a:p>
            <a:pPr>
              <a:lnSpc>
                <a:spcPct val="120000"/>
              </a:lnSpc>
            </a:pPr>
            <a:r>
              <a:rPr lang="nl-NL" sz="4500" dirty="0" err="1">
                <a:cs typeface="Calibri"/>
              </a:rPr>
              <a:t>Department</a:t>
            </a:r>
            <a:r>
              <a:rPr lang="nl-NL" sz="4500" dirty="0">
                <a:cs typeface="Calibri"/>
              </a:rPr>
              <a:t> of Special </a:t>
            </a:r>
            <a:r>
              <a:rPr lang="nl-NL" sz="4500" dirty="0" err="1">
                <a:cs typeface="Calibri"/>
              </a:rPr>
              <a:t>Education</a:t>
            </a:r>
            <a:endParaRPr lang="nl-NL" sz="4500" dirty="0">
              <a:cs typeface="Calibri"/>
            </a:endParaRPr>
          </a:p>
          <a:p>
            <a:pPr>
              <a:lnSpc>
                <a:spcPct val="120000"/>
              </a:lnSpc>
            </a:pPr>
            <a:r>
              <a:rPr lang="nl-NL" sz="4500" dirty="0" err="1" smtClean="0">
                <a:cs typeface="Calibri"/>
              </a:rPr>
              <a:t>Behavioural</a:t>
            </a:r>
            <a:r>
              <a:rPr lang="nl-NL" sz="4500" dirty="0" smtClean="0">
                <a:cs typeface="Calibri"/>
              </a:rPr>
              <a:t> </a:t>
            </a:r>
            <a:r>
              <a:rPr lang="nl-NL" sz="4500" dirty="0" err="1" smtClean="0">
                <a:cs typeface="Calibri"/>
              </a:rPr>
              <a:t>Science</a:t>
            </a:r>
            <a:r>
              <a:rPr lang="nl-NL" sz="4500" dirty="0" smtClean="0">
                <a:cs typeface="Calibri"/>
              </a:rPr>
              <a:t> </a:t>
            </a:r>
            <a:r>
              <a:rPr lang="nl-NL" sz="4500" dirty="0" err="1" smtClean="0">
                <a:cs typeface="Calibri"/>
              </a:rPr>
              <a:t>Institute</a:t>
            </a:r>
            <a:endParaRPr lang="nl-NL" sz="4500" dirty="0" smtClean="0">
              <a:cs typeface="Calibri"/>
            </a:endParaRPr>
          </a:p>
          <a:p>
            <a:pPr>
              <a:lnSpc>
                <a:spcPct val="120000"/>
              </a:lnSpc>
            </a:pPr>
            <a:r>
              <a:rPr lang="nl-NL" sz="4500" dirty="0" smtClean="0">
                <a:cs typeface="Calibri"/>
              </a:rPr>
              <a:t>Radboud </a:t>
            </a:r>
            <a:r>
              <a:rPr lang="nl-NL" sz="4500" dirty="0">
                <a:cs typeface="Calibri"/>
              </a:rPr>
              <a:t>University </a:t>
            </a:r>
            <a:r>
              <a:rPr lang="nl-NL" sz="4500" dirty="0" smtClean="0">
                <a:cs typeface="Calibri"/>
              </a:rPr>
              <a:t>Nijmegen</a:t>
            </a:r>
          </a:p>
          <a:p>
            <a:pPr>
              <a:lnSpc>
                <a:spcPct val="120000"/>
              </a:lnSpc>
            </a:pPr>
            <a:r>
              <a:rPr lang="nl-NL" sz="4500" dirty="0" smtClean="0">
                <a:cs typeface="Calibri"/>
              </a:rPr>
              <a:t>The Netherlands</a:t>
            </a:r>
            <a:endParaRPr lang="nl-NL" sz="4500" dirty="0">
              <a:cs typeface="Calibri"/>
            </a:endParaRPr>
          </a:p>
          <a:p>
            <a:pPr>
              <a:lnSpc>
                <a:spcPct val="120000"/>
              </a:lnSpc>
            </a:pPr>
            <a:endParaRPr lang="nl-NL" sz="4500" noProof="0" dirty="0" smtClean="0">
              <a:cs typeface="Calibri"/>
            </a:endParaRPr>
          </a:p>
          <a:p>
            <a:endParaRPr lang="nl-NL" noProof="0" dirty="0" smtClean="0"/>
          </a:p>
          <a:p>
            <a:endParaRPr lang="nl-NL" noProof="0" dirty="0" smtClean="0"/>
          </a:p>
          <a:p>
            <a:endParaRPr lang="nl-NL" noProof="0" dirty="0"/>
          </a:p>
        </p:txBody>
      </p:sp>
      <p:sp>
        <p:nvSpPr>
          <p:cNvPr id="3" name="Titel 2"/>
          <p:cNvSpPr>
            <a:spLocks noGrp="1"/>
          </p:cNvSpPr>
          <p:nvPr>
            <p:ph type="title"/>
          </p:nvPr>
        </p:nvSpPr>
        <p:spPr>
          <a:xfrm>
            <a:off x="3482070" y="718143"/>
            <a:ext cx="5543703" cy="1582627"/>
          </a:xfrm>
        </p:spPr>
        <p:txBody>
          <a:bodyPr>
            <a:noAutofit/>
          </a:bodyPr>
          <a:lstStyle/>
          <a:p>
            <a:r>
              <a:rPr lang="nl-NL" sz="3200" b="1" cap="none" noProof="0" dirty="0" smtClean="0">
                <a:solidFill>
                  <a:srgbClr val="660066"/>
                </a:solidFill>
              </a:rPr>
              <a:t>Reading </a:t>
            </a:r>
            <a:r>
              <a:rPr lang="nl-NL" sz="3200" b="1" cap="none" noProof="0" dirty="0" err="1" smtClean="0">
                <a:solidFill>
                  <a:srgbClr val="660066"/>
                </a:solidFill>
              </a:rPr>
              <a:t>and</a:t>
            </a:r>
            <a:r>
              <a:rPr lang="nl-NL" sz="3200" b="1" cap="none" noProof="0" dirty="0" smtClean="0">
                <a:solidFill>
                  <a:srgbClr val="660066"/>
                </a:solidFill>
              </a:rPr>
              <a:t> </a:t>
            </a:r>
            <a:r>
              <a:rPr lang="nl-NL" sz="3200" b="1" cap="none" noProof="0" dirty="0" err="1" smtClean="0">
                <a:solidFill>
                  <a:srgbClr val="660066"/>
                </a:solidFill>
              </a:rPr>
              <a:t>Dyslexia</a:t>
            </a:r>
            <a:r>
              <a:rPr lang="nl-NL" sz="3200" b="1" cap="none" noProof="0" dirty="0" smtClean="0">
                <a:solidFill>
                  <a:srgbClr val="660066"/>
                </a:solidFill>
              </a:rPr>
              <a:t>: </a:t>
            </a:r>
            <a:br>
              <a:rPr lang="nl-NL" sz="3200" b="1" cap="none" noProof="0" dirty="0" smtClean="0">
                <a:solidFill>
                  <a:srgbClr val="660066"/>
                </a:solidFill>
              </a:rPr>
            </a:br>
            <a:r>
              <a:rPr lang="nl-NL" sz="3200" b="1" cap="none" noProof="0" dirty="0" smtClean="0">
                <a:solidFill>
                  <a:srgbClr val="660066"/>
                </a:solidFill>
              </a:rPr>
              <a:t>A complex </a:t>
            </a:r>
            <a:r>
              <a:rPr lang="nl-NL" sz="3200" b="1" cap="none" noProof="0" dirty="0" err="1" smtClean="0">
                <a:solidFill>
                  <a:srgbClr val="660066"/>
                </a:solidFill>
              </a:rPr>
              <a:t>system’s</a:t>
            </a:r>
            <a:r>
              <a:rPr lang="nl-NL" sz="3200" b="1" cap="none" noProof="0" dirty="0" smtClean="0">
                <a:solidFill>
                  <a:srgbClr val="660066"/>
                </a:solidFill>
              </a:rPr>
              <a:t> approach</a:t>
            </a:r>
            <a:br>
              <a:rPr lang="nl-NL" sz="3200" b="1" cap="none" noProof="0" dirty="0" smtClean="0">
                <a:solidFill>
                  <a:srgbClr val="660066"/>
                </a:solidFill>
              </a:rPr>
            </a:br>
            <a:endParaRPr lang="nl-NL" sz="3200" b="1" cap="none" noProof="0" dirty="0">
              <a:solidFill>
                <a:srgbClr val="660066"/>
              </a:solidFill>
            </a:endParaRPr>
          </a:p>
        </p:txBody>
      </p:sp>
      <p:sp>
        <p:nvSpPr>
          <p:cNvPr id="5" name="Tekstvak 4"/>
          <p:cNvSpPr txBox="1"/>
          <p:nvPr/>
        </p:nvSpPr>
        <p:spPr>
          <a:xfrm>
            <a:off x="4234942" y="5911949"/>
            <a:ext cx="4544834" cy="646331"/>
          </a:xfrm>
          <a:prstGeom prst="rect">
            <a:avLst/>
          </a:prstGeom>
          <a:noFill/>
        </p:spPr>
        <p:txBody>
          <a:bodyPr wrap="none" rtlCol="0">
            <a:spAutoFit/>
          </a:bodyPr>
          <a:lstStyle/>
          <a:p>
            <a:pPr algn="ctr"/>
            <a:r>
              <a:rPr lang="en-GB" dirty="0" smtClean="0"/>
              <a:t>Department of Humanities and Social Sciences</a:t>
            </a:r>
          </a:p>
          <a:p>
            <a:r>
              <a:rPr lang="en-GB" dirty="0" smtClean="0"/>
              <a:t>IIT, Bombay, October 29 2014</a:t>
            </a:r>
            <a:endParaRPr lang="en-GB" dirty="0"/>
          </a:p>
        </p:txBody>
      </p:sp>
    </p:spTree>
    <p:extLst>
      <p:ext uri="{BB962C8B-B14F-4D97-AF65-F5344CB8AC3E}">
        <p14:creationId xmlns:p14="http://schemas.microsoft.com/office/powerpoint/2010/main" val="3070885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p:txBody>
          <a:bodyPr/>
          <a:lstStyle/>
          <a:p>
            <a:pPr eaLnBrk="1" hangingPunct="1"/>
            <a:r>
              <a:rPr lang="en-GB" sz="4000" b="1" dirty="0" smtClean="0">
                <a:solidFill>
                  <a:srgbClr val="660066"/>
                </a:solidFill>
                <a:ea typeface="ＭＳ Ｐゴシック" pitchFamily="-109" charset="-128"/>
                <a:cs typeface="ＭＳ Ｐゴシック" pitchFamily="-109" charset="-128"/>
              </a:rPr>
              <a:t>Additive perspective on cognition</a:t>
            </a:r>
          </a:p>
        </p:txBody>
      </p:sp>
      <p:sp>
        <p:nvSpPr>
          <p:cNvPr id="2" name="Rechthoek 1"/>
          <p:cNvSpPr/>
          <p:nvPr/>
        </p:nvSpPr>
        <p:spPr>
          <a:xfrm>
            <a:off x="251520" y="2492896"/>
            <a:ext cx="1440160" cy="151216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400" dirty="0" smtClean="0">
                <a:ln w="10160">
                  <a:solidFill>
                    <a:schemeClr val="accent1"/>
                  </a:solidFill>
                  <a:prstDash val="solid"/>
                </a:ln>
                <a:solidFill>
                  <a:srgbClr val="FFFFFF"/>
                </a:solidFill>
                <a:effectLst>
                  <a:outerShdw blurRad="38100" dist="32000" dir="5400000" algn="tl">
                    <a:srgbClr val="000000">
                      <a:alpha val="30000"/>
                    </a:srgbClr>
                  </a:outerShdw>
                </a:effectLst>
              </a:rPr>
              <a:t>A</a:t>
            </a:r>
            <a:endParaRPr lang="nl-NL"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Rechthoek 4"/>
          <p:cNvSpPr/>
          <p:nvPr/>
        </p:nvSpPr>
        <p:spPr>
          <a:xfrm>
            <a:off x="2483768" y="2492896"/>
            <a:ext cx="1440160" cy="1512168"/>
          </a:xfrm>
          <a:prstGeom prst="rect">
            <a:avLst/>
          </a:prstGeom>
          <a:solidFill>
            <a:schemeClr val="tx2">
              <a:lumMod val="60000"/>
              <a:lumOff val="4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t>
            </a:r>
            <a:endParaRPr lang="nl-N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hthoek 5"/>
          <p:cNvSpPr/>
          <p:nvPr/>
        </p:nvSpPr>
        <p:spPr>
          <a:xfrm>
            <a:off x="4860032" y="2492896"/>
            <a:ext cx="1440160" cy="151216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nl-NL"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Rechte verbindingslijn met pijl 3"/>
          <p:cNvCxnSpPr/>
          <p:nvPr/>
        </p:nvCxnSpPr>
        <p:spPr>
          <a:xfrm>
            <a:off x="1763688" y="3284984"/>
            <a:ext cx="7200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a:stCxn id="5" idx="3"/>
          </p:cNvCxnSpPr>
          <p:nvPr/>
        </p:nvCxnSpPr>
        <p:spPr>
          <a:xfrm>
            <a:off x="3923928" y="3248980"/>
            <a:ext cx="9361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kstvak 13"/>
          <p:cNvSpPr txBox="1"/>
          <p:nvPr/>
        </p:nvSpPr>
        <p:spPr>
          <a:xfrm>
            <a:off x="6304761" y="2852936"/>
            <a:ext cx="2686402" cy="646331"/>
          </a:xfrm>
          <a:prstGeom prst="rect">
            <a:avLst/>
          </a:prstGeom>
          <a:noFill/>
        </p:spPr>
        <p:txBody>
          <a:bodyPr wrap="none" rtlCol="0">
            <a:spAutoFit/>
          </a:bodyPr>
          <a:lstStyle/>
          <a:p>
            <a:r>
              <a:rPr lang="nl-NL" sz="3600" b="1" dirty="0" smtClean="0">
                <a:solidFill>
                  <a:srgbClr val="48231E"/>
                </a:solidFill>
              </a:rPr>
              <a:t>  = </a:t>
            </a:r>
            <a:r>
              <a:rPr lang="nl-NL" sz="3600" b="1" dirty="0" err="1" smtClean="0">
                <a:solidFill>
                  <a:srgbClr val="48231E"/>
                </a:solidFill>
              </a:rPr>
              <a:t>Behaviour</a:t>
            </a:r>
            <a:r>
              <a:rPr lang="nl-NL" sz="3600" b="1" dirty="0" smtClean="0">
                <a:solidFill>
                  <a:srgbClr val="48231E"/>
                </a:solidFill>
              </a:rPr>
              <a:t> </a:t>
            </a:r>
          </a:p>
        </p:txBody>
      </p:sp>
      <p:sp>
        <p:nvSpPr>
          <p:cNvPr id="16" name="Tekstvak 15"/>
          <p:cNvSpPr txBox="1"/>
          <p:nvPr/>
        </p:nvSpPr>
        <p:spPr>
          <a:xfrm>
            <a:off x="1691680" y="3356992"/>
            <a:ext cx="700251" cy="707886"/>
          </a:xfrm>
          <a:prstGeom prst="rect">
            <a:avLst/>
          </a:prstGeom>
          <a:noFill/>
        </p:spPr>
        <p:txBody>
          <a:bodyPr wrap="square" rtlCol="0">
            <a:spAutoFit/>
          </a:bodyPr>
          <a:lstStyle/>
          <a:p>
            <a:r>
              <a:rPr lang="nl-NL" sz="4000" dirty="0" smtClean="0"/>
              <a:t> +</a:t>
            </a:r>
            <a:endParaRPr lang="nl-NL" sz="4000" dirty="0"/>
          </a:p>
        </p:txBody>
      </p:sp>
      <p:sp>
        <p:nvSpPr>
          <p:cNvPr id="19" name="Tekstvak 18"/>
          <p:cNvSpPr txBox="1"/>
          <p:nvPr/>
        </p:nvSpPr>
        <p:spPr>
          <a:xfrm>
            <a:off x="3923928" y="3356992"/>
            <a:ext cx="864096" cy="707886"/>
          </a:xfrm>
          <a:prstGeom prst="rect">
            <a:avLst/>
          </a:prstGeom>
          <a:noFill/>
        </p:spPr>
        <p:txBody>
          <a:bodyPr wrap="square" rtlCol="0">
            <a:spAutoFit/>
          </a:bodyPr>
          <a:lstStyle/>
          <a:p>
            <a:r>
              <a:rPr lang="nl-NL" sz="4000" dirty="0" smtClean="0"/>
              <a:t> +</a:t>
            </a:r>
            <a:endParaRPr lang="nl-NL" sz="4000" dirty="0"/>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10</a:t>
            </a:fld>
            <a:endParaRPr lang="en-US"/>
          </a:p>
        </p:txBody>
      </p:sp>
    </p:spTree>
    <p:extLst>
      <p:ext uri="{BB962C8B-B14F-4D97-AF65-F5344CB8AC3E}">
        <p14:creationId xmlns:p14="http://schemas.microsoft.com/office/powerpoint/2010/main" val="2594742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457200" y="441158"/>
            <a:ext cx="8458200" cy="922421"/>
          </a:xfrm>
        </p:spPr>
        <p:txBody>
          <a:bodyPr>
            <a:normAutofit/>
          </a:bodyPr>
          <a:lstStyle/>
          <a:p>
            <a:pPr eaLnBrk="1" hangingPunct="1"/>
            <a:r>
              <a:rPr lang="en-GB" sz="4000" b="1" dirty="0" smtClean="0">
                <a:solidFill>
                  <a:srgbClr val="660066"/>
                </a:solidFill>
                <a:ea typeface="ＭＳ Ｐゴシック" pitchFamily="-109" charset="-128"/>
                <a:cs typeface="ＭＳ Ｐゴシック" pitchFamily="-109" charset="-128"/>
              </a:rPr>
              <a:t>Interaction </a:t>
            </a:r>
            <a:r>
              <a:rPr lang="en-GB" sz="4000" b="1" dirty="0" smtClean="0">
                <a:solidFill>
                  <a:srgbClr val="660066"/>
                </a:solidFill>
                <a:ea typeface="ＭＳ Ｐゴシック" pitchFamily="-109" charset="-128"/>
                <a:cs typeface="ＭＳ Ｐゴシック" pitchFamily="-109" charset="-128"/>
              </a:rPr>
              <a:t>dominant perspective</a:t>
            </a:r>
            <a:endParaRPr lang="en-GB" sz="4000" b="1" dirty="0" smtClean="0">
              <a:solidFill>
                <a:srgbClr val="660066"/>
              </a:solidFill>
              <a:ea typeface="ＭＳ Ｐゴシック" pitchFamily="-109" charset="-128"/>
              <a:cs typeface="ＭＳ Ｐゴシック" pitchFamily="-109" charset="-128"/>
            </a:endParaRPr>
          </a:p>
        </p:txBody>
      </p:sp>
      <p:pic>
        <p:nvPicPr>
          <p:cNvPr id="2" name="Tijdelijke aanduiding voor inhoud 1" descr="Systeem op x tijdschalen.tiff"/>
          <p:cNvPicPr>
            <a:picLocks noGrp="1" noChangeAspect="1"/>
          </p:cNvPicPr>
          <p:nvPr>
            <p:ph idx="4294967295"/>
          </p:nvPr>
        </p:nvPicPr>
        <p:blipFill>
          <a:blip r:embed="rId2">
            <a:extLst>
              <a:ext uri="{28A0092B-C50C-407E-A947-70E740481C1C}">
                <a14:useLocalDpi xmlns:a14="http://schemas.microsoft.com/office/drawing/2010/main" val="0"/>
              </a:ext>
            </a:extLst>
          </a:blip>
          <a:srcRect t="11063" b="11063"/>
          <a:stretch>
            <a:fillRect/>
          </a:stretch>
        </p:blipFill>
        <p:spPr>
          <a:xfrm>
            <a:off x="620946" y="2227291"/>
            <a:ext cx="7488832" cy="3276600"/>
          </a:xfrm>
          <a:prstGeom prst="rect">
            <a:avLst/>
          </a:prstGeom>
        </p:spPr>
      </p:pic>
      <p:sp>
        <p:nvSpPr>
          <p:cNvPr id="3" name="Tekstvak 2"/>
          <p:cNvSpPr txBox="1"/>
          <p:nvPr/>
        </p:nvSpPr>
        <p:spPr>
          <a:xfrm>
            <a:off x="7691404" y="3573016"/>
            <a:ext cx="2088232" cy="369332"/>
          </a:xfrm>
          <a:prstGeom prst="rect">
            <a:avLst/>
          </a:prstGeom>
          <a:noFill/>
        </p:spPr>
        <p:txBody>
          <a:bodyPr wrap="square" rtlCol="0">
            <a:spAutoFit/>
          </a:bodyPr>
          <a:lstStyle/>
          <a:p>
            <a:r>
              <a:rPr lang="nl-NL" b="1" dirty="0" smtClean="0">
                <a:solidFill>
                  <a:srgbClr val="48231E"/>
                </a:solidFill>
              </a:rPr>
              <a:t>= </a:t>
            </a:r>
            <a:r>
              <a:rPr lang="nl-NL" b="1" dirty="0" err="1" smtClean="0">
                <a:solidFill>
                  <a:srgbClr val="48231E"/>
                </a:solidFill>
              </a:rPr>
              <a:t>Behaviour</a:t>
            </a:r>
            <a:endParaRPr lang="nl-NL" b="1" dirty="0">
              <a:solidFill>
                <a:srgbClr val="48231E"/>
              </a:solidFill>
            </a:endParaRPr>
          </a:p>
        </p:txBody>
      </p: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11</a:t>
            </a:fld>
            <a:endParaRPr lang="en-US"/>
          </a:p>
        </p:txBody>
      </p:sp>
    </p:spTree>
    <p:extLst>
      <p:ext uri="{BB962C8B-B14F-4D97-AF65-F5344CB8AC3E}">
        <p14:creationId xmlns:p14="http://schemas.microsoft.com/office/powerpoint/2010/main" val="2492001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12</a:t>
            </a:fld>
            <a:endParaRPr lang="en-US"/>
          </a:p>
        </p:txBody>
      </p:sp>
      <p:sp>
        <p:nvSpPr>
          <p:cNvPr id="4" name="Content Placeholder 3"/>
          <p:cNvSpPr>
            <a:spLocks noGrp="1"/>
          </p:cNvSpPr>
          <p:nvPr>
            <p:ph sz="quarter" idx="13"/>
          </p:nvPr>
        </p:nvSpPr>
        <p:spPr>
          <a:xfrm>
            <a:off x="422948" y="2338715"/>
            <a:ext cx="8595360" cy="1227917"/>
          </a:xfrm>
        </p:spPr>
        <p:txBody>
          <a:bodyPr>
            <a:normAutofit/>
          </a:bodyPr>
          <a:lstStyle/>
          <a:p>
            <a:pPr marL="0" indent="0" algn="ctr">
              <a:buNone/>
            </a:pPr>
            <a:r>
              <a:rPr lang="en-US" sz="4400" b="1" dirty="0"/>
              <a:t>Diagnosing dyslexia</a:t>
            </a:r>
          </a:p>
        </p:txBody>
      </p:sp>
    </p:spTree>
    <p:extLst>
      <p:ext uri="{BB962C8B-B14F-4D97-AF65-F5344CB8AC3E}">
        <p14:creationId xmlns:p14="http://schemas.microsoft.com/office/powerpoint/2010/main" val="3572248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57200" y="533400"/>
            <a:ext cx="8229600" cy="1143000"/>
          </a:xfrm>
        </p:spPr>
        <p:txBody>
          <a:bodyPr>
            <a:normAutofit/>
          </a:bodyPr>
          <a:lstStyle/>
          <a:p>
            <a:pPr eaLnBrk="1" hangingPunct="1"/>
            <a:r>
              <a:rPr lang="en-GB" sz="4000" b="1" dirty="0" smtClean="0">
                <a:solidFill>
                  <a:srgbClr val="660066"/>
                </a:solidFill>
                <a:ea typeface="ＭＳ Ｐゴシック" pitchFamily="-109" charset="-128"/>
                <a:cs typeface="ＭＳ Ｐゴシック" pitchFamily="-109" charset="-128"/>
              </a:rPr>
              <a:t>Definition of Dyslexia (SDN, 2008)</a:t>
            </a:r>
          </a:p>
        </p:txBody>
      </p:sp>
      <p:sp>
        <p:nvSpPr>
          <p:cNvPr id="19459" name="Tijdelijke aanduiding voor inhoud 2"/>
          <p:cNvSpPr>
            <a:spLocks noGrp="1"/>
          </p:cNvSpPr>
          <p:nvPr>
            <p:ph idx="4294967295"/>
          </p:nvPr>
        </p:nvSpPr>
        <p:spPr>
          <a:xfrm>
            <a:off x="457200" y="2667000"/>
            <a:ext cx="8229600" cy="2490192"/>
          </a:xfrm>
          <a:prstGeom prst="rect">
            <a:avLst/>
          </a:prstGeom>
        </p:spPr>
        <p:txBody>
          <a:bodyPr>
            <a:normAutofit lnSpcReduction="10000"/>
          </a:bodyPr>
          <a:lstStyle/>
          <a:p>
            <a:pPr eaLnBrk="1" hangingPunct="1">
              <a:spcAft>
                <a:spcPts val="1800"/>
              </a:spcAft>
              <a:buFont typeface="Arial" pitchFamily="-109" charset="0"/>
              <a:buNone/>
            </a:pPr>
            <a:r>
              <a:rPr lang="nl-NL" i="1" dirty="0">
                <a:ea typeface="ＭＳ Ｐゴシック" pitchFamily="-109" charset="-128"/>
                <a:cs typeface="ＭＳ Ｐゴシック" pitchFamily="-109" charset="-128"/>
              </a:rPr>
              <a:t>	</a:t>
            </a:r>
            <a:r>
              <a:rPr lang="en-GB" sz="3600" dirty="0" smtClean="0">
                <a:ea typeface="ＭＳ Ｐゴシック" pitchFamily="-109" charset="-128"/>
                <a:cs typeface="ＭＳ Ｐゴシック" pitchFamily="-109" charset="-128"/>
              </a:rPr>
              <a:t>A disability characterised by a persistent problem with the acquisition and/or application of reading and spelling at the word level</a:t>
            </a:r>
          </a:p>
          <a:p>
            <a:pPr eaLnBrk="1" hangingPunct="1">
              <a:spcAft>
                <a:spcPts val="1800"/>
              </a:spcAft>
              <a:buFont typeface="Arial" pitchFamily="-109" charset="0"/>
              <a:buNone/>
            </a:pPr>
            <a:endParaRPr lang="nl-NL" dirty="0" smtClean="0">
              <a:solidFill>
                <a:srgbClr val="000090"/>
              </a:solidFill>
              <a:ea typeface="ＭＳ Ｐゴシック" pitchFamily="-109" charset="-128"/>
              <a:cs typeface="ＭＳ Ｐゴシック" pitchFamily="-109" charset="-128"/>
            </a:endParaRPr>
          </a:p>
          <a:p>
            <a:pPr eaLnBrk="1" hangingPunct="1">
              <a:spcAft>
                <a:spcPts val="1800"/>
              </a:spcAft>
              <a:buFont typeface="Arial" pitchFamily="-109" charset="0"/>
              <a:buNone/>
            </a:pPr>
            <a:endParaRPr lang="nl-NL" dirty="0">
              <a:solidFill>
                <a:srgbClr val="000090"/>
              </a:solidFill>
              <a:ea typeface="ＭＳ Ｐゴシック" pitchFamily="-109" charset="-128"/>
              <a:cs typeface="ＭＳ Ｐゴシック" pitchFamily="-109" charset="-128"/>
            </a:endParaRPr>
          </a:p>
          <a:p>
            <a:pPr eaLnBrk="1" hangingPunct="1">
              <a:spcAft>
                <a:spcPts val="1800"/>
              </a:spcAft>
              <a:buFont typeface="Arial" pitchFamily="-109" charset="0"/>
              <a:buNone/>
            </a:pPr>
            <a:endParaRPr lang="en-GB" dirty="0">
              <a:solidFill>
                <a:srgbClr val="000090"/>
              </a:solidFill>
              <a:ea typeface="ＭＳ Ｐゴシック" pitchFamily="-109" charset="-128"/>
              <a:cs typeface="ＭＳ Ｐゴシック" pitchFamily="-109" charset="-128"/>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13</a:t>
            </a:fld>
            <a:endParaRPr lang="en-US"/>
          </a:p>
        </p:txBody>
      </p:sp>
    </p:spTree>
    <p:extLst>
      <p:ext uri="{BB962C8B-B14F-4D97-AF65-F5344CB8AC3E}">
        <p14:creationId xmlns:p14="http://schemas.microsoft.com/office/powerpoint/2010/main" val="19816843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457200" y="437760"/>
            <a:ext cx="8458200" cy="1143000"/>
          </a:xfrm>
        </p:spPr>
        <p:txBody>
          <a:bodyPr>
            <a:normAutofit/>
          </a:bodyPr>
          <a:lstStyle/>
          <a:p>
            <a:pPr eaLnBrk="1" hangingPunct="1"/>
            <a:r>
              <a:rPr lang="en-GB" sz="4800" b="1" dirty="0" smtClean="0">
                <a:solidFill>
                  <a:srgbClr val="660066"/>
                </a:solidFill>
                <a:ea typeface="ＭＳ Ｐゴシック" pitchFamily="-109" charset="-128"/>
                <a:cs typeface="ＭＳ Ｐゴシック" pitchFamily="-109" charset="-128"/>
              </a:rPr>
              <a:t>Diagnosis</a:t>
            </a:r>
          </a:p>
        </p:txBody>
      </p:sp>
      <p:sp>
        <p:nvSpPr>
          <p:cNvPr id="20483" name="Tijdelijke aanduiding voor inhoud 6"/>
          <p:cNvSpPr>
            <a:spLocks noGrp="1"/>
          </p:cNvSpPr>
          <p:nvPr>
            <p:ph idx="4294967295"/>
          </p:nvPr>
        </p:nvSpPr>
        <p:spPr>
          <a:xfrm>
            <a:off x="457200" y="2514600"/>
            <a:ext cx="8229600" cy="3276600"/>
          </a:xfrm>
          <a:prstGeom prst="rect">
            <a:avLst/>
          </a:prstGeom>
        </p:spPr>
        <p:txBody>
          <a:bodyPr/>
          <a:lstStyle/>
          <a:p>
            <a:pPr marL="514350" indent="-514350" eaLnBrk="1" hangingPunct="1">
              <a:buFont typeface="Arial" pitchFamily="-109" charset="0"/>
              <a:buNone/>
            </a:pPr>
            <a:r>
              <a:rPr lang="nl-NL" sz="2800" b="1" dirty="0">
                <a:solidFill>
                  <a:srgbClr val="000090"/>
                </a:solidFill>
                <a:ea typeface="ＭＳ Ｐゴシック" pitchFamily="-109" charset="-128"/>
                <a:cs typeface="ＭＳ Ｐゴシック" pitchFamily="-109" charset="-128"/>
              </a:rPr>
              <a:t>	</a:t>
            </a:r>
            <a:r>
              <a:rPr lang="en-GB" sz="3600" dirty="0" smtClean="0">
                <a:solidFill>
                  <a:srgbClr val="48231E"/>
                </a:solidFill>
                <a:ea typeface="ＭＳ Ｐゴシック" pitchFamily="-109" charset="-128"/>
                <a:cs typeface="ＭＳ Ｐゴシック" pitchFamily="-109" charset="-128"/>
              </a:rPr>
              <a:t>Reading and spelling skills are significantly below that what can be expected from an individual given his or her age and circumstances. </a:t>
            </a:r>
            <a:endParaRPr lang="en-GB" sz="3600" dirty="0">
              <a:solidFill>
                <a:srgbClr val="48231E"/>
              </a:solidFill>
              <a:ea typeface="ＭＳ Ｐゴシック" pitchFamily="-109" charset="-128"/>
              <a:cs typeface="ＭＳ Ｐゴシック" pitchFamily="-109" charset="-128"/>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14</a:t>
            </a:fld>
            <a:endParaRPr lang="en-US"/>
          </a:p>
        </p:txBody>
      </p:sp>
    </p:spTree>
    <p:extLst>
      <p:ext uri="{BB962C8B-B14F-4D97-AF65-F5344CB8AC3E}">
        <p14:creationId xmlns:p14="http://schemas.microsoft.com/office/powerpoint/2010/main" val="11267976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1143000"/>
          </a:xfrm>
        </p:spPr>
        <p:txBody>
          <a:bodyPr anchor="t"/>
          <a:lstStyle/>
          <a:p>
            <a:pPr eaLnBrk="1" hangingPunct="1"/>
            <a:r>
              <a:rPr lang="en-US" sz="4300" b="1" dirty="0" smtClean="0">
                <a:solidFill>
                  <a:srgbClr val="660066"/>
                </a:solidFill>
                <a:ea typeface="ＭＳ Ｐゴシック" pitchFamily="-109" charset="-128"/>
                <a:cs typeface="ＭＳ Ｐゴシック" pitchFamily="-109" charset="-128"/>
              </a:rPr>
              <a:t>It could have been so nice, if...</a:t>
            </a:r>
          </a:p>
        </p:txBody>
      </p:sp>
      <p:graphicFrame>
        <p:nvGraphicFramePr>
          <p:cNvPr id="6" name="Chart 2"/>
          <p:cNvGraphicFramePr>
            <a:graphicFrameLocks/>
          </p:cNvGraphicFramePr>
          <p:nvPr/>
        </p:nvGraphicFramePr>
        <p:xfrm>
          <a:off x="533400" y="2286000"/>
          <a:ext cx="80899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15</a:t>
            </a:fld>
            <a:endParaRPr lang="en-US"/>
          </a:p>
        </p:txBody>
      </p:sp>
    </p:spTree>
    <p:extLst>
      <p:ext uri="{BB962C8B-B14F-4D97-AF65-F5344CB8AC3E}">
        <p14:creationId xmlns:p14="http://schemas.microsoft.com/office/powerpoint/2010/main" val="3566793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nchor="t"/>
          <a:lstStyle/>
          <a:p>
            <a:pPr eaLnBrk="1" hangingPunct="1"/>
            <a:r>
              <a:rPr lang="en-US" sz="4800" b="1" dirty="0" smtClean="0">
                <a:solidFill>
                  <a:srgbClr val="660066"/>
                </a:solidFill>
                <a:ea typeface="ＭＳ Ｐゴシック" pitchFamily="-109" charset="-128"/>
                <a:cs typeface="ＭＳ Ｐゴシック" pitchFamily="-109" charset="-128"/>
              </a:rPr>
              <a:t>however, this is reality</a:t>
            </a:r>
          </a:p>
        </p:txBody>
      </p:sp>
      <p:graphicFrame>
        <p:nvGraphicFramePr>
          <p:cNvPr id="7" name="Chart 2"/>
          <p:cNvGraphicFramePr>
            <a:graphicFrameLocks/>
          </p:cNvGraphicFramePr>
          <p:nvPr/>
        </p:nvGraphicFramePr>
        <p:xfrm>
          <a:off x="533400" y="1828800"/>
          <a:ext cx="8089900"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16</a:t>
            </a:fld>
            <a:endParaRPr lang="en-US"/>
          </a:p>
        </p:txBody>
      </p:sp>
    </p:spTree>
    <p:extLst>
      <p:ext uri="{BB962C8B-B14F-4D97-AF65-F5344CB8AC3E}">
        <p14:creationId xmlns:p14="http://schemas.microsoft.com/office/powerpoint/2010/main" val="1932804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95536" y="99721"/>
            <a:ext cx="8458200" cy="773273"/>
          </a:xfrm>
        </p:spPr>
        <p:txBody>
          <a:bodyPr/>
          <a:lstStyle/>
          <a:p>
            <a:pPr eaLnBrk="1" hangingPunct="1"/>
            <a:r>
              <a:rPr lang="en-GB" sz="4000" b="1" dirty="0" smtClean="0">
                <a:solidFill>
                  <a:srgbClr val="660066"/>
                </a:solidFill>
                <a:ea typeface="ＭＳ Ｐゴシック" pitchFamily="-109" charset="-128"/>
                <a:cs typeface="ＭＳ Ｐゴシック" pitchFamily="-109" charset="-128"/>
              </a:rPr>
              <a:t>Dyslexia is associated with</a:t>
            </a:r>
          </a:p>
        </p:txBody>
      </p:sp>
      <p:sp>
        <p:nvSpPr>
          <p:cNvPr id="20483" name="Tijdelijke aanduiding voor inhoud 6"/>
          <p:cNvSpPr>
            <a:spLocks noGrp="1"/>
          </p:cNvSpPr>
          <p:nvPr>
            <p:ph idx="4294967295"/>
          </p:nvPr>
        </p:nvSpPr>
        <p:spPr>
          <a:xfrm>
            <a:off x="467544" y="1196752"/>
            <a:ext cx="8229600" cy="5256584"/>
          </a:xfrm>
          <a:prstGeom prst="rect">
            <a:avLst/>
          </a:prstGeom>
        </p:spPr>
        <p:txBody>
          <a:bodyPr>
            <a:normAutofit fontScale="92500" lnSpcReduction="10000"/>
          </a:bodyPr>
          <a:lstStyle/>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Phonological awareness and memory problems </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Orthographic awareness and memory problems </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Visual-perceptual deficit</a:t>
            </a:r>
          </a:p>
          <a:p>
            <a:pPr marL="514350" indent="-514350" eaLnBrk="1" hangingPunct="1">
              <a:buFont typeface="+mj-lt"/>
              <a:buAutoNum type="arabicPeriod"/>
            </a:pPr>
            <a:r>
              <a:rPr lang="en-GB" sz="2400" b="1" dirty="0" err="1" smtClean="0">
                <a:solidFill>
                  <a:srgbClr val="48231E"/>
                </a:solidFill>
                <a:ea typeface="ＭＳ Ｐゴシック" pitchFamily="-109" charset="-128"/>
                <a:cs typeface="ＭＳ Ｐゴシック" pitchFamily="-109" charset="-128"/>
              </a:rPr>
              <a:t>Magnocellular</a:t>
            </a:r>
            <a:r>
              <a:rPr lang="en-GB" sz="2400" b="1" dirty="0" smtClean="0">
                <a:solidFill>
                  <a:srgbClr val="48231E"/>
                </a:solidFill>
                <a:ea typeface="ＭＳ Ｐゴシック" pitchFamily="-109" charset="-128"/>
                <a:cs typeface="ＭＳ Ｐゴシック" pitchFamily="-109" charset="-128"/>
              </a:rPr>
              <a:t> deficit</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Auditory-processing 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Rapid-naming colours, numbers, etc…problems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Attention-deficit 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Motor 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Language-related 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Neurobiological factors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Environmental problems</a:t>
            </a:r>
          </a:p>
          <a:p>
            <a:pPr marL="514350" indent="-514350" eaLnBrk="1" hangingPunct="1">
              <a:buFont typeface="+mj-lt"/>
              <a:buAutoNum type="arabicPeriod"/>
            </a:pPr>
            <a:r>
              <a:rPr lang="en-GB" sz="2400" b="1" dirty="0" smtClean="0">
                <a:solidFill>
                  <a:srgbClr val="48231E"/>
                </a:solidFill>
                <a:ea typeface="ＭＳ Ｐゴシック" pitchFamily="-109" charset="-128"/>
                <a:cs typeface="ＭＳ Ｐゴシック" pitchFamily="-109" charset="-128"/>
              </a:rPr>
              <a:t>etc……..</a:t>
            </a:r>
          </a:p>
          <a:p>
            <a:pPr marL="514350" indent="-514350" eaLnBrk="1" hangingPunct="1">
              <a:buNone/>
            </a:pPr>
            <a:r>
              <a:rPr lang="en-GB" sz="2800" b="1" dirty="0" smtClean="0">
                <a:solidFill>
                  <a:srgbClr val="000090"/>
                </a:solidFill>
                <a:ea typeface="ＭＳ Ｐゴシック" pitchFamily="-109" charset="-128"/>
                <a:cs typeface="ＭＳ Ｐゴシック" pitchFamily="-109" charset="-128"/>
              </a:rPr>
              <a:t> </a:t>
            </a:r>
          </a:p>
          <a:p>
            <a:pPr marL="514350" indent="-514350" eaLnBrk="1" hangingPunct="1">
              <a:buFont typeface="Arial" pitchFamily="-109" charset="0"/>
              <a:buNone/>
            </a:pPr>
            <a:endParaRPr lang="en-GB" sz="2800" b="1" dirty="0">
              <a:solidFill>
                <a:srgbClr val="000090"/>
              </a:solidFill>
              <a:ea typeface="ＭＳ Ｐゴシック" pitchFamily="-109" charset="-128"/>
              <a:cs typeface="ＭＳ Ｐゴシック" pitchFamily="-109" charset="-128"/>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17</a:t>
            </a:fld>
            <a:endParaRPr lang="en-US"/>
          </a:p>
        </p:txBody>
      </p:sp>
    </p:spTree>
    <p:extLst>
      <p:ext uri="{BB962C8B-B14F-4D97-AF65-F5344CB8AC3E}">
        <p14:creationId xmlns:p14="http://schemas.microsoft.com/office/powerpoint/2010/main" val="3247375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18</a:t>
            </a:fld>
            <a:endParaRPr lang="en-US"/>
          </a:p>
        </p:txBody>
      </p:sp>
      <p:sp>
        <p:nvSpPr>
          <p:cNvPr id="4" name="Content Placeholder 3"/>
          <p:cNvSpPr>
            <a:spLocks noGrp="1"/>
          </p:cNvSpPr>
          <p:nvPr>
            <p:ph sz="quarter" idx="13"/>
          </p:nvPr>
        </p:nvSpPr>
        <p:spPr>
          <a:xfrm>
            <a:off x="272415" y="1823847"/>
            <a:ext cx="8595360" cy="2431794"/>
          </a:xfrm>
        </p:spPr>
        <p:txBody>
          <a:bodyPr>
            <a:normAutofit/>
          </a:bodyPr>
          <a:lstStyle/>
          <a:p>
            <a:pPr marL="0" indent="0" algn="ctr">
              <a:buNone/>
            </a:pPr>
            <a:r>
              <a:rPr lang="en-US" sz="4400" b="1" dirty="0"/>
              <a:t>Response </a:t>
            </a:r>
            <a:r>
              <a:rPr lang="en-US" sz="4400" b="1" dirty="0" smtClean="0"/>
              <a:t>distribution </a:t>
            </a:r>
          </a:p>
          <a:p>
            <a:pPr marL="0" indent="0" algn="ctr">
              <a:buNone/>
            </a:pPr>
            <a:r>
              <a:rPr lang="en-US" sz="4400" b="1" dirty="0"/>
              <a:t>&amp;</a:t>
            </a:r>
            <a:endParaRPr lang="en-US" sz="4400" b="1" dirty="0" smtClean="0"/>
          </a:p>
          <a:p>
            <a:pPr marL="0" indent="0" algn="ctr">
              <a:buNone/>
            </a:pPr>
            <a:r>
              <a:rPr lang="en-US" sz="4400" b="1" dirty="0" smtClean="0"/>
              <a:t>self</a:t>
            </a:r>
            <a:r>
              <a:rPr lang="en-US" sz="4400" b="1" dirty="0"/>
              <a:t>-similarity</a:t>
            </a:r>
          </a:p>
          <a:p>
            <a:pPr algn="ctr"/>
            <a:endParaRPr lang="en-US" sz="4000" dirty="0"/>
          </a:p>
        </p:txBody>
      </p:sp>
    </p:spTree>
    <p:extLst>
      <p:ext uri="{BB962C8B-B14F-4D97-AF65-F5344CB8AC3E}">
        <p14:creationId xmlns:p14="http://schemas.microsoft.com/office/powerpoint/2010/main" val="422021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251520" y="89189"/>
            <a:ext cx="8458200" cy="1143000"/>
          </a:xfrm>
        </p:spPr>
        <p:txBody>
          <a:bodyPr/>
          <a:lstStyle/>
          <a:p>
            <a:pPr eaLnBrk="1" hangingPunct="1"/>
            <a:r>
              <a:rPr lang="en-GB" sz="4000" b="1" dirty="0" smtClean="0">
                <a:solidFill>
                  <a:srgbClr val="48231E"/>
                </a:solidFill>
                <a:ea typeface="ＭＳ Ｐゴシック" pitchFamily="-109" charset="-128"/>
                <a:cs typeface="ＭＳ Ｐゴシック" pitchFamily="-109" charset="-128"/>
              </a:rPr>
              <a:t>Types of distributions*</a:t>
            </a:r>
          </a:p>
        </p:txBody>
      </p:sp>
      <p:pic>
        <p:nvPicPr>
          <p:cNvPr id="24" name="Tijdelijke aanduiding voor inhoud 23" descr="Distributions2.tif"/>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411" t="-18894" r="-995" b="-22031"/>
          <a:stretch/>
        </p:blipFill>
        <p:spPr>
          <a:xfrm>
            <a:off x="395536" y="1196752"/>
            <a:ext cx="8229600" cy="4525963"/>
          </a:xfrm>
          <a:prstGeom prst="rect">
            <a:avLst/>
          </a:prstGeom>
        </p:spPr>
      </p:pic>
      <p:sp>
        <p:nvSpPr>
          <p:cNvPr id="25" name="Tekstvak 24"/>
          <p:cNvSpPr txBox="1"/>
          <p:nvPr/>
        </p:nvSpPr>
        <p:spPr>
          <a:xfrm>
            <a:off x="1220888" y="5261050"/>
            <a:ext cx="7488832" cy="461665"/>
          </a:xfrm>
          <a:prstGeom prst="rect">
            <a:avLst/>
          </a:prstGeom>
          <a:noFill/>
        </p:spPr>
        <p:txBody>
          <a:bodyPr wrap="square" rtlCol="0">
            <a:spAutoFit/>
          </a:bodyPr>
          <a:lstStyle/>
          <a:p>
            <a:r>
              <a:rPr lang="nl-NL" sz="2400" b="1" dirty="0" err="1" smtClean="0">
                <a:solidFill>
                  <a:srgbClr val="48231E"/>
                </a:solidFill>
              </a:rPr>
              <a:t>Gaussian</a:t>
            </a:r>
            <a:r>
              <a:rPr lang="nl-NL" sz="2400" b="1" dirty="0" smtClean="0">
                <a:solidFill>
                  <a:srgbClr val="48231E"/>
                </a:solidFill>
              </a:rPr>
              <a:t>	         Log-</a:t>
            </a:r>
            <a:r>
              <a:rPr lang="nl-NL" sz="2400" b="1" dirty="0" err="1" smtClean="0">
                <a:solidFill>
                  <a:srgbClr val="48231E"/>
                </a:solidFill>
              </a:rPr>
              <a:t>normal</a:t>
            </a:r>
            <a:r>
              <a:rPr lang="nl-NL" sz="2400" b="1" dirty="0" smtClean="0">
                <a:solidFill>
                  <a:srgbClr val="48231E"/>
                </a:solidFill>
              </a:rPr>
              <a:t>	           Power </a:t>
            </a:r>
            <a:r>
              <a:rPr lang="nl-NL" sz="2400" b="1" dirty="0" err="1" smtClean="0">
                <a:solidFill>
                  <a:srgbClr val="48231E"/>
                </a:solidFill>
              </a:rPr>
              <a:t>law</a:t>
            </a:r>
            <a:endParaRPr lang="nl-NL" sz="2400" b="1" dirty="0">
              <a:solidFill>
                <a:srgbClr val="48231E"/>
              </a:solidFill>
            </a:endParaRPr>
          </a:p>
        </p:txBody>
      </p:sp>
      <p:sp>
        <p:nvSpPr>
          <p:cNvPr id="2" name="TextBox 1"/>
          <p:cNvSpPr txBox="1"/>
          <p:nvPr/>
        </p:nvSpPr>
        <p:spPr>
          <a:xfrm>
            <a:off x="395536" y="6314778"/>
            <a:ext cx="3742957" cy="369332"/>
          </a:xfrm>
          <a:prstGeom prst="rect">
            <a:avLst/>
          </a:prstGeom>
          <a:noFill/>
        </p:spPr>
        <p:txBody>
          <a:bodyPr wrap="none" rtlCol="0">
            <a:spAutoFit/>
          </a:bodyPr>
          <a:lstStyle/>
          <a:p>
            <a:r>
              <a:rPr lang="en-US" b="1" dirty="0" smtClean="0">
                <a:solidFill>
                  <a:schemeClr val="tx2"/>
                </a:solidFill>
              </a:rPr>
              <a:t>* see also Holden &amp; </a:t>
            </a:r>
            <a:r>
              <a:rPr lang="en-US" b="1" dirty="0" err="1" smtClean="0">
                <a:solidFill>
                  <a:schemeClr val="tx2"/>
                </a:solidFill>
              </a:rPr>
              <a:t>Rajaraman</a:t>
            </a:r>
            <a:r>
              <a:rPr lang="en-US" b="1" dirty="0" smtClean="0">
                <a:solidFill>
                  <a:schemeClr val="tx2"/>
                </a:solidFill>
              </a:rPr>
              <a:t>, 2012</a:t>
            </a:r>
            <a:endParaRPr lang="en-US" b="1" dirty="0">
              <a:solidFill>
                <a:schemeClr val="tx2"/>
              </a:solidFill>
            </a:endParaRPr>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19</a:t>
            </a:fld>
            <a:endParaRPr lang="en-US"/>
          </a:p>
        </p:txBody>
      </p:sp>
    </p:spTree>
    <p:extLst>
      <p:ext uri="{BB962C8B-B14F-4D97-AF65-F5344CB8AC3E}">
        <p14:creationId xmlns:p14="http://schemas.microsoft.com/office/powerpoint/2010/main" val="3935680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a:t>
            </a:fld>
            <a:endParaRPr lang="en-US"/>
          </a:p>
        </p:txBody>
      </p:sp>
      <p:sp>
        <p:nvSpPr>
          <p:cNvPr id="3" name="Title 2"/>
          <p:cNvSpPr>
            <a:spLocks noGrp="1"/>
          </p:cNvSpPr>
          <p:nvPr>
            <p:ph type="title"/>
          </p:nvPr>
        </p:nvSpPr>
        <p:spPr>
          <a:xfrm>
            <a:off x="276225" y="228601"/>
            <a:ext cx="8591550" cy="811668"/>
          </a:xfrm>
        </p:spPr>
        <p:txBody>
          <a:bodyPr/>
          <a:lstStyle/>
          <a:p>
            <a:r>
              <a:rPr lang="en-US" b="1" dirty="0" smtClean="0">
                <a:solidFill>
                  <a:srgbClr val="660066"/>
                </a:solidFill>
              </a:rPr>
              <a:t>Content</a:t>
            </a:r>
            <a:endParaRPr lang="en-US" b="1" dirty="0">
              <a:solidFill>
                <a:srgbClr val="660066"/>
              </a:solidFill>
            </a:endParaRPr>
          </a:p>
        </p:txBody>
      </p:sp>
      <p:sp>
        <p:nvSpPr>
          <p:cNvPr id="4" name="Content Placeholder 3"/>
          <p:cNvSpPr>
            <a:spLocks noGrp="1"/>
          </p:cNvSpPr>
          <p:nvPr>
            <p:ph sz="quarter" idx="13"/>
          </p:nvPr>
        </p:nvSpPr>
        <p:spPr>
          <a:xfrm>
            <a:off x="274320" y="1203158"/>
            <a:ext cx="8749364" cy="5033050"/>
          </a:xfrm>
        </p:spPr>
        <p:txBody>
          <a:bodyPr>
            <a:normAutofit/>
          </a:bodyPr>
          <a:lstStyle/>
          <a:p>
            <a:pPr marL="0" indent="0">
              <a:buNone/>
            </a:pPr>
            <a:r>
              <a:rPr lang="en-US" b="1" dirty="0" smtClean="0"/>
              <a:t>Part 1</a:t>
            </a:r>
            <a:endParaRPr lang="en-US" b="1" dirty="0" smtClean="0"/>
          </a:p>
          <a:p>
            <a:r>
              <a:rPr lang="en-US" sz="2400" dirty="0" smtClean="0"/>
              <a:t>Population statistics and Individual development</a:t>
            </a:r>
          </a:p>
          <a:p>
            <a:r>
              <a:rPr lang="en-US" sz="2400" dirty="0" smtClean="0"/>
              <a:t>Component-dominant </a:t>
            </a:r>
            <a:r>
              <a:rPr lang="en-US" sz="2400" dirty="0" smtClean="0"/>
              <a:t>and </a:t>
            </a:r>
            <a:r>
              <a:rPr lang="en-US" sz="2400" dirty="0" smtClean="0"/>
              <a:t>Interaction-dominant dynamics</a:t>
            </a:r>
          </a:p>
          <a:p>
            <a:r>
              <a:rPr lang="en-US" sz="2400" dirty="0" smtClean="0"/>
              <a:t>Diagnosing dyslexia</a:t>
            </a:r>
          </a:p>
          <a:p>
            <a:r>
              <a:rPr lang="en-US" sz="2400" dirty="0" smtClean="0"/>
              <a:t>Response distribution and self-similarity</a:t>
            </a:r>
          </a:p>
          <a:p>
            <a:endParaRPr lang="en-US" dirty="0" smtClean="0"/>
          </a:p>
          <a:p>
            <a:endParaRPr lang="en-US" dirty="0"/>
          </a:p>
          <a:p>
            <a:pPr marL="0" indent="0">
              <a:buNone/>
            </a:pPr>
            <a:r>
              <a:rPr lang="en-US" b="1" dirty="0" smtClean="0"/>
              <a:t>Part 2</a:t>
            </a:r>
            <a:endParaRPr lang="en-US" b="1" dirty="0" smtClean="0"/>
          </a:p>
          <a:p>
            <a:r>
              <a:rPr lang="en-US" sz="2400" dirty="0" smtClean="0"/>
              <a:t>Static </a:t>
            </a:r>
            <a:r>
              <a:rPr lang="en-US" sz="2400" dirty="0" smtClean="0"/>
              <a:t>and dynamic </a:t>
            </a:r>
            <a:r>
              <a:rPr lang="en-US" sz="2400" dirty="0" smtClean="0"/>
              <a:t>approaches to </a:t>
            </a:r>
            <a:r>
              <a:rPr lang="en-US" sz="2400" dirty="0" err="1" smtClean="0"/>
              <a:t>behavioural</a:t>
            </a:r>
            <a:r>
              <a:rPr lang="en-US" sz="2400" dirty="0" smtClean="0"/>
              <a:t> analysis</a:t>
            </a:r>
          </a:p>
          <a:p>
            <a:r>
              <a:rPr lang="en-US" sz="2400" dirty="0" smtClean="0"/>
              <a:t>Structured variability</a:t>
            </a:r>
          </a:p>
          <a:p>
            <a:r>
              <a:rPr lang="en-US" sz="2400" dirty="0" smtClean="0"/>
              <a:t>Consequences for dyslexia</a:t>
            </a:r>
            <a:endParaRPr lang="en-US" sz="2400" dirty="0" smtClean="0"/>
          </a:p>
          <a:p>
            <a:endParaRPr lang="en-US" dirty="0"/>
          </a:p>
        </p:txBody>
      </p:sp>
    </p:spTree>
    <p:extLst>
      <p:ext uri="{BB962C8B-B14F-4D97-AF65-F5344CB8AC3E}">
        <p14:creationId xmlns:p14="http://schemas.microsoft.com/office/powerpoint/2010/main" val="19750477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95536" y="548680"/>
            <a:ext cx="8458200" cy="1143000"/>
          </a:xfrm>
        </p:spPr>
        <p:txBody>
          <a:bodyPr/>
          <a:lstStyle/>
          <a:p>
            <a:pPr eaLnBrk="1" hangingPunct="1"/>
            <a:r>
              <a:rPr lang="en-GB" sz="6000" b="1" dirty="0" smtClean="0">
                <a:solidFill>
                  <a:srgbClr val="660066"/>
                </a:solidFill>
                <a:ea typeface="ＭＳ Ｐゴシック" pitchFamily="-109" charset="-128"/>
                <a:cs typeface="ＭＳ Ｐゴシック" pitchFamily="-109" charset="-128"/>
              </a:rPr>
              <a:t>Participants</a:t>
            </a:r>
          </a:p>
        </p:txBody>
      </p:sp>
      <p:graphicFrame>
        <p:nvGraphicFramePr>
          <p:cNvPr id="2" name="Tijdelijke aanduiding voor inhoud 1"/>
          <p:cNvGraphicFramePr>
            <a:graphicFrameLocks noGrp="1"/>
          </p:cNvGraphicFramePr>
          <p:nvPr>
            <p:ph idx="4294967295"/>
            <p:extLst>
              <p:ext uri="{D42A27DB-BD31-4B8C-83A1-F6EECF244321}">
                <p14:modId xmlns:p14="http://schemas.microsoft.com/office/powerpoint/2010/main" val="2679773332"/>
              </p:ext>
            </p:extLst>
          </p:nvPr>
        </p:nvGraphicFramePr>
        <p:xfrm>
          <a:off x="251520" y="2132856"/>
          <a:ext cx="8229600" cy="2895600"/>
        </p:xfrm>
        <a:graphic>
          <a:graphicData uri="http://schemas.openxmlformats.org/drawingml/2006/table">
            <a:tbl>
              <a:tblPr firstRow="1" bandRow="1">
                <a:tableStyleId>{5C22544A-7EE6-4342-B048-85BDC9FD1C3A}</a:tableStyleId>
              </a:tblPr>
              <a:tblGrid>
                <a:gridCol w="3888432"/>
                <a:gridCol w="1800200"/>
                <a:gridCol w="2540968"/>
              </a:tblGrid>
              <a:tr h="370840">
                <a:tc>
                  <a:txBody>
                    <a:bodyPr/>
                    <a:lstStyle/>
                    <a:p>
                      <a:endParaRPr lang="nl-NL" sz="2400" dirty="0"/>
                    </a:p>
                  </a:txBody>
                  <a:tcPr/>
                </a:tc>
                <a:tc>
                  <a:txBody>
                    <a:bodyPr/>
                    <a:lstStyle/>
                    <a:p>
                      <a:pPr algn="ctr"/>
                      <a:r>
                        <a:rPr lang="nl-NL" sz="3200" dirty="0" err="1" smtClean="0"/>
                        <a:t>Dyslexic</a:t>
                      </a:r>
                      <a:endParaRPr lang="nl-NL" sz="3200" dirty="0"/>
                    </a:p>
                  </a:txBody>
                  <a:tcPr/>
                </a:tc>
                <a:tc>
                  <a:txBody>
                    <a:bodyPr/>
                    <a:lstStyle/>
                    <a:p>
                      <a:pPr algn="ctr"/>
                      <a:r>
                        <a:rPr lang="nl-NL" sz="3200" dirty="0" smtClean="0"/>
                        <a:t>Non </a:t>
                      </a:r>
                      <a:r>
                        <a:rPr lang="nl-NL" sz="3200" baseline="0" dirty="0" err="1" smtClean="0"/>
                        <a:t>dyslexic</a:t>
                      </a:r>
                      <a:endParaRPr lang="nl-NL" sz="3200" dirty="0"/>
                    </a:p>
                  </a:txBody>
                  <a:tcPr/>
                </a:tc>
              </a:tr>
              <a:tr h="370840">
                <a:tc>
                  <a:txBody>
                    <a:bodyPr/>
                    <a:lstStyle/>
                    <a:p>
                      <a:r>
                        <a:rPr lang="nl-NL" sz="2400" dirty="0" smtClean="0">
                          <a:solidFill>
                            <a:srgbClr val="000090"/>
                          </a:solidFill>
                        </a:rPr>
                        <a:t>Girls /  Boys</a:t>
                      </a:r>
                      <a:endParaRPr lang="nl-NL" sz="2400" dirty="0">
                        <a:solidFill>
                          <a:srgbClr val="000090"/>
                        </a:solidFill>
                      </a:endParaRPr>
                    </a:p>
                  </a:txBody>
                  <a:tcPr/>
                </a:tc>
                <a:tc>
                  <a:txBody>
                    <a:bodyPr/>
                    <a:lstStyle/>
                    <a:p>
                      <a:pPr algn="ctr"/>
                      <a:r>
                        <a:rPr lang="nl-NL" sz="3200" dirty="0" smtClean="0">
                          <a:solidFill>
                            <a:srgbClr val="000090"/>
                          </a:solidFill>
                        </a:rPr>
                        <a:t>7 / 13</a:t>
                      </a:r>
                      <a:endParaRPr lang="nl-NL" sz="3200" dirty="0">
                        <a:solidFill>
                          <a:srgbClr val="000090"/>
                        </a:solidFill>
                      </a:endParaRPr>
                    </a:p>
                  </a:txBody>
                  <a:tcPr/>
                </a:tc>
                <a:tc>
                  <a:txBody>
                    <a:bodyPr/>
                    <a:lstStyle/>
                    <a:p>
                      <a:pPr algn="ctr"/>
                      <a:r>
                        <a:rPr lang="nl-NL" sz="3200" dirty="0" smtClean="0">
                          <a:solidFill>
                            <a:srgbClr val="000090"/>
                          </a:solidFill>
                        </a:rPr>
                        <a:t>8 / 15</a:t>
                      </a:r>
                      <a:endParaRPr lang="nl-NL" sz="3200" dirty="0">
                        <a:solidFill>
                          <a:srgbClr val="000090"/>
                        </a:solidFill>
                      </a:endParaRPr>
                    </a:p>
                  </a:txBody>
                  <a:tcPr/>
                </a:tc>
              </a:tr>
              <a:tr h="370840">
                <a:tc>
                  <a:txBody>
                    <a:bodyPr/>
                    <a:lstStyle/>
                    <a:p>
                      <a:r>
                        <a:rPr lang="nl-NL" sz="2400" dirty="0" smtClean="0">
                          <a:solidFill>
                            <a:srgbClr val="000090"/>
                          </a:solidFill>
                        </a:rPr>
                        <a:t>Word-reading score*</a:t>
                      </a:r>
                      <a:endParaRPr lang="nl-NL" sz="2400" dirty="0">
                        <a:solidFill>
                          <a:srgbClr val="00009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3200" dirty="0" smtClean="0">
                          <a:solidFill>
                            <a:srgbClr val="000090"/>
                          </a:solidFill>
                        </a:rPr>
                        <a:t> ≤ 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3200" dirty="0" smtClean="0">
                          <a:solidFill>
                            <a:srgbClr val="000090"/>
                          </a:solidFill>
                        </a:rPr>
                        <a:t>≥ 12</a:t>
                      </a:r>
                    </a:p>
                  </a:txBody>
                  <a:tcPr/>
                </a:tc>
              </a:tr>
              <a:tr h="370840">
                <a:tc>
                  <a:txBody>
                    <a:bodyPr/>
                    <a:lstStyle/>
                    <a:p>
                      <a:r>
                        <a:rPr lang="nl-NL" sz="2400" dirty="0" err="1" smtClean="0">
                          <a:solidFill>
                            <a:srgbClr val="000090"/>
                          </a:solidFill>
                        </a:rPr>
                        <a:t>Pseudoword</a:t>
                      </a:r>
                      <a:r>
                        <a:rPr lang="nl-NL" sz="2400" baseline="0" dirty="0" smtClean="0">
                          <a:solidFill>
                            <a:srgbClr val="000090"/>
                          </a:solidFill>
                        </a:rPr>
                        <a:t>-reading score*</a:t>
                      </a:r>
                      <a:endParaRPr lang="nl-NL" sz="2400" dirty="0">
                        <a:solidFill>
                          <a:srgbClr val="000090"/>
                        </a:solidFill>
                      </a:endParaRPr>
                    </a:p>
                  </a:txBody>
                  <a:tcPr/>
                </a:tc>
                <a:tc>
                  <a:txBody>
                    <a:bodyPr/>
                    <a:lstStyle/>
                    <a:p>
                      <a:pPr algn="ctr"/>
                      <a:r>
                        <a:rPr lang="nl-NL" sz="3200" dirty="0" smtClean="0">
                          <a:solidFill>
                            <a:srgbClr val="000090"/>
                          </a:solidFill>
                        </a:rPr>
                        <a:t> ≤ 6</a:t>
                      </a:r>
                      <a:endParaRPr lang="nl-NL" sz="3200" dirty="0">
                        <a:solidFill>
                          <a:srgbClr val="000090"/>
                        </a:solidFill>
                      </a:endParaRPr>
                    </a:p>
                  </a:txBody>
                  <a:tcPr/>
                </a:tc>
                <a:tc>
                  <a:txBody>
                    <a:bodyPr/>
                    <a:lstStyle/>
                    <a:p>
                      <a:pPr algn="ctr"/>
                      <a:r>
                        <a:rPr lang="nl-NL" sz="3200" dirty="0" smtClean="0">
                          <a:solidFill>
                            <a:srgbClr val="000090"/>
                          </a:solidFill>
                        </a:rPr>
                        <a:t>≥ 12</a:t>
                      </a:r>
                      <a:endParaRPr lang="nl-NL" sz="3200" dirty="0">
                        <a:solidFill>
                          <a:srgbClr val="000090"/>
                        </a:solidFill>
                      </a:endParaRPr>
                    </a:p>
                  </a:txBody>
                  <a:tcPr/>
                </a:tc>
              </a:tr>
              <a:tr h="370840">
                <a:tc>
                  <a:txBody>
                    <a:bodyPr/>
                    <a:lstStyle/>
                    <a:p>
                      <a:r>
                        <a:rPr lang="nl-NL" sz="2400" dirty="0" smtClean="0">
                          <a:solidFill>
                            <a:srgbClr val="000090"/>
                          </a:solidFill>
                        </a:rPr>
                        <a:t>Age</a:t>
                      </a:r>
                      <a:r>
                        <a:rPr lang="nl-NL" sz="2400" baseline="0" dirty="0" smtClean="0">
                          <a:solidFill>
                            <a:srgbClr val="000090"/>
                          </a:solidFill>
                        </a:rPr>
                        <a:t> in </a:t>
                      </a:r>
                      <a:r>
                        <a:rPr lang="nl-NL" sz="2400" baseline="0" dirty="0" err="1" smtClean="0">
                          <a:solidFill>
                            <a:srgbClr val="000090"/>
                          </a:solidFill>
                        </a:rPr>
                        <a:t>years</a:t>
                      </a:r>
                      <a:endParaRPr lang="nl-NL" sz="2400" dirty="0">
                        <a:solidFill>
                          <a:srgbClr val="000090"/>
                        </a:solidFill>
                      </a:endParaRPr>
                    </a:p>
                  </a:txBody>
                  <a:tcPr/>
                </a:tc>
                <a:tc gridSpan="2">
                  <a:txBody>
                    <a:bodyPr/>
                    <a:lstStyle/>
                    <a:p>
                      <a:pPr algn="ctr"/>
                      <a:r>
                        <a:rPr lang="nl-NL" sz="3200" dirty="0" smtClean="0">
                          <a:solidFill>
                            <a:srgbClr val="000090"/>
                          </a:solidFill>
                        </a:rPr>
                        <a:t> </a:t>
                      </a:r>
                      <a:r>
                        <a:rPr lang="nl-NL" sz="3200" dirty="0" err="1" smtClean="0">
                          <a:solidFill>
                            <a:srgbClr val="000090"/>
                          </a:solidFill>
                        </a:rPr>
                        <a:t>between</a:t>
                      </a:r>
                      <a:r>
                        <a:rPr lang="nl-NL" sz="3200" dirty="0" smtClean="0">
                          <a:solidFill>
                            <a:srgbClr val="000090"/>
                          </a:solidFill>
                        </a:rPr>
                        <a:t> 11 </a:t>
                      </a:r>
                      <a:r>
                        <a:rPr lang="nl-NL" sz="3200" dirty="0" err="1" smtClean="0">
                          <a:solidFill>
                            <a:srgbClr val="000090"/>
                          </a:solidFill>
                        </a:rPr>
                        <a:t>and</a:t>
                      </a:r>
                      <a:r>
                        <a:rPr lang="nl-NL" sz="3200" dirty="0" smtClean="0">
                          <a:solidFill>
                            <a:srgbClr val="000090"/>
                          </a:solidFill>
                        </a:rPr>
                        <a:t> 13</a:t>
                      </a:r>
                      <a:endParaRPr lang="nl-NL" sz="3200" dirty="0">
                        <a:solidFill>
                          <a:srgbClr val="000090"/>
                        </a:solidFill>
                      </a:endParaRPr>
                    </a:p>
                  </a:txBody>
                  <a:tcPr/>
                </a:tc>
                <a:tc hMerge="1">
                  <a:txBody>
                    <a:bodyPr/>
                    <a:lstStyle/>
                    <a:p>
                      <a:endParaRPr lang="nl-NL" dirty="0"/>
                    </a:p>
                  </a:txBody>
                  <a:tcPr/>
                </a:tc>
              </a:tr>
            </a:tbl>
          </a:graphicData>
        </a:graphic>
      </p:graphicFrame>
      <p:sp>
        <p:nvSpPr>
          <p:cNvPr id="3" name="Tekstvak 2"/>
          <p:cNvSpPr txBox="1"/>
          <p:nvPr/>
        </p:nvSpPr>
        <p:spPr>
          <a:xfrm>
            <a:off x="179512" y="5877272"/>
            <a:ext cx="8856984" cy="461665"/>
          </a:xfrm>
          <a:prstGeom prst="rect">
            <a:avLst/>
          </a:prstGeom>
          <a:noFill/>
        </p:spPr>
        <p:txBody>
          <a:bodyPr wrap="square" rtlCol="0">
            <a:spAutoFit/>
          </a:bodyPr>
          <a:lstStyle/>
          <a:p>
            <a:r>
              <a:rPr lang="en-GB" dirty="0" smtClean="0">
                <a:latin typeface="+mn-lt"/>
              </a:rPr>
              <a:t>* Standard score: </a:t>
            </a:r>
            <a:r>
              <a:rPr lang="en-GB" i="1" dirty="0" smtClean="0">
                <a:latin typeface="+mn-lt"/>
              </a:rPr>
              <a:t>M</a:t>
            </a:r>
            <a:r>
              <a:rPr lang="en-GB" dirty="0" smtClean="0">
                <a:latin typeface="+mn-lt"/>
              </a:rPr>
              <a:t> = 10, </a:t>
            </a:r>
            <a:r>
              <a:rPr lang="en-GB" i="1" dirty="0" smtClean="0">
                <a:latin typeface="+mn-lt"/>
              </a:rPr>
              <a:t>SD</a:t>
            </a:r>
            <a:r>
              <a:rPr lang="en-GB" dirty="0" smtClean="0">
                <a:latin typeface="+mn-lt"/>
              </a:rPr>
              <a:t> = 3; Below 6 serious reading problem</a:t>
            </a:r>
            <a:endParaRPr lang="en-GB" dirty="0">
              <a:latin typeface="+mn-lt"/>
            </a:endParaRPr>
          </a:p>
        </p:txBody>
      </p: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20</a:t>
            </a:fld>
            <a:endParaRPr lang="en-US"/>
          </a:p>
        </p:txBody>
      </p:sp>
    </p:spTree>
    <p:extLst>
      <p:ext uri="{BB962C8B-B14F-4D97-AF65-F5344CB8AC3E}">
        <p14:creationId xmlns:p14="http://schemas.microsoft.com/office/powerpoint/2010/main" val="638415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3743325" y="2985336"/>
            <a:ext cx="1285875" cy="701675"/>
          </a:xfrm>
          <a:prstGeom prst="rect">
            <a:avLst/>
          </a:prstGeom>
          <a:noFill/>
          <a:ln w="9525">
            <a:noFill/>
            <a:miter lim="800000"/>
            <a:headEnd/>
            <a:tailEnd/>
          </a:ln>
        </p:spPr>
        <p:txBody>
          <a:bodyPr wrap="none">
            <a:prstTxWarp prst="textNoShape">
              <a:avLst/>
            </a:prstTxWarp>
            <a:spAutoFit/>
          </a:bodyPr>
          <a:lstStyle/>
          <a:p>
            <a:r>
              <a:rPr lang="en-US" sz="4000"/>
              <a:t>table</a:t>
            </a:r>
            <a:endParaRPr lang="en-US" sz="1800"/>
          </a:p>
        </p:txBody>
      </p:sp>
      <p:sp>
        <p:nvSpPr>
          <p:cNvPr id="74759" name="Rectangle 7"/>
          <p:cNvSpPr>
            <a:spLocks noChangeArrowheads="1"/>
          </p:cNvSpPr>
          <p:nvPr/>
        </p:nvSpPr>
        <p:spPr bwMode="auto">
          <a:xfrm>
            <a:off x="3743325" y="3001211"/>
            <a:ext cx="1285875" cy="701675"/>
          </a:xfrm>
          <a:prstGeom prst="rect">
            <a:avLst/>
          </a:prstGeom>
          <a:noFill/>
          <a:ln w="9525">
            <a:noFill/>
            <a:miter lim="800000"/>
            <a:headEnd/>
            <a:tailEnd/>
          </a:ln>
        </p:spPr>
        <p:txBody>
          <a:bodyPr wrap="none">
            <a:prstTxWarp prst="textNoShape">
              <a:avLst/>
            </a:prstTxWarp>
            <a:spAutoFit/>
          </a:bodyPr>
          <a:lstStyle/>
          <a:p>
            <a:r>
              <a:rPr lang="en-US" sz="4000"/>
              <a:t>hotel</a:t>
            </a:r>
            <a:endParaRPr lang="en-US" sz="1800"/>
          </a:p>
        </p:txBody>
      </p:sp>
      <p:sp>
        <p:nvSpPr>
          <p:cNvPr id="74760" name="Rectangle 8"/>
          <p:cNvSpPr>
            <a:spLocks noChangeArrowheads="1"/>
          </p:cNvSpPr>
          <p:nvPr/>
        </p:nvSpPr>
        <p:spPr bwMode="auto">
          <a:xfrm>
            <a:off x="3733800" y="3001211"/>
            <a:ext cx="1285875" cy="701675"/>
          </a:xfrm>
          <a:prstGeom prst="rect">
            <a:avLst/>
          </a:prstGeom>
          <a:noFill/>
          <a:ln w="9525">
            <a:noFill/>
            <a:miter lim="800000"/>
            <a:headEnd/>
            <a:tailEnd/>
          </a:ln>
        </p:spPr>
        <p:txBody>
          <a:bodyPr wrap="none">
            <a:prstTxWarp prst="textNoShape">
              <a:avLst/>
            </a:prstTxWarp>
            <a:spAutoFit/>
          </a:bodyPr>
          <a:lstStyle/>
          <a:p>
            <a:r>
              <a:rPr lang="en-US" sz="4000"/>
              <a:t>paint</a:t>
            </a:r>
            <a:endParaRPr lang="en-US" sz="1800"/>
          </a:p>
        </p:txBody>
      </p:sp>
      <p:sp>
        <p:nvSpPr>
          <p:cNvPr id="30725" name="Rectangle 2"/>
          <p:cNvSpPr>
            <a:spLocks noGrp="1" noChangeArrowheads="1"/>
          </p:cNvSpPr>
          <p:nvPr>
            <p:ph type="title"/>
          </p:nvPr>
        </p:nvSpPr>
        <p:spPr>
          <a:xfrm>
            <a:off x="276225" y="532063"/>
            <a:ext cx="8591550" cy="1066801"/>
          </a:xfrm>
        </p:spPr>
        <p:txBody>
          <a:bodyPr/>
          <a:lstStyle/>
          <a:p>
            <a:pPr eaLnBrk="1" hangingPunct="1"/>
            <a:r>
              <a:rPr lang="en-US" sz="5400" b="1" smtClean="0">
                <a:solidFill>
                  <a:srgbClr val="660066"/>
                </a:solidFill>
                <a:ea typeface="ＭＳ Ｐゴシック" pitchFamily="-109" charset="-128"/>
                <a:cs typeface="ＭＳ Ｐゴシック" pitchFamily="-109" charset="-128"/>
              </a:rPr>
              <a:t>Continue Leestaak</a:t>
            </a:r>
          </a:p>
        </p:txBody>
      </p:sp>
      <p:sp>
        <p:nvSpPr>
          <p:cNvPr id="30726" name="Rectangle 4"/>
          <p:cNvSpPr>
            <a:spLocks noChangeArrowheads="1"/>
          </p:cNvSpPr>
          <p:nvPr/>
        </p:nvSpPr>
        <p:spPr bwMode="auto">
          <a:xfrm>
            <a:off x="3886200" y="3306011"/>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74757" name="Rectangle 5"/>
          <p:cNvSpPr>
            <a:spLocks noChangeArrowheads="1"/>
          </p:cNvSpPr>
          <p:nvPr/>
        </p:nvSpPr>
        <p:spPr bwMode="auto">
          <a:xfrm>
            <a:off x="3633787" y="2743200"/>
            <a:ext cx="1385888" cy="914400"/>
          </a:xfrm>
          <a:prstGeom prst="rect">
            <a:avLst/>
          </a:prstGeom>
          <a:noFill/>
          <a:ln w="9525">
            <a:noFill/>
            <a:miter lim="800000"/>
            <a:headEnd/>
            <a:tailEnd/>
          </a:ln>
        </p:spPr>
        <p:txBody>
          <a:bodyPr wrap="none">
            <a:prstTxWarp prst="textNoShape">
              <a:avLst/>
            </a:prstTxWarp>
            <a:spAutoFit/>
          </a:bodyPr>
          <a:lstStyle/>
          <a:p>
            <a:r>
              <a:rPr lang="en-US" sz="5400" dirty="0"/>
              <a:t>+++</a:t>
            </a:r>
          </a:p>
        </p:txBody>
      </p:sp>
      <p:sp>
        <p:nvSpPr>
          <p:cNvPr id="30728" name="Tekstvak 11"/>
          <p:cNvSpPr txBox="1">
            <a:spLocks noChangeArrowheads="1"/>
          </p:cNvSpPr>
          <p:nvPr/>
        </p:nvSpPr>
        <p:spPr bwMode="auto">
          <a:xfrm>
            <a:off x="526667" y="4426630"/>
            <a:ext cx="3543683" cy="646331"/>
          </a:xfrm>
          <a:prstGeom prst="rect">
            <a:avLst/>
          </a:prstGeom>
          <a:noFill/>
          <a:ln w="9525">
            <a:noFill/>
            <a:miter lim="800000"/>
            <a:headEnd/>
            <a:tailEnd/>
          </a:ln>
        </p:spPr>
        <p:txBody>
          <a:bodyPr wrap="none">
            <a:prstTxWarp prst="textNoShape">
              <a:avLst/>
            </a:prstTxWarp>
            <a:spAutoFit/>
          </a:bodyPr>
          <a:lstStyle/>
          <a:p>
            <a:r>
              <a:rPr lang="en-GB" sz="1800" dirty="0" smtClean="0">
                <a:solidFill>
                  <a:srgbClr val="48231E"/>
                </a:solidFill>
              </a:rPr>
              <a:t>560 words were read in one session</a:t>
            </a:r>
            <a:endParaRPr lang="en-GB" sz="1800" dirty="0">
              <a:solidFill>
                <a:srgbClr val="48231E"/>
              </a:solidFill>
            </a:endParaRPr>
          </a:p>
          <a:p>
            <a:r>
              <a:rPr lang="en-GB" sz="1800" dirty="0" smtClean="0">
                <a:solidFill>
                  <a:srgbClr val="48231E"/>
                </a:solidFill>
              </a:rPr>
              <a:t>RT’s and errors were measures</a:t>
            </a:r>
            <a:endParaRPr lang="en-GB" sz="1800" dirty="0">
              <a:solidFill>
                <a:srgbClr val="48231E"/>
              </a:solidFill>
            </a:endParaRPr>
          </a:p>
        </p:txBody>
      </p:sp>
      <p:sp>
        <p:nvSpPr>
          <p:cNvPr id="2" name="TextBox 1"/>
          <p:cNvSpPr txBox="1"/>
          <p:nvPr/>
        </p:nvSpPr>
        <p:spPr>
          <a:xfrm>
            <a:off x="276225" y="5837990"/>
            <a:ext cx="8711866" cy="923330"/>
          </a:xfrm>
          <a:prstGeom prst="rect">
            <a:avLst/>
          </a:prstGeom>
          <a:noFill/>
        </p:spPr>
        <p:txBody>
          <a:bodyPr wrap="square" rtlCol="0">
            <a:spAutoFit/>
          </a:bodyPr>
          <a:lstStyle/>
          <a:p>
            <a:r>
              <a:rPr lang="en-GB" sz="1600" dirty="0"/>
              <a:t>H</a:t>
            </a:r>
            <a:r>
              <a:rPr lang="en-GB" dirty="0"/>
              <a:t>olden, J.G., </a:t>
            </a:r>
            <a:r>
              <a:rPr lang="en-GB" dirty="0" err="1"/>
              <a:t>Greijn</a:t>
            </a:r>
            <a:r>
              <a:rPr lang="en-GB" dirty="0"/>
              <a:t>, L.T., van </a:t>
            </a:r>
            <a:r>
              <a:rPr lang="en-GB" dirty="0" err="1"/>
              <a:t>Rooij</a:t>
            </a:r>
            <a:r>
              <a:rPr lang="en-GB" dirty="0"/>
              <a:t>, M.J.W., </a:t>
            </a:r>
            <a:r>
              <a:rPr lang="en-GB" dirty="0" err="1"/>
              <a:t>Wijnants</a:t>
            </a:r>
            <a:r>
              <a:rPr lang="en-GB" dirty="0"/>
              <a:t>, M.L., &amp; Bosman, A.M.T</a:t>
            </a:r>
            <a:r>
              <a:rPr lang="en-GB" dirty="0" smtClean="0"/>
              <a:t>. (</a:t>
            </a:r>
            <a:r>
              <a:rPr lang="en-GB" dirty="0"/>
              <a:t>online, </a:t>
            </a:r>
            <a:endParaRPr lang="en-GB" dirty="0" smtClean="0"/>
          </a:p>
          <a:p>
            <a:r>
              <a:rPr lang="en-GB" dirty="0"/>
              <a:t> </a:t>
            </a:r>
            <a:r>
              <a:rPr lang="en-GB" dirty="0" smtClean="0"/>
              <a:t>     August </a:t>
            </a:r>
            <a:r>
              <a:rPr lang="en-GB" dirty="0"/>
              <a:t>2014). </a:t>
            </a:r>
            <a:r>
              <a:rPr lang="en-GB" dirty="0" smtClean="0"/>
              <a:t>Dyslexic </a:t>
            </a:r>
            <a:r>
              <a:rPr lang="en-GB" dirty="0"/>
              <a:t>and </a:t>
            </a:r>
            <a:r>
              <a:rPr lang="en-GB" dirty="0" smtClean="0"/>
              <a:t>skilled reading </a:t>
            </a:r>
            <a:r>
              <a:rPr lang="en-GB" dirty="0"/>
              <a:t>dynamics are self-similar. </a:t>
            </a:r>
            <a:r>
              <a:rPr lang="en-GB" dirty="0"/>
              <a:t> </a:t>
            </a:r>
            <a:r>
              <a:rPr lang="en-GB" i="1" dirty="0" smtClean="0"/>
              <a:t>Annals </a:t>
            </a:r>
            <a:r>
              <a:rPr lang="en-GB" i="1" dirty="0"/>
              <a:t>of Dyslexia</a:t>
            </a:r>
            <a:r>
              <a:rPr lang="en-GB" dirty="0"/>
              <a:t>. </a:t>
            </a:r>
            <a:endParaRPr lang="nl-NL" dirty="0"/>
          </a:p>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21</a:t>
            </a:fld>
            <a:endParaRPr lang="en-US"/>
          </a:p>
        </p:txBody>
      </p:sp>
    </p:spTree>
    <p:extLst>
      <p:ext uri="{BB962C8B-B14F-4D97-AF65-F5344CB8AC3E}">
        <p14:creationId xmlns:p14="http://schemas.microsoft.com/office/powerpoint/2010/main" val="2687937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47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47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7475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475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3" nodeType="clickEffect">
                                  <p:stCondLst>
                                    <p:cond delay="0"/>
                                  </p:stCondLst>
                                  <p:childTnLst>
                                    <p:set>
                                      <p:cBhvr>
                                        <p:cTn id="22" dur="1" fill="hold">
                                          <p:stCondLst>
                                            <p:cond delay="0"/>
                                          </p:stCondLst>
                                        </p:cTn>
                                        <p:tgtEl>
                                          <p:spTgt spid="7475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47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childTnLst>
                                    <p:set>
                                      <p:cBhvr>
                                        <p:cTn id="28" dur="1" fill="hold">
                                          <p:stCondLst>
                                            <p:cond delay="0"/>
                                          </p:stCondLst>
                                        </p:cTn>
                                        <p:tgtEl>
                                          <p:spTgt spid="7475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47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0"/>
                                        </p:tgtEl>
                                        <p:attrNameLst>
                                          <p:attrName>style.visibility</p:attrName>
                                        </p:attrNameLst>
                                      </p:cBhvr>
                                      <p:to>
                                        <p:strVal val="visible"/>
                                      </p:to>
                                    </p:set>
                                  </p:childTnLst>
                                </p:cTn>
                              </p:par>
                              <p:par>
                                <p:cTn id="35" presetID="1" presetClass="exit" presetSubtype="0" fill="hold" grpId="4" nodeType="withEffect">
                                  <p:stCondLst>
                                    <p:cond delay="0"/>
                                  </p:stCondLst>
                                  <p:childTnLst>
                                    <p:set>
                                      <p:cBhvr>
                                        <p:cTn id="36" dur="1" fill="hold">
                                          <p:stCondLst>
                                            <p:cond delay="0"/>
                                          </p:stCondLst>
                                        </p:cTn>
                                        <p:tgtEl>
                                          <p:spTgt spid="747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8" grpId="1"/>
      <p:bldP spid="74759" grpId="0"/>
      <p:bldP spid="74759" grpId="1"/>
      <p:bldP spid="74760" grpId="0"/>
      <p:bldP spid="74757" grpId="0"/>
      <p:bldP spid="74757" grpId="1"/>
      <p:bldP spid="74757" grpId="2"/>
      <p:bldP spid="74757" grpId="3"/>
      <p:bldP spid="74757" grpId="4"/>
      <p:bldP spid="74757" grpId="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95535" y="190500"/>
            <a:ext cx="8458200" cy="1143000"/>
          </a:xfrm>
        </p:spPr>
        <p:txBody>
          <a:bodyPr/>
          <a:lstStyle/>
          <a:p>
            <a:pPr eaLnBrk="1" hangingPunct="1"/>
            <a:r>
              <a:rPr lang="en-GB" sz="4000" b="1" dirty="0" smtClean="0">
                <a:solidFill>
                  <a:srgbClr val="660066"/>
                </a:solidFill>
                <a:ea typeface="ＭＳ Ｐゴシック" pitchFamily="-109" charset="-128"/>
                <a:cs typeface="ＭＳ Ｐゴシック" pitchFamily="-109" charset="-128"/>
              </a:rPr>
              <a:t>Distributions</a:t>
            </a:r>
          </a:p>
        </p:txBody>
      </p:sp>
      <p:pic>
        <p:nvPicPr>
          <p:cNvPr id="2" name="Tijdelijke aanduiding voor inhoud 1" descr="Empirische distributies.tiff"/>
          <p:cNvPicPr>
            <a:picLocks noGrp="1" noChangeAspect="1"/>
          </p:cNvPicPr>
          <p:nvPr>
            <p:ph idx="4294967295"/>
          </p:nvPr>
        </p:nvPicPr>
        <p:blipFill>
          <a:blip r:embed="rId2">
            <a:extLst>
              <a:ext uri="{28A0092B-C50C-407E-A947-70E740481C1C}">
                <a14:useLocalDpi xmlns:a14="http://schemas.microsoft.com/office/drawing/2010/main" val="0"/>
              </a:ext>
            </a:extLst>
          </a:blip>
          <a:srcRect l="490" r="490"/>
          <a:stretch>
            <a:fillRect/>
          </a:stretch>
        </p:blipFill>
        <p:spPr>
          <a:xfrm>
            <a:off x="395535" y="2204864"/>
            <a:ext cx="8681151" cy="3456384"/>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22</a:t>
            </a:fld>
            <a:endParaRPr lang="en-US"/>
          </a:p>
        </p:txBody>
      </p:sp>
    </p:spTree>
    <p:extLst>
      <p:ext uri="{BB962C8B-B14F-4D97-AF65-F5344CB8AC3E}">
        <p14:creationId xmlns:p14="http://schemas.microsoft.com/office/powerpoint/2010/main" val="30724795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179512" y="139057"/>
            <a:ext cx="8964488" cy="1049819"/>
          </a:xfrm>
        </p:spPr>
        <p:txBody>
          <a:bodyPr>
            <a:normAutofit/>
          </a:bodyPr>
          <a:lstStyle/>
          <a:p>
            <a:pPr eaLnBrk="1" hangingPunct="1"/>
            <a:r>
              <a:rPr lang="el-GR" sz="4800" b="1" dirty="0" smtClean="0">
                <a:solidFill>
                  <a:srgbClr val="660066"/>
                </a:solidFill>
                <a:ea typeface="ＭＳ Ｐゴシック" pitchFamily="-109" charset="-128"/>
                <a:cs typeface="ＭＳ Ｐゴシック" pitchFamily="-109" charset="-128"/>
              </a:rPr>
              <a:t>α</a:t>
            </a:r>
            <a:r>
              <a:rPr lang="en-GB" sz="4800" b="1" dirty="0" smtClean="0">
                <a:solidFill>
                  <a:srgbClr val="660066"/>
                </a:solidFill>
                <a:ea typeface="ＭＳ Ｐゴシック" pitchFamily="-109" charset="-128"/>
                <a:cs typeface="ＭＳ Ｐゴシック" pitchFamily="-109" charset="-128"/>
              </a:rPr>
              <a:t>-parameter divides groups</a:t>
            </a:r>
          </a:p>
        </p:txBody>
      </p:sp>
      <p:pic>
        <p:nvPicPr>
          <p:cNvPr id="2" name="Tijdelijke aanduiding voor inhoud 1" descr="Alfa * Type lezer.tiff"/>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890" t="-12650" r="-23325" b="-8715"/>
          <a:stretch/>
        </p:blipFill>
        <p:spPr>
          <a:xfrm>
            <a:off x="31954" y="1052736"/>
            <a:ext cx="9482055" cy="5824559"/>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23</a:t>
            </a:fld>
            <a:endParaRPr lang="en-US"/>
          </a:p>
        </p:txBody>
      </p:sp>
    </p:spTree>
    <p:extLst>
      <p:ext uri="{BB962C8B-B14F-4D97-AF65-F5344CB8AC3E}">
        <p14:creationId xmlns:p14="http://schemas.microsoft.com/office/powerpoint/2010/main" val="28330219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95536" y="210931"/>
            <a:ext cx="8458200" cy="1143000"/>
          </a:xfrm>
        </p:spPr>
        <p:txBody>
          <a:bodyPr/>
          <a:lstStyle/>
          <a:p>
            <a:pPr eaLnBrk="1" hangingPunct="1"/>
            <a:r>
              <a:rPr lang="nl-NL" sz="4000" b="1" dirty="0" smtClean="0">
                <a:solidFill>
                  <a:srgbClr val="660066"/>
                </a:solidFill>
                <a:ea typeface="ＭＳ Ｐゴシック" pitchFamily="-109" charset="-128"/>
                <a:cs typeface="ＭＳ Ｐゴシック" pitchFamily="-109" charset="-128"/>
              </a:rPr>
              <a:t>Rapid-</a:t>
            </a:r>
            <a:r>
              <a:rPr lang="nl-NL" sz="4000" b="1" dirty="0" err="1" smtClean="0">
                <a:solidFill>
                  <a:srgbClr val="660066"/>
                </a:solidFill>
                <a:ea typeface="ＭＳ Ｐゴシック" pitchFamily="-109" charset="-128"/>
                <a:cs typeface="ＭＳ Ｐゴシック" pitchFamily="-109" charset="-128"/>
              </a:rPr>
              <a:t>naming</a:t>
            </a:r>
            <a:r>
              <a:rPr lang="nl-NL" sz="4000" b="1" dirty="0" smtClean="0">
                <a:solidFill>
                  <a:srgbClr val="660066"/>
                </a:solidFill>
                <a:ea typeface="ＭＳ Ｐゴシック" pitchFamily="-109" charset="-128"/>
                <a:cs typeface="ＭＳ Ｐゴシック" pitchFamily="-109" charset="-128"/>
              </a:rPr>
              <a:t> </a:t>
            </a:r>
            <a:r>
              <a:rPr lang="nl-NL" sz="4000" b="1" dirty="0">
                <a:solidFill>
                  <a:srgbClr val="660066"/>
                </a:solidFill>
                <a:ea typeface="ＭＳ Ｐゴシック" pitchFamily="-109" charset="-128"/>
                <a:cs typeface="ＭＳ Ｐゴシック" pitchFamily="-109" charset="-128"/>
              </a:rPr>
              <a:t>of </a:t>
            </a:r>
            <a:r>
              <a:rPr lang="nl-NL" sz="4000" b="1" dirty="0" err="1">
                <a:solidFill>
                  <a:srgbClr val="660066"/>
                </a:solidFill>
                <a:ea typeface="ＭＳ Ｐゴシック" pitchFamily="-109" charset="-128"/>
                <a:cs typeface="ＭＳ Ｐゴシック" pitchFamily="-109" charset="-128"/>
              </a:rPr>
              <a:t>colours</a:t>
            </a:r>
            <a:r>
              <a:rPr lang="nl-NL" sz="4000" b="1" dirty="0">
                <a:solidFill>
                  <a:srgbClr val="660066"/>
                </a:solidFill>
                <a:ea typeface="ＭＳ Ｐゴシック" pitchFamily="-109" charset="-128"/>
                <a:cs typeface="ＭＳ Ｐゴシック" pitchFamily="-109" charset="-128"/>
              </a:rPr>
              <a:t> </a:t>
            </a:r>
            <a:endParaRPr lang="en-GB" sz="4000" b="1" dirty="0" smtClean="0">
              <a:solidFill>
                <a:srgbClr val="660066"/>
              </a:solidFill>
              <a:ea typeface="ＭＳ Ｐゴシック" pitchFamily="-109" charset="-128"/>
              <a:cs typeface="ＭＳ Ｐゴシック" pitchFamily="-109" charset="-128"/>
            </a:endParaRPr>
          </a:p>
        </p:txBody>
      </p:sp>
      <p:sp>
        <p:nvSpPr>
          <p:cNvPr id="20483" name="Tijdelijke aanduiding voor inhoud 6"/>
          <p:cNvSpPr>
            <a:spLocks noGrp="1"/>
          </p:cNvSpPr>
          <p:nvPr>
            <p:ph idx="4294967295"/>
          </p:nvPr>
        </p:nvSpPr>
        <p:spPr>
          <a:xfrm>
            <a:off x="395536" y="1988840"/>
            <a:ext cx="8229600" cy="2592288"/>
          </a:xfrm>
          <a:prstGeom prst="rect">
            <a:avLst/>
          </a:prstGeom>
        </p:spPr>
        <p:txBody>
          <a:bodyPr/>
          <a:lstStyle/>
          <a:p>
            <a:pPr marL="514350" indent="-514350" eaLnBrk="1" hangingPunct="1">
              <a:buFont typeface="Arial" pitchFamily="-109" charset="0"/>
              <a:buNone/>
            </a:pPr>
            <a:endParaRPr lang="nl-NL" sz="3600" b="1" dirty="0" smtClean="0">
              <a:solidFill>
                <a:srgbClr val="000090"/>
              </a:solidFill>
              <a:ea typeface="ＭＳ Ｐゴシック" pitchFamily="-109" charset="-128"/>
              <a:cs typeface="ＭＳ Ｐゴシック" pitchFamily="-109" charset="-128"/>
            </a:endParaRPr>
          </a:p>
          <a:p>
            <a:pPr marL="514350" indent="-514350" eaLnBrk="1" hangingPunct="1">
              <a:buFont typeface="Arial" pitchFamily="-109" charset="0"/>
              <a:buNone/>
            </a:pPr>
            <a:r>
              <a:rPr lang="nl-NL" sz="2800" b="1" dirty="0">
                <a:solidFill>
                  <a:srgbClr val="000090"/>
                </a:solidFill>
                <a:ea typeface="ＭＳ Ｐゴシック" pitchFamily="-109" charset="-128"/>
                <a:cs typeface="ＭＳ Ｐゴシック" pitchFamily="-109" charset="-128"/>
              </a:rPr>
              <a:t>	</a:t>
            </a:r>
            <a:r>
              <a:rPr lang="nl-NL" sz="2800" b="1" dirty="0" smtClean="0">
                <a:solidFill>
                  <a:srgbClr val="000090"/>
                </a:solidFill>
                <a:ea typeface="ＭＳ Ｐゴシック" pitchFamily="-109" charset="-128"/>
                <a:cs typeface="ＭＳ Ｐゴシック" pitchFamily="-109" charset="-128"/>
              </a:rPr>
              <a:t>	</a:t>
            </a: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p:txBody>
      </p:sp>
      <p:sp>
        <p:nvSpPr>
          <p:cNvPr id="2" name="Rechthoek 1"/>
          <p:cNvSpPr/>
          <p:nvPr/>
        </p:nvSpPr>
        <p:spPr>
          <a:xfrm>
            <a:off x="683568" y="2564904"/>
            <a:ext cx="648072" cy="64807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6" name="Rechthoek 5"/>
          <p:cNvSpPr/>
          <p:nvPr/>
        </p:nvSpPr>
        <p:spPr>
          <a:xfrm>
            <a:off x="1979712" y="2564904"/>
            <a:ext cx="648072" cy="6480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hthoek 6"/>
          <p:cNvSpPr/>
          <p:nvPr/>
        </p:nvSpPr>
        <p:spPr>
          <a:xfrm>
            <a:off x="3203848" y="2564904"/>
            <a:ext cx="648072" cy="64807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hthoek 7"/>
          <p:cNvSpPr/>
          <p:nvPr/>
        </p:nvSpPr>
        <p:spPr>
          <a:xfrm>
            <a:off x="5580112" y="2564904"/>
            <a:ext cx="648072" cy="64807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p:nvSpPr>
        <p:spPr>
          <a:xfrm>
            <a:off x="3131840" y="4005064"/>
            <a:ext cx="648072" cy="6480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hoek 9"/>
          <p:cNvSpPr/>
          <p:nvPr/>
        </p:nvSpPr>
        <p:spPr>
          <a:xfrm>
            <a:off x="1907704" y="4005064"/>
            <a:ext cx="648072" cy="64807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hthoek 10"/>
          <p:cNvSpPr/>
          <p:nvPr/>
        </p:nvSpPr>
        <p:spPr>
          <a:xfrm>
            <a:off x="683568" y="4005064"/>
            <a:ext cx="648072" cy="64807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hthoek 11"/>
          <p:cNvSpPr/>
          <p:nvPr/>
        </p:nvSpPr>
        <p:spPr>
          <a:xfrm>
            <a:off x="4355976" y="2564904"/>
            <a:ext cx="648072" cy="64807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hthoek 12"/>
          <p:cNvSpPr/>
          <p:nvPr/>
        </p:nvSpPr>
        <p:spPr>
          <a:xfrm>
            <a:off x="6876256" y="2564904"/>
            <a:ext cx="648072" cy="6480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hthoek 13"/>
          <p:cNvSpPr/>
          <p:nvPr/>
        </p:nvSpPr>
        <p:spPr>
          <a:xfrm>
            <a:off x="4355976" y="4005064"/>
            <a:ext cx="576064" cy="64807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hthoek 14"/>
          <p:cNvSpPr/>
          <p:nvPr/>
        </p:nvSpPr>
        <p:spPr>
          <a:xfrm>
            <a:off x="5580112" y="4005064"/>
            <a:ext cx="648072" cy="64807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hthoek 15"/>
          <p:cNvSpPr/>
          <p:nvPr/>
        </p:nvSpPr>
        <p:spPr>
          <a:xfrm>
            <a:off x="6876256" y="4005064"/>
            <a:ext cx="648072" cy="64807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kstvak 3"/>
          <p:cNvSpPr txBox="1"/>
          <p:nvPr/>
        </p:nvSpPr>
        <p:spPr>
          <a:xfrm>
            <a:off x="827584" y="5517232"/>
            <a:ext cx="2304256" cy="584776"/>
          </a:xfrm>
          <a:prstGeom prst="rect">
            <a:avLst/>
          </a:prstGeom>
          <a:noFill/>
        </p:spPr>
        <p:txBody>
          <a:bodyPr wrap="square" rtlCol="0">
            <a:spAutoFit/>
          </a:bodyPr>
          <a:lstStyle/>
          <a:p>
            <a:r>
              <a:rPr lang="en-GB" sz="3200" dirty="0" smtClean="0">
                <a:solidFill>
                  <a:srgbClr val="48231E"/>
                </a:solidFill>
                <a:latin typeface="+mj-lt"/>
              </a:rPr>
              <a:t>…… </a:t>
            </a:r>
            <a:r>
              <a:rPr lang="en-GB" sz="3200" i="1" dirty="0" smtClean="0">
                <a:solidFill>
                  <a:srgbClr val="48231E"/>
                </a:solidFill>
                <a:latin typeface="+mj-lt"/>
              </a:rPr>
              <a:t>n</a:t>
            </a:r>
            <a:r>
              <a:rPr lang="en-GB" sz="3200" dirty="0" smtClean="0">
                <a:solidFill>
                  <a:srgbClr val="48231E"/>
                </a:solidFill>
                <a:latin typeface="+mj-lt"/>
              </a:rPr>
              <a:t> = 560</a:t>
            </a:r>
            <a:endParaRPr lang="en-GB" sz="3200" dirty="0">
              <a:solidFill>
                <a:srgbClr val="48231E"/>
              </a:solidFill>
              <a:latin typeface="+mj-lt"/>
            </a:endParaRPr>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24</a:t>
            </a:fld>
            <a:endParaRPr lang="en-US"/>
          </a:p>
        </p:txBody>
      </p:sp>
    </p:spTree>
    <p:extLst>
      <p:ext uri="{BB962C8B-B14F-4D97-AF65-F5344CB8AC3E}">
        <p14:creationId xmlns:p14="http://schemas.microsoft.com/office/powerpoint/2010/main" val="36559236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95536" y="75831"/>
            <a:ext cx="8458200" cy="1143000"/>
          </a:xfrm>
        </p:spPr>
        <p:txBody>
          <a:bodyPr/>
          <a:lstStyle/>
          <a:p>
            <a:pPr eaLnBrk="1" hangingPunct="1"/>
            <a:r>
              <a:rPr lang="nl-NL" sz="4000" b="1" dirty="0" err="1" smtClean="0">
                <a:solidFill>
                  <a:srgbClr val="660066"/>
                </a:solidFill>
                <a:ea typeface="ＭＳ Ｐゴシック" pitchFamily="-109" charset="-128"/>
                <a:cs typeface="ＭＳ Ｐゴシック" pitchFamily="-109" charset="-128"/>
              </a:rPr>
              <a:t>Arithmetic-decision</a:t>
            </a:r>
            <a:r>
              <a:rPr lang="nl-NL" sz="4000" b="1" dirty="0" smtClean="0">
                <a:solidFill>
                  <a:srgbClr val="660066"/>
                </a:solidFill>
                <a:ea typeface="ＭＳ Ｐゴシック" pitchFamily="-109" charset="-128"/>
                <a:cs typeface="ＭＳ Ｐゴシック" pitchFamily="-109" charset="-128"/>
              </a:rPr>
              <a:t> </a:t>
            </a:r>
            <a:r>
              <a:rPr lang="nl-NL" sz="4000" b="1" dirty="0" err="1" smtClean="0">
                <a:solidFill>
                  <a:srgbClr val="660066"/>
                </a:solidFill>
                <a:ea typeface="ＭＳ Ｐゴシック" pitchFamily="-109" charset="-128"/>
                <a:cs typeface="ＭＳ Ｐゴシック" pitchFamily="-109" charset="-128"/>
              </a:rPr>
              <a:t>task</a:t>
            </a:r>
            <a:endParaRPr lang="en-GB" sz="4000" b="1" dirty="0" smtClean="0">
              <a:solidFill>
                <a:srgbClr val="660066"/>
              </a:solidFill>
              <a:ea typeface="ＭＳ Ｐゴシック" pitchFamily="-109" charset="-128"/>
              <a:cs typeface="ＭＳ Ｐゴシック" pitchFamily="-109" charset="-128"/>
            </a:endParaRPr>
          </a:p>
        </p:txBody>
      </p:sp>
      <p:sp>
        <p:nvSpPr>
          <p:cNvPr id="20483" name="Tijdelijke aanduiding voor inhoud 6"/>
          <p:cNvSpPr>
            <a:spLocks noGrp="1"/>
          </p:cNvSpPr>
          <p:nvPr>
            <p:ph idx="4294967295"/>
          </p:nvPr>
        </p:nvSpPr>
        <p:spPr>
          <a:xfrm>
            <a:off x="395536" y="1772815"/>
            <a:ext cx="8229600" cy="4681773"/>
          </a:xfrm>
          <a:prstGeom prst="rect">
            <a:avLst/>
          </a:prstGeom>
        </p:spPr>
        <p:txBody>
          <a:bodyPr>
            <a:normAutofit/>
          </a:bodyPr>
          <a:lstStyle/>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3 + 4 = 7 (yes)			1 + 1 = 3 (no)</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3 – 1 = 1 (no)			9 – 1 = 6 (no)</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4 + 2 = 5 (no)			7 + 2  = 8 (no)</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3 + 5 = 8 (yes)			        etc..</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7 – 1 = 6 (yes)			         …….</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7 + 1 = 6 (no)			</a:t>
            </a: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        ..…..</a:t>
            </a:r>
          </a:p>
          <a:p>
            <a:pPr marL="514350" indent="-514350" eaLnBrk="1" hangingPunct="1">
              <a:lnSpc>
                <a:spcPct val="130000"/>
              </a:lnSpc>
              <a:buFont typeface="Arial" pitchFamily="-109" charset="0"/>
              <a:buNone/>
            </a:pPr>
            <a:r>
              <a:rPr lang="nl-NL" sz="2800" b="1" dirty="0" smtClean="0">
                <a:solidFill>
                  <a:srgbClr val="48231E"/>
                </a:solidFill>
                <a:ea typeface="ＭＳ Ｐゴシック" pitchFamily="-109" charset="-128"/>
                <a:cs typeface="ＭＳ Ｐゴシック" pitchFamily="-109" charset="-128"/>
              </a:rPr>
              <a:t>6 + 3 = 9 (yes)		</a:t>
            </a: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                 </a:t>
            </a:r>
            <a:r>
              <a:rPr lang="nl-NL" sz="2800" i="1" dirty="0" smtClean="0">
                <a:solidFill>
                  <a:srgbClr val="48231E"/>
                </a:solidFill>
                <a:ea typeface="ＭＳ Ｐゴシック" pitchFamily="-109" charset="-128"/>
                <a:cs typeface="ＭＳ Ｐゴシック" pitchFamily="-109" charset="-128"/>
              </a:rPr>
              <a:t>n</a:t>
            </a:r>
            <a:r>
              <a:rPr lang="nl-NL" sz="2800" dirty="0" smtClean="0">
                <a:solidFill>
                  <a:srgbClr val="48231E"/>
                </a:solidFill>
                <a:ea typeface="ＭＳ Ｐゴシック" pitchFamily="-109" charset="-128"/>
                <a:cs typeface="ＭＳ Ｐゴシック" pitchFamily="-109" charset="-128"/>
              </a:rPr>
              <a:t> = 560</a:t>
            </a:r>
            <a:r>
              <a:rPr lang="nl-NL" sz="2800" b="1" dirty="0" smtClean="0">
                <a:solidFill>
                  <a:srgbClr val="000090"/>
                </a:solidFill>
                <a:ea typeface="ＭＳ Ｐゴシック" pitchFamily="-109" charset="-128"/>
                <a:cs typeface="ＭＳ Ｐゴシック" pitchFamily="-109" charset="-128"/>
              </a:rPr>
              <a:t>	</a:t>
            </a: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25</a:t>
            </a:fld>
            <a:endParaRPr lang="en-US"/>
          </a:p>
        </p:txBody>
      </p:sp>
    </p:spTree>
    <p:extLst>
      <p:ext uri="{BB962C8B-B14F-4D97-AF65-F5344CB8AC3E}">
        <p14:creationId xmlns:p14="http://schemas.microsoft.com/office/powerpoint/2010/main" val="31147351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323528" y="251461"/>
            <a:ext cx="8458200" cy="634006"/>
          </a:xfrm>
        </p:spPr>
        <p:txBody>
          <a:bodyPr>
            <a:normAutofit fontScale="90000"/>
          </a:bodyPr>
          <a:lstStyle/>
          <a:p>
            <a:pPr eaLnBrk="1" hangingPunct="1"/>
            <a:r>
              <a:rPr lang="nl-NL" sz="4000" b="1" dirty="0" err="1" smtClean="0">
                <a:solidFill>
                  <a:srgbClr val="660066"/>
                </a:solidFill>
                <a:ea typeface="ＭＳ Ｐゴシック" pitchFamily="-109" charset="-128"/>
                <a:cs typeface="ＭＳ Ｐゴシック" pitchFamily="-109" charset="-128"/>
              </a:rPr>
              <a:t>Erikson-flanker</a:t>
            </a:r>
            <a:r>
              <a:rPr lang="nl-NL" sz="4000" b="1" dirty="0" smtClean="0">
                <a:solidFill>
                  <a:srgbClr val="660066"/>
                </a:solidFill>
                <a:ea typeface="ＭＳ Ｐゴシック" pitchFamily="-109" charset="-128"/>
                <a:cs typeface="ＭＳ Ｐゴシック" pitchFamily="-109" charset="-128"/>
              </a:rPr>
              <a:t> </a:t>
            </a:r>
            <a:r>
              <a:rPr lang="nl-NL" sz="4000" b="1" dirty="0" err="1" smtClean="0">
                <a:solidFill>
                  <a:srgbClr val="660066"/>
                </a:solidFill>
                <a:ea typeface="ＭＳ Ｐゴシック" pitchFamily="-109" charset="-128"/>
                <a:cs typeface="ＭＳ Ｐゴシック" pitchFamily="-109" charset="-128"/>
              </a:rPr>
              <a:t>task</a:t>
            </a:r>
            <a:r>
              <a:rPr lang="nl-NL" sz="4000" b="1" dirty="0" smtClean="0">
                <a:solidFill>
                  <a:srgbClr val="660066"/>
                </a:solidFill>
                <a:ea typeface="ＭＳ Ｐゴシック" pitchFamily="-109" charset="-128"/>
                <a:cs typeface="ＭＳ Ｐゴシック" pitchFamily="-109" charset="-128"/>
              </a:rPr>
              <a:t> </a:t>
            </a:r>
            <a:endParaRPr lang="en-GB" sz="4000" b="1" dirty="0" smtClean="0">
              <a:solidFill>
                <a:srgbClr val="660066"/>
              </a:solidFill>
              <a:ea typeface="ＭＳ Ｐゴシック" pitchFamily="-109" charset="-128"/>
              <a:cs typeface="ＭＳ Ｐゴシック" pitchFamily="-109" charset="-128"/>
            </a:endParaRPr>
          </a:p>
        </p:txBody>
      </p:sp>
      <p:sp>
        <p:nvSpPr>
          <p:cNvPr id="20483" name="Tijdelijke aanduiding voor inhoud 6"/>
          <p:cNvSpPr>
            <a:spLocks noGrp="1"/>
          </p:cNvSpPr>
          <p:nvPr>
            <p:ph idx="4294967295"/>
          </p:nvPr>
        </p:nvSpPr>
        <p:spPr>
          <a:xfrm>
            <a:off x="323527" y="1514615"/>
            <a:ext cx="8578691" cy="5021529"/>
          </a:xfrm>
          <a:prstGeom prst="rect">
            <a:avLst/>
          </a:prstGeom>
        </p:spPr>
        <p:txBody>
          <a:bodyPr>
            <a:normAutofit lnSpcReduction="10000"/>
          </a:bodyPr>
          <a:lstStyle/>
          <a:p>
            <a:pPr marL="514350" indent="-514350" eaLnBrk="1" hangingPunct="1">
              <a:lnSpc>
                <a:spcPct val="130000"/>
              </a:lnSpc>
              <a:buFont typeface="Arial" pitchFamily="-109" charset="0"/>
              <a:buNone/>
            </a:pPr>
            <a:r>
              <a:rPr lang="nl-NL" sz="2800" b="1" dirty="0" smtClean="0">
                <a:solidFill>
                  <a:srgbClr val="000090"/>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trial a		</a:t>
            </a:r>
            <a:r>
              <a:rPr lang="nl-NL" sz="3600" b="1" dirty="0" smtClean="0">
                <a:solidFill>
                  <a:srgbClr val="48231E"/>
                </a:solidFill>
                <a:ea typeface="ＭＳ Ｐゴシック" pitchFamily="-109" charset="-128"/>
                <a:cs typeface="ＭＳ Ｐゴシック" pitchFamily="-109" charset="-128"/>
              </a:rPr>
              <a:t>=&gt; =&gt; =&gt; =&gt; =&gt; </a:t>
            </a:r>
            <a:r>
              <a:rPr lang="nl-NL" sz="2400" b="1" dirty="0" smtClean="0">
                <a:solidFill>
                  <a:srgbClr val="48231E"/>
                </a:solidFill>
                <a:ea typeface="ＭＳ Ｐゴシック" pitchFamily="-109" charset="-128"/>
                <a:cs typeface="ＭＳ Ｐゴシック" pitchFamily="-109" charset="-128"/>
              </a:rPr>
              <a:t>(max congruent)</a:t>
            </a:r>
          </a:p>
          <a:p>
            <a:pPr marL="514350" indent="-514350" eaLnBrk="1" hangingPunct="1">
              <a:lnSpc>
                <a:spcPct val="130000"/>
              </a:lnSpc>
              <a:buNone/>
            </a:pPr>
            <a:r>
              <a:rPr lang="nl-NL" sz="3600" b="1" dirty="0" smtClean="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trial b</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=&gt; =&gt; &lt;=</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=&gt; =&gt; </a:t>
            </a:r>
            <a:r>
              <a:rPr lang="nl-NL" sz="2400" b="1" dirty="0" smtClean="0">
                <a:solidFill>
                  <a:srgbClr val="48231E"/>
                </a:solidFill>
                <a:ea typeface="ＭＳ Ｐゴシック" pitchFamily="-109" charset="-128"/>
                <a:cs typeface="ＭＳ Ｐゴシック" pitchFamily="-109" charset="-128"/>
              </a:rPr>
              <a:t>(max discongruent)</a:t>
            </a:r>
            <a:endParaRPr lang="nl-NL" sz="3600" b="1" dirty="0" smtClean="0">
              <a:solidFill>
                <a:srgbClr val="48231E"/>
              </a:solidFill>
              <a:ea typeface="ＭＳ Ｐゴシック" pitchFamily="-109" charset="-128"/>
              <a:cs typeface="ＭＳ Ｐゴシック" pitchFamily="-109" charset="-128"/>
            </a:endParaRPr>
          </a:p>
          <a:p>
            <a:pPr marL="514350" indent="-514350" eaLnBrk="1" hangingPunct="1">
              <a:lnSpc>
                <a:spcPct val="130000"/>
              </a:lnSpc>
              <a:buNone/>
            </a:pPr>
            <a:r>
              <a:rPr lang="nl-NL" sz="36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trial c</a:t>
            </a:r>
            <a:r>
              <a:rPr lang="nl-NL" sz="2800" b="1" dirty="0">
                <a:solidFill>
                  <a:srgbClr val="48231E"/>
                </a:solidFill>
                <a:ea typeface="ＭＳ Ｐゴシック" pitchFamily="-109" charset="-128"/>
                <a:cs typeface="ＭＳ Ｐゴシック" pitchFamily="-109" charset="-128"/>
              </a:rPr>
              <a:t>		</a:t>
            </a:r>
            <a:r>
              <a:rPr lang="nl-NL" sz="3600" b="1" dirty="0" smtClean="0">
                <a:solidFill>
                  <a:srgbClr val="48231E"/>
                </a:solidFill>
                <a:ea typeface="ＭＳ Ｐゴシック" pitchFamily="-109" charset="-128"/>
                <a:cs typeface="ＭＳ Ｐゴシック" pitchFamily="-109" charset="-128"/>
              </a:rPr>
              <a:t>&lt;</a:t>
            </a:r>
            <a:r>
              <a:rPr lang="nl-NL" sz="3600" b="1" dirty="0">
                <a:solidFill>
                  <a:srgbClr val="48231E"/>
                </a:solidFill>
                <a:ea typeface="ＭＳ Ｐゴシック" pitchFamily="-109" charset="-128"/>
                <a:cs typeface="ＭＳ Ｐゴシック" pitchFamily="-109" charset="-128"/>
              </a:rPr>
              <a:t>=</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&lt;=</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&lt;=</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=&gt; =&gt;</a:t>
            </a:r>
          </a:p>
          <a:p>
            <a:pPr marL="514350" indent="-514350" eaLnBrk="1" hangingPunct="1">
              <a:lnSpc>
                <a:spcPct val="130000"/>
              </a:lnSpc>
              <a:buNone/>
            </a:pP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trial d</a:t>
            </a:r>
            <a:r>
              <a:rPr lang="nl-NL" sz="2800" b="1" dirty="0">
                <a:solidFill>
                  <a:srgbClr val="48231E"/>
                </a:solidFill>
                <a:ea typeface="ＭＳ Ｐゴシック" pitchFamily="-109" charset="-128"/>
                <a:cs typeface="ＭＳ Ｐゴシック" pitchFamily="-109" charset="-128"/>
              </a:rPr>
              <a:t>		</a:t>
            </a:r>
            <a:r>
              <a:rPr lang="nl-NL" sz="3600" b="1" dirty="0" smtClean="0">
                <a:solidFill>
                  <a:srgbClr val="48231E"/>
                </a:solidFill>
                <a:ea typeface="ＭＳ Ｐゴシック" pitchFamily="-109" charset="-128"/>
                <a:cs typeface="ＭＳ Ｐゴシック" pitchFamily="-109" charset="-128"/>
              </a:rPr>
              <a:t>&lt;</a:t>
            </a:r>
            <a:r>
              <a:rPr lang="nl-NL" sz="3600" b="1" dirty="0">
                <a:solidFill>
                  <a:srgbClr val="48231E"/>
                </a:solidFill>
                <a:ea typeface="ＭＳ Ｐゴシック" pitchFamily="-109" charset="-128"/>
                <a:cs typeface="ＭＳ Ｐゴシック" pitchFamily="-109" charset="-128"/>
              </a:rPr>
              <a:t>= =&gt;</a:t>
            </a:r>
            <a:r>
              <a:rPr lang="nl-NL" sz="3600" b="1" dirty="0" smtClean="0">
                <a:solidFill>
                  <a:srgbClr val="48231E"/>
                </a:solidFill>
                <a:ea typeface="ＭＳ Ｐゴシック" pitchFamily="-109" charset="-128"/>
                <a:cs typeface="ＭＳ Ｐゴシック" pitchFamily="-109" charset="-128"/>
              </a:rPr>
              <a:t> </a:t>
            </a:r>
            <a:r>
              <a:rPr lang="nl-NL" sz="3600" b="1" dirty="0">
                <a:solidFill>
                  <a:srgbClr val="48231E"/>
                </a:solidFill>
                <a:ea typeface="ＭＳ Ｐゴシック" pitchFamily="-109" charset="-128"/>
                <a:cs typeface="ＭＳ Ｐゴシック" pitchFamily="-109" charset="-128"/>
              </a:rPr>
              <a:t>=&gt; </a:t>
            </a:r>
            <a:r>
              <a:rPr lang="nl-NL" sz="3600" b="1" dirty="0" smtClean="0">
                <a:solidFill>
                  <a:srgbClr val="48231E"/>
                </a:solidFill>
                <a:ea typeface="ＭＳ Ｐゴシック" pitchFamily="-109" charset="-128"/>
                <a:cs typeface="ＭＳ Ｐゴシック" pitchFamily="-109" charset="-128"/>
              </a:rPr>
              <a:t>&lt;= </a:t>
            </a:r>
            <a:r>
              <a:rPr lang="nl-NL" sz="3600" b="1" dirty="0">
                <a:solidFill>
                  <a:srgbClr val="48231E"/>
                </a:solidFill>
                <a:ea typeface="ＭＳ Ｐゴシック" pitchFamily="-109" charset="-128"/>
                <a:cs typeface="ＭＳ Ｐゴシック" pitchFamily="-109" charset="-128"/>
              </a:rPr>
              <a:t>=&gt;</a:t>
            </a:r>
          </a:p>
          <a:p>
            <a:pPr marL="514350" indent="-514350" eaLnBrk="1" hangingPunct="1">
              <a:lnSpc>
                <a:spcPct val="130000"/>
              </a:lnSpc>
              <a:buNone/>
            </a:pPr>
            <a:endParaRPr lang="nl-NL" sz="2800" b="1" dirty="0">
              <a:solidFill>
                <a:srgbClr val="48231E"/>
              </a:solidFill>
              <a:ea typeface="ＭＳ Ｐゴシック" pitchFamily="-109" charset="-128"/>
              <a:cs typeface="ＭＳ Ｐゴシック" pitchFamily="-109" charset="-128"/>
            </a:endParaRPr>
          </a:p>
          <a:p>
            <a:pPr marL="514350" indent="-514350" algn="ctr" eaLnBrk="1" hangingPunct="1">
              <a:lnSpc>
                <a:spcPct val="130000"/>
              </a:lnSpc>
              <a:buFont typeface="Arial" pitchFamily="-109" charset="0"/>
              <a:buNone/>
            </a:pPr>
            <a:endParaRPr lang="nl-NL" dirty="0" smtClean="0">
              <a:ea typeface="ＭＳ Ｐゴシック" pitchFamily="-109" charset="-128"/>
              <a:cs typeface="ＭＳ Ｐゴシック" pitchFamily="-109" charset="-128"/>
            </a:endParaRPr>
          </a:p>
          <a:p>
            <a:pPr marL="514350" indent="-514350" algn="ctr" eaLnBrk="1" hangingPunct="1">
              <a:lnSpc>
                <a:spcPct val="130000"/>
              </a:lnSpc>
              <a:buFont typeface="Arial" pitchFamily="-109" charset="0"/>
              <a:buNone/>
            </a:pPr>
            <a:r>
              <a:rPr lang="nl-NL" dirty="0" smtClean="0">
                <a:solidFill>
                  <a:srgbClr val="48231E"/>
                </a:solidFill>
                <a:ea typeface="ＭＳ Ｐゴシック" pitchFamily="-109" charset="-128"/>
                <a:cs typeface="ＭＳ Ｐゴシック" pitchFamily="-109" charset="-128"/>
              </a:rPr>
              <a:t>.….. </a:t>
            </a:r>
            <a:r>
              <a:rPr lang="nl-NL" i="1" dirty="0">
                <a:solidFill>
                  <a:srgbClr val="48231E"/>
                </a:solidFill>
                <a:ea typeface="ＭＳ Ｐゴシック" pitchFamily="-109" charset="-128"/>
                <a:cs typeface="ＭＳ Ｐゴシック" pitchFamily="-109" charset="-128"/>
              </a:rPr>
              <a:t>n</a:t>
            </a:r>
            <a:r>
              <a:rPr lang="nl-NL" dirty="0" smtClean="0">
                <a:solidFill>
                  <a:srgbClr val="48231E"/>
                </a:solidFill>
                <a:ea typeface="ＭＳ Ｐゴシック" pitchFamily="-109" charset="-128"/>
                <a:cs typeface="ＭＳ Ｐゴシック" pitchFamily="-109" charset="-128"/>
              </a:rPr>
              <a:t> = 560</a:t>
            </a:r>
          </a:p>
          <a:p>
            <a:pPr marL="514350" indent="-514350" eaLnBrk="1" hangingPunct="1">
              <a:buFont typeface="Arial" pitchFamily="-109" charset="0"/>
              <a:buNone/>
            </a:pP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	</a:t>
            </a: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a:p>
            <a:pPr marL="514350" indent="-514350" eaLnBrk="1" hangingPunct="1">
              <a:buFont typeface="Arial" pitchFamily="-109" charset="0"/>
              <a:buNone/>
            </a:pPr>
            <a:endParaRPr lang="nl-NL" sz="2800" b="1" dirty="0">
              <a:solidFill>
                <a:srgbClr val="000090"/>
              </a:solidFill>
              <a:ea typeface="ＭＳ Ｐゴシック" pitchFamily="-109" charset="-128"/>
              <a:cs typeface="ＭＳ Ｐゴシック" pitchFamily="-109" charset="-128"/>
            </a:endParaRPr>
          </a:p>
        </p:txBody>
      </p:sp>
      <p:cxnSp>
        <p:nvCxnSpPr>
          <p:cNvPr id="3" name="Rechte verbindingslijn met pijl 2"/>
          <p:cNvCxnSpPr/>
          <p:nvPr/>
        </p:nvCxnSpPr>
        <p:spPr>
          <a:xfrm>
            <a:off x="4593209" y="4797152"/>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26</a:t>
            </a:fld>
            <a:endParaRPr lang="en-US"/>
          </a:p>
        </p:txBody>
      </p:sp>
    </p:spTree>
    <p:extLst>
      <p:ext uri="{BB962C8B-B14F-4D97-AF65-F5344CB8AC3E}">
        <p14:creationId xmlns:p14="http://schemas.microsoft.com/office/powerpoint/2010/main" val="35185150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179512" y="116632"/>
            <a:ext cx="8748464" cy="775026"/>
          </a:xfrm>
        </p:spPr>
        <p:txBody>
          <a:bodyPr/>
          <a:lstStyle/>
          <a:p>
            <a:pPr eaLnBrk="1" hangingPunct="1"/>
            <a:r>
              <a:rPr lang="en-GB" b="1" dirty="0" smtClean="0">
                <a:solidFill>
                  <a:srgbClr val="660066"/>
                </a:solidFill>
                <a:ea typeface="ＭＳ Ｐゴシック" pitchFamily="-109" charset="-128"/>
                <a:cs typeface="ＭＳ Ｐゴシック" pitchFamily="-109" charset="-128"/>
              </a:rPr>
              <a:t>Number of Log-normal distributions</a:t>
            </a:r>
          </a:p>
        </p:txBody>
      </p:sp>
      <p:graphicFrame>
        <p:nvGraphicFramePr>
          <p:cNvPr id="3" name="Tijdelijke aanduiding voor inhoud 2"/>
          <p:cNvGraphicFramePr>
            <a:graphicFrameLocks noGrp="1"/>
          </p:cNvGraphicFramePr>
          <p:nvPr>
            <p:ph idx="4294967295"/>
            <p:extLst>
              <p:ext uri="{D42A27DB-BD31-4B8C-83A1-F6EECF244321}">
                <p14:modId xmlns:p14="http://schemas.microsoft.com/office/powerpoint/2010/main" val="2043121737"/>
              </p:ext>
            </p:extLst>
          </p:nvPr>
        </p:nvGraphicFramePr>
        <p:xfrm>
          <a:off x="239232" y="1124744"/>
          <a:ext cx="8229599" cy="5368644"/>
        </p:xfrm>
        <a:graphic>
          <a:graphicData uri="http://schemas.openxmlformats.org/drawingml/2006/table">
            <a:tbl>
              <a:tblPr firstRow="1" bandRow="1">
                <a:tableStyleId>{5C22544A-7EE6-4342-B048-85BDC9FD1C3A}</a:tableStyleId>
              </a:tblPr>
              <a:tblGrid>
                <a:gridCol w="1175657"/>
                <a:gridCol w="1175657"/>
                <a:gridCol w="1681134"/>
                <a:gridCol w="360040"/>
                <a:gridCol w="1485797"/>
                <a:gridCol w="1175657"/>
                <a:gridCol w="1175657"/>
              </a:tblGrid>
              <a:tr h="705205">
                <a:tc gridSpan="3">
                  <a:txBody>
                    <a:bodyPr/>
                    <a:lstStyle/>
                    <a:p>
                      <a:pPr algn="ctr"/>
                      <a:r>
                        <a:rPr lang="nl-NL" sz="2800" dirty="0" err="1" smtClean="0"/>
                        <a:t>Dyslexic</a:t>
                      </a:r>
                      <a:endParaRPr lang="nl-NL" sz="2800" dirty="0"/>
                    </a:p>
                  </a:txBody>
                  <a:tcPr/>
                </a:tc>
                <a:tc hMerge="1">
                  <a:txBody>
                    <a:bodyPr/>
                    <a:lstStyle/>
                    <a:p>
                      <a:endParaRPr lang="nl-NL" dirty="0"/>
                    </a:p>
                  </a:txBody>
                  <a:tcPr/>
                </a:tc>
                <a:tc hMerge="1">
                  <a:txBody>
                    <a:bodyPr/>
                    <a:lstStyle/>
                    <a:p>
                      <a:endParaRPr lang="nl-NL" dirty="0"/>
                    </a:p>
                  </a:txBody>
                  <a:tcPr/>
                </a:tc>
                <a:tc>
                  <a:txBody>
                    <a:bodyPr/>
                    <a:lstStyle/>
                    <a:p>
                      <a:pPr algn="ctr"/>
                      <a:endParaRPr lang="nl-NL" sz="2800" dirty="0"/>
                    </a:p>
                  </a:txBody>
                  <a:tcPr/>
                </a:tc>
                <a:tc gridSpan="3">
                  <a:txBody>
                    <a:bodyPr/>
                    <a:lstStyle/>
                    <a:p>
                      <a:pPr algn="ctr"/>
                      <a:r>
                        <a:rPr lang="nl-NL" sz="2800" dirty="0" smtClean="0"/>
                        <a:t>Non-</a:t>
                      </a:r>
                      <a:r>
                        <a:rPr lang="nl-NL" sz="2800" baseline="0" dirty="0" smtClean="0"/>
                        <a:t> </a:t>
                      </a:r>
                      <a:r>
                        <a:rPr lang="nl-NL" sz="2800" baseline="0" dirty="0" err="1" smtClean="0"/>
                        <a:t>dyslexic</a:t>
                      </a:r>
                      <a:endParaRPr lang="nl-NL" sz="2800" dirty="0"/>
                    </a:p>
                  </a:txBody>
                  <a:tcPr/>
                </a:tc>
                <a:tc hMerge="1">
                  <a:txBody>
                    <a:bodyPr/>
                    <a:lstStyle/>
                    <a:p>
                      <a:endParaRPr lang="nl-NL" dirty="0"/>
                    </a:p>
                  </a:txBody>
                  <a:tcPr/>
                </a:tc>
                <a:tc hMerge="1">
                  <a:txBody>
                    <a:bodyPr/>
                    <a:lstStyle/>
                    <a:p>
                      <a:endParaRPr lang="nl-NL" dirty="0"/>
                    </a:p>
                  </a:txBody>
                  <a:tcPr/>
                </a:tc>
              </a:tr>
              <a:tr h="497708">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4</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r>
              <a:tr h="497708">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r>
              <a:tr h="497708">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r>
              <a:tr h="497708">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4</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4</a:t>
                      </a:r>
                      <a:endParaRPr lang="nl-NL" sz="2800" dirty="0">
                        <a:solidFill>
                          <a:srgbClr val="48231E"/>
                        </a:solidFill>
                      </a:endParaRPr>
                    </a:p>
                  </a:txBody>
                  <a:tcPr/>
                </a:tc>
              </a:tr>
              <a:tr h="497708">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r>
              <a:tr h="497708">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endParaRPr lang="nl-NL" sz="280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4</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r>
              <a:tr h="497708">
                <a:tc>
                  <a:txBody>
                    <a:bodyPr/>
                    <a:lstStyle/>
                    <a:p>
                      <a:pPr algn="ctr"/>
                      <a:r>
                        <a:rPr lang="nl-NL" sz="2800" dirty="0" smtClean="0">
                          <a:solidFill>
                            <a:srgbClr val="48231E"/>
                          </a:solidFill>
                        </a:rPr>
                        <a:t>0</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endParaRPr lang="nl-NL" sz="280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4</a:t>
                      </a:r>
                      <a:endParaRPr lang="nl-NL" sz="2800" dirty="0">
                        <a:solidFill>
                          <a:srgbClr val="48231E"/>
                        </a:solidFill>
                      </a:endParaRPr>
                    </a:p>
                  </a:txBody>
                  <a:tcPr/>
                </a:tc>
                <a:tc>
                  <a:txBody>
                    <a:bodyPr/>
                    <a:lstStyle/>
                    <a:p>
                      <a:pPr algn="ctr"/>
                      <a:r>
                        <a:rPr lang="nl-NL" sz="2800" dirty="0" smtClean="0">
                          <a:solidFill>
                            <a:srgbClr val="48231E"/>
                          </a:solidFill>
                        </a:rPr>
                        <a:t>3</a:t>
                      </a:r>
                      <a:endParaRPr lang="nl-NL" sz="2800" dirty="0">
                        <a:solidFill>
                          <a:srgbClr val="48231E"/>
                        </a:solidFill>
                      </a:endParaRPr>
                    </a:p>
                  </a:txBody>
                  <a:tcPr/>
                </a:tc>
                <a:tc>
                  <a:txBody>
                    <a:bodyPr/>
                    <a:lstStyle/>
                    <a:p>
                      <a:pPr algn="ctr"/>
                      <a:endParaRPr lang="nl-NL" sz="2800" dirty="0">
                        <a:solidFill>
                          <a:srgbClr val="48231E"/>
                        </a:solidFill>
                      </a:endParaRPr>
                    </a:p>
                  </a:txBody>
                  <a:tcPr/>
                </a:tc>
              </a:tr>
              <a:tr h="497708">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r>
                        <a:rPr lang="nl-NL" sz="2800" dirty="0" smtClean="0">
                          <a:solidFill>
                            <a:srgbClr val="48231E"/>
                          </a:solidFill>
                        </a:rPr>
                        <a:t>1</a:t>
                      </a:r>
                      <a:endParaRPr lang="nl-NL" sz="2800" dirty="0">
                        <a:solidFill>
                          <a:srgbClr val="48231E"/>
                        </a:solidFill>
                      </a:endParaRPr>
                    </a:p>
                  </a:txBody>
                  <a:tcPr/>
                </a:tc>
                <a:tc>
                  <a:txBody>
                    <a:bodyPr/>
                    <a:lstStyle/>
                    <a:p>
                      <a:pPr algn="ctr"/>
                      <a:endParaRPr lang="nl-NL" sz="2800" dirty="0">
                        <a:solidFill>
                          <a:srgbClr val="48231E"/>
                        </a:solidFill>
                      </a:endParaRPr>
                    </a:p>
                  </a:txBody>
                  <a:tcPr/>
                </a:tc>
                <a:tc>
                  <a:txBody>
                    <a:bodyPr/>
                    <a:lstStyle/>
                    <a:p>
                      <a:pPr algn="ctr"/>
                      <a:endParaRPr lang="nl-NL" sz="2800" dirty="0">
                        <a:solidFill>
                          <a:srgbClr val="48231E"/>
                        </a:solidFill>
                      </a:endParaRPr>
                    </a:p>
                  </a:txBody>
                  <a:tcPr>
                    <a:solidFill>
                      <a:schemeClr val="tx2">
                        <a:lumMod val="60000"/>
                        <a:lumOff val="40000"/>
                      </a:schemeClr>
                    </a:solidFill>
                  </a:tcPr>
                </a:tc>
                <a:tc>
                  <a:txBody>
                    <a:bodyPr/>
                    <a:lstStyle/>
                    <a:p>
                      <a:pPr algn="ctr"/>
                      <a:r>
                        <a:rPr lang="nl-NL" sz="2800" dirty="0" smtClean="0">
                          <a:solidFill>
                            <a:srgbClr val="48231E"/>
                          </a:solidFill>
                        </a:rPr>
                        <a:t>4</a:t>
                      </a:r>
                      <a:endParaRPr lang="nl-NL" sz="2800" dirty="0">
                        <a:solidFill>
                          <a:srgbClr val="48231E"/>
                        </a:solidFill>
                      </a:endParaRPr>
                    </a:p>
                  </a:txBody>
                  <a:tcPr/>
                </a:tc>
                <a:tc>
                  <a:txBody>
                    <a:bodyPr/>
                    <a:lstStyle/>
                    <a:p>
                      <a:pPr algn="ctr"/>
                      <a:r>
                        <a:rPr lang="nl-NL" sz="2800" dirty="0" smtClean="0">
                          <a:solidFill>
                            <a:srgbClr val="48231E"/>
                          </a:solidFill>
                        </a:rPr>
                        <a:t>2</a:t>
                      </a:r>
                      <a:endParaRPr lang="nl-NL" sz="2800" dirty="0">
                        <a:solidFill>
                          <a:srgbClr val="48231E"/>
                        </a:solidFill>
                      </a:endParaRPr>
                    </a:p>
                  </a:txBody>
                  <a:tcPr/>
                </a:tc>
                <a:tc>
                  <a:txBody>
                    <a:bodyPr/>
                    <a:lstStyle/>
                    <a:p>
                      <a:pPr algn="ctr"/>
                      <a:endParaRPr lang="nl-NL" sz="2800" dirty="0">
                        <a:solidFill>
                          <a:srgbClr val="48231E"/>
                        </a:solidFill>
                      </a:endParaRPr>
                    </a:p>
                  </a:txBody>
                  <a:tcPr/>
                </a:tc>
              </a:tr>
              <a:tr h="497708">
                <a:tc gridSpan="3">
                  <a:txBody>
                    <a:bodyPr/>
                    <a:lstStyle/>
                    <a:p>
                      <a:pPr algn="ctr"/>
                      <a:r>
                        <a:rPr lang="nl-NL" sz="2000" b="1" dirty="0" smtClean="0">
                          <a:solidFill>
                            <a:srgbClr val="48231E"/>
                          </a:solidFill>
                        </a:rPr>
                        <a:t>21 </a:t>
                      </a:r>
                      <a:r>
                        <a:rPr lang="nl-NL" sz="2000" b="1" dirty="0" smtClean="0">
                          <a:solidFill>
                            <a:srgbClr val="48231E"/>
                          </a:solidFill>
                        </a:rPr>
                        <a:t>log-</a:t>
                      </a:r>
                      <a:r>
                        <a:rPr lang="nl-NL" sz="2000" b="1" dirty="0" err="1" smtClean="0">
                          <a:solidFill>
                            <a:srgbClr val="48231E"/>
                          </a:solidFill>
                        </a:rPr>
                        <a:t>normal</a:t>
                      </a:r>
                      <a:r>
                        <a:rPr lang="nl-NL" sz="2000" b="1" dirty="0" smtClean="0">
                          <a:solidFill>
                            <a:srgbClr val="48231E"/>
                          </a:solidFill>
                        </a:rPr>
                        <a:t> </a:t>
                      </a:r>
                      <a:r>
                        <a:rPr lang="nl-NL" sz="2000" b="1" dirty="0" err="1" smtClean="0">
                          <a:solidFill>
                            <a:srgbClr val="48231E"/>
                          </a:solidFill>
                        </a:rPr>
                        <a:t>distributions</a:t>
                      </a:r>
                      <a:r>
                        <a:rPr lang="nl-NL" sz="2000" b="1" dirty="0" smtClean="0">
                          <a:solidFill>
                            <a:srgbClr val="48231E"/>
                          </a:solidFill>
                        </a:rPr>
                        <a:t>  </a:t>
                      </a:r>
                    </a:p>
                  </a:txBody>
                  <a:tcPr/>
                </a:tc>
                <a:tc hMerge="1">
                  <a:txBody>
                    <a:bodyPr/>
                    <a:lstStyle/>
                    <a:p>
                      <a:pPr algn="ctr"/>
                      <a:endParaRPr lang="nl-NL" sz="2800" dirty="0"/>
                    </a:p>
                  </a:txBody>
                  <a:tcPr/>
                </a:tc>
                <a:tc hMerge="1">
                  <a:txBody>
                    <a:bodyPr/>
                    <a:lstStyle/>
                    <a:p>
                      <a:pPr algn="ctr"/>
                      <a:endParaRPr lang="nl-NL" sz="2800" dirty="0"/>
                    </a:p>
                  </a:txBody>
                  <a:tcPr/>
                </a:tc>
                <a:tc>
                  <a:txBody>
                    <a:bodyPr/>
                    <a:lstStyle/>
                    <a:p>
                      <a:pPr algn="ctr"/>
                      <a:endParaRPr lang="nl-NL" sz="2800" b="1" dirty="0">
                        <a:solidFill>
                          <a:srgbClr val="48231E"/>
                        </a:solidFill>
                      </a:endParaRPr>
                    </a:p>
                  </a:txBody>
                  <a:tcPr>
                    <a:solidFill>
                      <a:schemeClr val="tx2">
                        <a:lumMod val="60000"/>
                        <a:lumOff val="40000"/>
                      </a:schemeClr>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000" b="1" dirty="0" smtClean="0">
                          <a:solidFill>
                            <a:srgbClr val="48231E"/>
                          </a:solidFill>
                        </a:rPr>
                        <a:t>62 </a:t>
                      </a:r>
                      <a:r>
                        <a:rPr lang="nl-NL" sz="2000" b="1" dirty="0" smtClean="0">
                          <a:solidFill>
                            <a:srgbClr val="48231E"/>
                          </a:solidFill>
                        </a:rPr>
                        <a:t>log-</a:t>
                      </a:r>
                      <a:r>
                        <a:rPr lang="nl-NL" sz="2000" b="1" dirty="0" err="1" smtClean="0">
                          <a:solidFill>
                            <a:srgbClr val="48231E"/>
                          </a:solidFill>
                        </a:rPr>
                        <a:t>normal</a:t>
                      </a:r>
                      <a:r>
                        <a:rPr lang="nl-NL" sz="2000" b="1" dirty="0" smtClean="0">
                          <a:solidFill>
                            <a:srgbClr val="48231E"/>
                          </a:solidFill>
                        </a:rPr>
                        <a:t> </a:t>
                      </a:r>
                      <a:r>
                        <a:rPr lang="nl-NL" sz="2000" b="1" dirty="0" err="1" smtClean="0">
                          <a:solidFill>
                            <a:srgbClr val="48231E"/>
                          </a:solidFill>
                        </a:rPr>
                        <a:t>distributions</a:t>
                      </a:r>
                      <a:r>
                        <a:rPr lang="nl-NL" sz="2000" b="1" dirty="0" smtClean="0">
                          <a:solidFill>
                            <a:srgbClr val="48231E"/>
                          </a:solidFill>
                        </a:rPr>
                        <a:t>     </a:t>
                      </a:r>
                    </a:p>
                  </a:txBody>
                  <a:tcPr/>
                </a:tc>
                <a:tc hMerge="1">
                  <a:txBody>
                    <a:bodyPr/>
                    <a:lstStyle/>
                    <a:p>
                      <a:pPr algn="ctr"/>
                      <a:endParaRPr lang="nl-NL" sz="2800" dirty="0"/>
                    </a:p>
                  </a:txBody>
                  <a:tcPr/>
                </a:tc>
                <a:tc hMerge="1">
                  <a:txBody>
                    <a:bodyPr/>
                    <a:lstStyle/>
                    <a:p>
                      <a:pPr algn="ctr"/>
                      <a:endParaRPr lang="nl-NL" sz="2800" dirty="0"/>
                    </a:p>
                  </a:txBody>
                  <a:tcPr/>
                </a:tc>
              </a:tr>
            </a:tbl>
          </a:graphicData>
        </a:graphic>
      </p:graphicFrame>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27</a:t>
            </a:fld>
            <a:endParaRPr lang="en-US"/>
          </a:p>
        </p:txBody>
      </p:sp>
    </p:spTree>
    <p:extLst>
      <p:ext uri="{BB962C8B-B14F-4D97-AF65-F5344CB8AC3E}">
        <p14:creationId xmlns:p14="http://schemas.microsoft.com/office/powerpoint/2010/main" val="324934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251520" y="260648"/>
            <a:ext cx="8458200" cy="1008112"/>
          </a:xfrm>
        </p:spPr>
        <p:txBody>
          <a:bodyPr/>
          <a:lstStyle/>
          <a:p>
            <a:pPr eaLnBrk="1" hangingPunct="1"/>
            <a:r>
              <a:rPr lang="en-GB" sz="5400" b="1" dirty="0" smtClean="0">
                <a:solidFill>
                  <a:srgbClr val="660066"/>
                </a:solidFill>
                <a:ea typeface="ＭＳ Ｐゴシック" pitchFamily="-109" charset="-128"/>
                <a:cs typeface="ＭＳ Ｐゴシック" pitchFamily="-109" charset="-128"/>
              </a:rPr>
              <a:t>Conclusion</a:t>
            </a:r>
          </a:p>
        </p:txBody>
      </p:sp>
      <p:sp>
        <p:nvSpPr>
          <p:cNvPr id="20483" name="Tijdelijke aanduiding voor inhoud 6"/>
          <p:cNvSpPr>
            <a:spLocks noGrp="1"/>
          </p:cNvSpPr>
          <p:nvPr>
            <p:ph idx="4294967295"/>
          </p:nvPr>
        </p:nvSpPr>
        <p:spPr>
          <a:xfrm>
            <a:off x="179512" y="1556792"/>
            <a:ext cx="8424936" cy="4968552"/>
          </a:xfrm>
          <a:prstGeom prst="rect">
            <a:avLst/>
          </a:prstGeom>
        </p:spPr>
        <p:txBody>
          <a:bodyPr/>
          <a:lstStyle/>
          <a:p>
            <a:pPr marL="514350" indent="-514350">
              <a:buNone/>
            </a:pPr>
            <a:r>
              <a:rPr lang="nl-NL" sz="2800" b="1" dirty="0" smtClean="0">
                <a:solidFill>
                  <a:srgbClr val="000090"/>
                </a:solidFill>
                <a:ea typeface="ＭＳ Ｐゴシック" pitchFamily="-109" charset="-128"/>
                <a:cs typeface="ＭＳ Ｐゴシック" pitchFamily="-109" charset="-128"/>
              </a:rPr>
              <a:t>	</a:t>
            </a:r>
            <a:r>
              <a:rPr lang="nl-NL" sz="2800" b="1" dirty="0" err="1" smtClean="0">
                <a:solidFill>
                  <a:srgbClr val="48231E"/>
                </a:solidFill>
                <a:ea typeface="ＭＳ Ｐゴシック" pitchFamily="-109" charset="-128"/>
                <a:cs typeface="ＭＳ Ｐゴシック" pitchFamily="-109" charset="-128"/>
              </a:rPr>
              <a:t>Dyslexic</a:t>
            </a:r>
            <a:r>
              <a:rPr lang="nl-NL" sz="2800" b="1" dirty="0" smtClean="0">
                <a:solidFill>
                  <a:srgbClr val="48231E"/>
                </a:solidFill>
                <a:ea typeface="ＭＳ Ｐゴシック" pitchFamily="-109" charset="-128"/>
                <a:cs typeface="ＭＳ Ｐゴシック" pitchFamily="-109" charset="-128"/>
              </a:rPr>
              <a:t> readers have more power-</a:t>
            </a:r>
            <a:r>
              <a:rPr lang="nl-NL" sz="2800" b="1" dirty="0" err="1" smtClean="0">
                <a:solidFill>
                  <a:srgbClr val="48231E"/>
                </a:solidFill>
                <a:ea typeface="ＭＳ Ｐゴシック" pitchFamily="-109" charset="-128"/>
                <a:cs typeface="ＭＳ Ｐゴシック" pitchFamily="-109" charset="-128"/>
              </a:rPr>
              <a:t>law</a:t>
            </a:r>
            <a:r>
              <a:rPr lang="nl-NL" sz="2800" b="1" dirty="0" smtClean="0">
                <a:solidFill>
                  <a:srgbClr val="48231E"/>
                </a:solidFill>
                <a:ea typeface="ＭＳ Ｐゴシック" pitchFamily="-109" charset="-128"/>
                <a:cs typeface="ＭＳ Ｐゴシック" pitchFamily="-109" charset="-128"/>
              </a:rPr>
              <a:t> </a:t>
            </a:r>
            <a:r>
              <a:rPr lang="nl-NL" sz="2800" b="1" dirty="0" err="1" smtClean="0">
                <a:solidFill>
                  <a:srgbClr val="48231E"/>
                </a:solidFill>
                <a:ea typeface="ＭＳ Ｐゴシック" pitchFamily="-109" charset="-128"/>
                <a:cs typeface="ＭＳ Ｐゴシック" pitchFamily="-109" charset="-128"/>
              </a:rPr>
              <a:t>behaviour</a:t>
            </a:r>
            <a:r>
              <a:rPr lang="nl-NL" sz="2800" b="1" dirty="0" smtClean="0">
                <a:solidFill>
                  <a:srgbClr val="48231E"/>
                </a:solidFill>
                <a:ea typeface="ＭＳ Ｐゴシック" pitchFamily="-109" charset="-128"/>
                <a:cs typeface="ＭＳ Ｐゴシック" pitchFamily="-109" charset="-128"/>
              </a:rPr>
              <a:t> </a:t>
            </a:r>
            <a:r>
              <a:rPr lang="nl-NL" sz="2800" b="1" dirty="0">
                <a:solidFill>
                  <a:srgbClr val="48231E"/>
                </a:solidFill>
                <a:ea typeface="ＭＳ Ｐゴシック" pitchFamily="-109" charset="-128"/>
                <a:cs typeface="ＭＳ Ｐゴシック" pitchFamily="-109" charset="-128"/>
              </a:rPr>
              <a:t>in </a:t>
            </a:r>
            <a:r>
              <a:rPr lang="nl-NL" sz="2800" b="1" i="1" dirty="0" smtClean="0">
                <a:solidFill>
                  <a:srgbClr val="48231E"/>
                </a:solidFill>
                <a:ea typeface="ＭＳ Ｐゴシック" pitchFamily="-109" charset="-128"/>
                <a:cs typeface="ＭＳ Ｐゴシック" pitchFamily="-109" charset="-128"/>
              </a:rPr>
              <a:t>non</a:t>
            </a:r>
            <a:r>
              <a:rPr lang="nl-NL" sz="2800" b="1" i="1" dirty="0">
                <a:solidFill>
                  <a:srgbClr val="48231E"/>
                </a:solidFill>
                <a:ea typeface="ＭＳ Ｐゴシック" pitchFamily="-109" charset="-128"/>
                <a:cs typeface="ＭＳ Ｐゴシック" pitchFamily="-109" charset="-128"/>
              </a:rPr>
              <a:t>-reading </a:t>
            </a:r>
            <a:r>
              <a:rPr lang="nl-NL" sz="2800" b="1" i="1" dirty="0" err="1" smtClean="0">
                <a:solidFill>
                  <a:srgbClr val="48231E"/>
                </a:solidFill>
                <a:ea typeface="ＭＳ Ｐゴシック" pitchFamily="-109" charset="-128"/>
                <a:cs typeface="ＭＳ Ｐゴシック" pitchFamily="-109" charset="-128"/>
              </a:rPr>
              <a:t>tasks</a:t>
            </a:r>
            <a:r>
              <a:rPr lang="nl-NL" sz="2800" b="1" i="1" dirty="0" smtClean="0">
                <a:solidFill>
                  <a:srgbClr val="48231E"/>
                </a:solidFill>
                <a:ea typeface="ＭＳ Ｐゴシック" pitchFamily="-109" charset="-128"/>
                <a:cs typeface="ＭＳ Ｐゴシック" pitchFamily="-109" charset="-128"/>
              </a:rPr>
              <a:t> </a:t>
            </a:r>
            <a:r>
              <a:rPr lang="nl-NL" sz="2800" b="1" dirty="0" err="1" smtClean="0">
                <a:solidFill>
                  <a:srgbClr val="48231E"/>
                </a:solidFill>
                <a:ea typeface="ＭＳ Ｐゴシック" pitchFamily="-109" charset="-128"/>
                <a:cs typeface="ＭＳ Ｐゴシック" pitchFamily="-109" charset="-128"/>
              </a:rPr>
              <a:t>than</a:t>
            </a:r>
            <a:r>
              <a:rPr lang="nl-NL" sz="2800" b="1" dirty="0" smtClean="0">
                <a:solidFill>
                  <a:srgbClr val="48231E"/>
                </a:solidFill>
                <a:ea typeface="ＭＳ Ｐゴシック" pitchFamily="-109" charset="-128"/>
                <a:cs typeface="ＭＳ Ｐゴシック" pitchFamily="-109" charset="-128"/>
              </a:rPr>
              <a:t> </a:t>
            </a:r>
            <a:r>
              <a:rPr lang="nl-NL" sz="2800" b="1" dirty="0">
                <a:solidFill>
                  <a:srgbClr val="48231E"/>
                </a:solidFill>
                <a:ea typeface="ＭＳ Ｐゴシック" pitchFamily="-109" charset="-128"/>
                <a:cs typeface="ＭＳ Ｐゴシック" pitchFamily="-109" charset="-128"/>
              </a:rPr>
              <a:t>non-</a:t>
            </a:r>
            <a:r>
              <a:rPr lang="nl-NL" sz="2800" b="1" dirty="0" err="1">
                <a:solidFill>
                  <a:srgbClr val="48231E"/>
                </a:solidFill>
                <a:ea typeface="ＭＳ Ｐゴシック" pitchFamily="-109" charset="-128"/>
                <a:cs typeface="ＭＳ Ｐゴシック" pitchFamily="-109" charset="-128"/>
              </a:rPr>
              <a:t>dyslexic</a:t>
            </a:r>
            <a:r>
              <a:rPr lang="nl-NL" sz="2800" b="1" dirty="0">
                <a:solidFill>
                  <a:srgbClr val="48231E"/>
                </a:solidFill>
                <a:ea typeface="ＭＳ Ｐゴシック" pitchFamily="-109" charset="-128"/>
                <a:cs typeface="ＭＳ Ｐゴシック" pitchFamily="-109" charset="-128"/>
              </a:rPr>
              <a:t> readers</a:t>
            </a:r>
            <a:r>
              <a:rPr lang="nl-NL" sz="2800" b="1" dirty="0" smtClean="0">
                <a:solidFill>
                  <a:srgbClr val="48231E"/>
                </a:solidFill>
                <a:ea typeface="ＭＳ Ｐゴシック" pitchFamily="-109" charset="-128"/>
                <a:cs typeface="ＭＳ Ｐゴシック" pitchFamily="-109" charset="-128"/>
              </a:rPr>
              <a:t> </a:t>
            </a:r>
          </a:p>
          <a:p>
            <a:pPr marL="514350" indent="-514350">
              <a:buNone/>
            </a:pP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	</a:t>
            </a:r>
          </a:p>
          <a:p>
            <a:pPr marL="514350" indent="-514350">
              <a:buNone/>
            </a:pPr>
            <a:r>
              <a:rPr lang="nl-NL" sz="2800" b="1" dirty="0">
                <a:solidFill>
                  <a:srgbClr val="48231E"/>
                </a:solidFill>
                <a:ea typeface="ＭＳ Ｐゴシック" pitchFamily="-109" charset="-128"/>
                <a:cs typeface="ＭＳ Ｐゴシック" pitchFamily="-109" charset="-128"/>
              </a:rPr>
              <a:t>	</a:t>
            </a:r>
            <a:r>
              <a:rPr lang="nl-NL" sz="2800" b="1" dirty="0" smtClean="0">
                <a:solidFill>
                  <a:srgbClr val="48231E"/>
                </a:solidFill>
                <a:ea typeface="ＭＳ Ｐゴシック" pitchFamily="-109" charset="-128"/>
                <a:cs typeface="ＭＳ Ｐゴシック" pitchFamily="-109" charset="-128"/>
              </a:rPr>
              <a:t>		</a:t>
            </a:r>
            <a:r>
              <a:rPr lang="nl-NL" sz="3600" b="1" dirty="0" err="1" smtClean="0">
                <a:solidFill>
                  <a:srgbClr val="48231E"/>
                </a:solidFill>
                <a:ea typeface="ＭＳ Ｐゴシック" pitchFamily="-109" charset="-128"/>
                <a:cs typeface="ＭＳ Ｐゴシック" pitchFamily="-109" charset="-128"/>
              </a:rPr>
              <a:t>Behaviour</a:t>
            </a:r>
            <a:r>
              <a:rPr lang="nl-NL" sz="3600" b="1" dirty="0" smtClean="0">
                <a:solidFill>
                  <a:srgbClr val="48231E"/>
                </a:solidFill>
                <a:ea typeface="ＭＳ Ｐゴシック" pitchFamily="-109" charset="-128"/>
                <a:cs typeface="ＭＳ Ｐゴシック" pitchFamily="-109" charset="-128"/>
              </a:rPr>
              <a:t> is the </a:t>
            </a:r>
            <a:r>
              <a:rPr lang="nl-NL" sz="3600" b="1" dirty="0" err="1" smtClean="0">
                <a:solidFill>
                  <a:srgbClr val="48231E"/>
                </a:solidFill>
                <a:ea typeface="ＭＳ Ｐゴシック" pitchFamily="-109" charset="-128"/>
                <a:cs typeface="ＭＳ Ｐゴシック" pitchFamily="-109" charset="-128"/>
              </a:rPr>
              <a:t>result</a:t>
            </a:r>
            <a:r>
              <a:rPr lang="nl-NL" sz="3600" b="1" dirty="0" smtClean="0">
                <a:solidFill>
                  <a:srgbClr val="48231E"/>
                </a:solidFill>
                <a:ea typeface="ＭＳ Ｐゴシック" pitchFamily="-109" charset="-128"/>
                <a:cs typeface="ＭＳ Ｐゴシック" pitchFamily="-109" charset="-128"/>
              </a:rPr>
              <a:t> of </a:t>
            </a:r>
          </a:p>
          <a:p>
            <a:pPr marL="514350" indent="-514350" algn="ctr" eaLnBrk="1" hangingPunct="1">
              <a:buFont typeface="Arial" pitchFamily="-109" charset="0"/>
              <a:buNone/>
            </a:pPr>
            <a:r>
              <a:rPr lang="nl-NL" sz="3600" b="1" dirty="0" err="1" smtClean="0">
                <a:solidFill>
                  <a:srgbClr val="48231E"/>
                </a:solidFill>
                <a:ea typeface="ＭＳ Ｐゴシック" pitchFamily="-109" charset="-128"/>
                <a:cs typeface="ＭＳ Ｐゴシック" pitchFamily="-109" charset="-128"/>
              </a:rPr>
              <a:t>an</a:t>
            </a:r>
            <a:r>
              <a:rPr lang="nl-NL" sz="3600" b="1" dirty="0" smtClean="0">
                <a:solidFill>
                  <a:srgbClr val="48231E"/>
                </a:solidFill>
                <a:ea typeface="ＭＳ Ｐゴシック" pitchFamily="-109" charset="-128"/>
                <a:cs typeface="ＭＳ Ｐゴシック" pitchFamily="-109" charset="-128"/>
              </a:rPr>
              <a:t> </a:t>
            </a:r>
            <a:r>
              <a:rPr lang="nl-NL" sz="3600" b="1" dirty="0" err="1" smtClean="0">
                <a:solidFill>
                  <a:srgbClr val="48231E"/>
                </a:solidFill>
                <a:ea typeface="ＭＳ Ｐゴシック" pitchFamily="-109" charset="-128"/>
                <a:cs typeface="ＭＳ Ｐゴシック" pitchFamily="-109" charset="-128"/>
              </a:rPr>
              <a:t>interactive</a:t>
            </a:r>
            <a:r>
              <a:rPr lang="nl-NL" sz="3600" b="1" dirty="0" smtClean="0">
                <a:solidFill>
                  <a:srgbClr val="48231E"/>
                </a:solidFill>
                <a:ea typeface="ＭＳ Ｐゴシック" pitchFamily="-109" charset="-128"/>
                <a:cs typeface="ＭＳ Ｐゴシック" pitchFamily="-109" charset="-128"/>
              </a:rPr>
              <a:t> complex system, </a:t>
            </a:r>
          </a:p>
          <a:p>
            <a:pPr marL="514350" indent="-514350" algn="ctr" eaLnBrk="1" hangingPunct="1">
              <a:buFont typeface="Arial" pitchFamily="-109" charset="0"/>
              <a:buNone/>
            </a:pPr>
            <a:endParaRPr lang="nl-NL" sz="2800" b="1" dirty="0" smtClean="0">
              <a:solidFill>
                <a:srgbClr val="48231E"/>
              </a:solidFill>
              <a:ea typeface="ＭＳ Ｐゴシック" pitchFamily="-109" charset="-128"/>
              <a:cs typeface="ＭＳ Ｐゴシック" pitchFamily="-109" charset="-128"/>
            </a:endParaRPr>
          </a:p>
          <a:p>
            <a:pPr marL="514350" indent="-514350" algn="ctr" eaLnBrk="1" hangingPunct="1">
              <a:buFont typeface="Arial" pitchFamily="-109" charset="0"/>
              <a:buNone/>
            </a:pPr>
            <a:r>
              <a:rPr lang="nl-NL" sz="2800" b="1" dirty="0" err="1" smtClean="0">
                <a:solidFill>
                  <a:srgbClr val="48231E"/>
                </a:solidFill>
                <a:ea typeface="ＭＳ Ｐゴシック" pitchFamily="-109" charset="-128"/>
                <a:cs typeface="ＭＳ Ｐゴシック" pitchFamily="-109" charset="-128"/>
              </a:rPr>
              <a:t>that</a:t>
            </a:r>
            <a:r>
              <a:rPr lang="nl-NL" sz="2800" b="1" dirty="0" smtClean="0">
                <a:solidFill>
                  <a:srgbClr val="48231E"/>
                </a:solidFill>
                <a:ea typeface="ＭＳ Ｐゴシック" pitchFamily="-109" charset="-128"/>
                <a:cs typeface="ＭＳ Ｐゴシック" pitchFamily="-109" charset="-128"/>
              </a:rPr>
              <a:t> is </a:t>
            </a:r>
            <a:r>
              <a:rPr lang="nl-NL" sz="2800" b="1" dirty="0" err="1" smtClean="0">
                <a:solidFill>
                  <a:srgbClr val="48231E"/>
                </a:solidFill>
                <a:ea typeface="ＭＳ Ｐゴシック" pitchFamily="-109" charset="-128"/>
                <a:cs typeface="ＭＳ Ｐゴシック" pitchFamily="-109" charset="-128"/>
              </a:rPr>
              <a:t>why</a:t>
            </a:r>
            <a:r>
              <a:rPr lang="nl-NL" sz="2800" b="1" dirty="0" smtClean="0">
                <a:solidFill>
                  <a:srgbClr val="48231E"/>
                </a:solidFill>
                <a:ea typeface="ＭＳ Ｐゴシック" pitchFamily="-109" charset="-128"/>
                <a:cs typeface="ＭＳ Ｐゴシック" pitchFamily="-109" charset="-128"/>
              </a:rPr>
              <a:t>: </a:t>
            </a:r>
          </a:p>
          <a:p>
            <a:pPr marL="514350" indent="-514350" algn="ctr" eaLnBrk="1" hangingPunct="1">
              <a:buFont typeface="Arial" pitchFamily="-109" charset="0"/>
              <a:buNone/>
            </a:pPr>
            <a:r>
              <a:rPr lang="nl-NL" sz="4400" b="1" dirty="0" err="1" smtClean="0">
                <a:solidFill>
                  <a:srgbClr val="FF0000"/>
                </a:solidFill>
                <a:ea typeface="ＭＳ Ｐゴシック" pitchFamily="-109" charset="-128"/>
                <a:cs typeface="ＭＳ Ｐゴシック" pitchFamily="-109" charset="-128"/>
              </a:rPr>
              <a:t>Misfortunes</a:t>
            </a:r>
            <a:r>
              <a:rPr lang="nl-NL" sz="4400" b="1" dirty="0">
                <a:solidFill>
                  <a:srgbClr val="FF0000"/>
                </a:solidFill>
                <a:ea typeface="ＭＳ Ｐゴシック" pitchFamily="-109" charset="-128"/>
                <a:cs typeface="ＭＳ Ｐゴシック" pitchFamily="-109" charset="-128"/>
              </a:rPr>
              <a:t> </a:t>
            </a:r>
            <a:r>
              <a:rPr lang="nl-NL" sz="4400" b="1" dirty="0" err="1" smtClean="0">
                <a:solidFill>
                  <a:srgbClr val="FF0000"/>
                </a:solidFill>
                <a:ea typeface="ＭＳ Ｐゴシック" pitchFamily="-109" charset="-128"/>
                <a:cs typeface="ＭＳ Ｐゴシック" pitchFamily="-109" charset="-128"/>
              </a:rPr>
              <a:t>hardly</a:t>
            </a:r>
            <a:r>
              <a:rPr lang="nl-NL" sz="4400" b="1" dirty="0" smtClean="0">
                <a:solidFill>
                  <a:srgbClr val="FF0000"/>
                </a:solidFill>
                <a:ea typeface="ＭＳ Ｐゴシック" pitchFamily="-109" charset="-128"/>
                <a:cs typeface="ＭＳ Ｐゴシック" pitchFamily="-109" charset="-128"/>
              </a:rPr>
              <a:t> </a:t>
            </a:r>
            <a:r>
              <a:rPr lang="nl-NL" sz="4400" b="1" dirty="0" err="1" smtClean="0">
                <a:solidFill>
                  <a:srgbClr val="FF0000"/>
                </a:solidFill>
                <a:ea typeface="ＭＳ Ｐゴシック" pitchFamily="-109" charset="-128"/>
                <a:cs typeface="ＭＳ Ｐゴシック" pitchFamily="-109" charset="-128"/>
              </a:rPr>
              <a:t>come</a:t>
            </a:r>
            <a:r>
              <a:rPr lang="nl-NL" sz="4400" b="1" dirty="0" smtClean="0">
                <a:solidFill>
                  <a:srgbClr val="FF0000"/>
                </a:solidFill>
                <a:ea typeface="ＭＳ Ｐゴシック" pitchFamily="-109" charset="-128"/>
                <a:cs typeface="ＭＳ Ｐゴシック" pitchFamily="-109" charset="-128"/>
              </a:rPr>
              <a:t> </a:t>
            </a:r>
            <a:r>
              <a:rPr lang="nl-NL" sz="4400" b="1" dirty="0" err="1" smtClean="0">
                <a:solidFill>
                  <a:srgbClr val="FF0000"/>
                </a:solidFill>
                <a:ea typeface="ＭＳ Ｐゴシック" pitchFamily="-109" charset="-128"/>
                <a:cs typeface="ＭＳ Ｐゴシック" pitchFamily="-109" charset="-128"/>
              </a:rPr>
              <a:t>singly</a:t>
            </a:r>
            <a:endParaRPr lang="nl-NL" sz="4400" b="1" dirty="0">
              <a:solidFill>
                <a:srgbClr val="FF0000"/>
              </a:solidFill>
              <a:ea typeface="ＭＳ Ｐゴシック" pitchFamily="-109" charset="-128"/>
              <a:cs typeface="ＭＳ Ｐゴシック" pitchFamily="-109" charset="-128"/>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28</a:t>
            </a:fld>
            <a:endParaRPr lang="en-US"/>
          </a:p>
        </p:txBody>
      </p:sp>
    </p:spTree>
    <p:extLst>
      <p:ext uri="{BB962C8B-B14F-4D97-AF65-F5344CB8AC3E}">
        <p14:creationId xmlns:p14="http://schemas.microsoft.com/office/powerpoint/2010/main" val="33056382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29</a:t>
            </a:fld>
            <a:endParaRPr lang="en-US"/>
          </a:p>
        </p:txBody>
      </p:sp>
      <p:sp>
        <p:nvSpPr>
          <p:cNvPr id="4" name="Content Placeholder 3"/>
          <p:cNvSpPr>
            <a:spLocks noGrp="1"/>
          </p:cNvSpPr>
          <p:nvPr>
            <p:ph sz="quarter" idx="13"/>
          </p:nvPr>
        </p:nvSpPr>
        <p:spPr>
          <a:xfrm>
            <a:off x="272415" y="1823847"/>
            <a:ext cx="8595360" cy="2431794"/>
          </a:xfrm>
        </p:spPr>
        <p:txBody>
          <a:bodyPr>
            <a:normAutofit/>
          </a:bodyPr>
          <a:lstStyle/>
          <a:p>
            <a:pPr marL="0" indent="0" algn="ctr">
              <a:buNone/>
            </a:pPr>
            <a:r>
              <a:rPr lang="en-US" sz="4400" b="1" dirty="0" smtClean="0"/>
              <a:t>Static and dynamic</a:t>
            </a:r>
          </a:p>
          <a:p>
            <a:pPr marL="0" indent="0" algn="ctr">
              <a:buNone/>
            </a:pPr>
            <a:r>
              <a:rPr lang="en-US" sz="4400" b="1" dirty="0" smtClean="0"/>
              <a:t>approaches to</a:t>
            </a:r>
          </a:p>
          <a:p>
            <a:pPr marL="0" indent="0" algn="ctr">
              <a:buNone/>
            </a:pPr>
            <a:r>
              <a:rPr lang="en-US" sz="4400" b="1" dirty="0" err="1" smtClean="0"/>
              <a:t>behavioural</a:t>
            </a:r>
            <a:r>
              <a:rPr lang="en-US" sz="4400" b="1" dirty="0" smtClean="0"/>
              <a:t> </a:t>
            </a:r>
            <a:r>
              <a:rPr lang="en-US" sz="4400" b="1" dirty="0" smtClean="0"/>
              <a:t>analysis</a:t>
            </a:r>
            <a:endParaRPr lang="en-US" sz="4400" b="1" dirty="0"/>
          </a:p>
          <a:p>
            <a:pPr marL="0" indent="0" algn="ctr">
              <a:buNone/>
            </a:pPr>
            <a:endParaRPr lang="en-US" sz="4400" dirty="0"/>
          </a:p>
        </p:txBody>
      </p:sp>
    </p:spTree>
    <p:extLst>
      <p:ext uri="{BB962C8B-B14F-4D97-AF65-F5344CB8AC3E}">
        <p14:creationId xmlns:p14="http://schemas.microsoft.com/office/powerpoint/2010/main" val="31113641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3</a:t>
            </a:fld>
            <a:endParaRPr lang="en-US"/>
          </a:p>
        </p:txBody>
      </p:sp>
      <p:sp>
        <p:nvSpPr>
          <p:cNvPr id="4" name="Content Placeholder 3"/>
          <p:cNvSpPr>
            <a:spLocks noGrp="1"/>
          </p:cNvSpPr>
          <p:nvPr>
            <p:ph sz="quarter" idx="13"/>
          </p:nvPr>
        </p:nvSpPr>
        <p:spPr>
          <a:xfrm>
            <a:off x="272415" y="1823847"/>
            <a:ext cx="8595360" cy="2431794"/>
          </a:xfrm>
        </p:spPr>
        <p:txBody>
          <a:bodyPr>
            <a:normAutofit/>
          </a:bodyPr>
          <a:lstStyle/>
          <a:p>
            <a:pPr marL="0" indent="0" algn="ctr">
              <a:buNone/>
            </a:pPr>
            <a:r>
              <a:rPr lang="en-US" sz="4400" b="1" dirty="0"/>
              <a:t>Population statistics </a:t>
            </a:r>
            <a:endParaRPr lang="en-US" sz="4400" b="1" dirty="0" smtClean="0"/>
          </a:p>
          <a:p>
            <a:pPr marL="0" indent="0" algn="ctr">
              <a:buNone/>
            </a:pPr>
            <a:r>
              <a:rPr lang="en-US" sz="4400" b="1" dirty="0" smtClean="0"/>
              <a:t>&amp;</a:t>
            </a:r>
          </a:p>
          <a:p>
            <a:pPr marL="0" indent="0" algn="ctr">
              <a:buNone/>
            </a:pPr>
            <a:r>
              <a:rPr lang="en-US" sz="4400" b="1" dirty="0" smtClean="0"/>
              <a:t>Individual </a:t>
            </a:r>
            <a:r>
              <a:rPr lang="en-US" sz="4400" b="1" dirty="0"/>
              <a:t>development</a:t>
            </a:r>
          </a:p>
          <a:p>
            <a:pPr algn="ctr"/>
            <a:endParaRPr lang="en-US" sz="4400" dirty="0"/>
          </a:p>
        </p:txBody>
      </p:sp>
    </p:spTree>
    <p:extLst>
      <p:ext uri="{BB962C8B-B14F-4D97-AF65-F5344CB8AC3E}">
        <p14:creationId xmlns:p14="http://schemas.microsoft.com/office/powerpoint/2010/main" val="31602553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30</a:t>
            </a:fld>
            <a:endParaRPr lang="en-US"/>
          </a:p>
        </p:txBody>
      </p:sp>
      <p:sp>
        <p:nvSpPr>
          <p:cNvPr id="3" name="Titel 2"/>
          <p:cNvSpPr>
            <a:spLocks noGrp="1"/>
          </p:cNvSpPr>
          <p:nvPr>
            <p:ph type="title"/>
          </p:nvPr>
        </p:nvSpPr>
        <p:spPr>
          <a:xfrm>
            <a:off x="276225" y="228600"/>
            <a:ext cx="8591550" cy="743247"/>
          </a:xfrm>
        </p:spPr>
        <p:txBody>
          <a:bodyPr>
            <a:normAutofit fontScale="90000"/>
          </a:bodyPr>
          <a:lstStyle/>
          <a:p>
            <a:r>
              <a:rPr lang="en-US" sz="4400" b="1" dirty="0" smtClean="0">
                <a:solidFill>
                  <a:srgbClr val="660066"/>
                </a:solidFill>
              </a:rPr>
              <a:t>Static analysis</a:t>
            </a:r>
            <a:endParaRPr lang="en-US" sz="4400" b="1" dirty="0">
              <a:solidFill>
                <a:srgbClr val="660066"/>
              </a:solidFill>
            </a:endParaRPr>
          </a:p>
        </p:txBody>
      </p:sp>
      <p:sp>
        <p:nvSpPr>
          <p:cNvPr id="4" name="Tijdelijke aanduiding voor inhoud 3"/>
          <p:cNvSpPr>
            <a:spLocks noGrp="1"/>
          </p:cNvSpPr>
          <p:nvPr>
            <p:ph sz="quarter" idx="13"/>
          </p:nvPr>
        </p:nvSpPr>
        <p:spPr/>
        <p:txBody>
          <a:bodyPr>
            <a:normAutofit/>
          </a:bodyPr>
          <a:lstStyle/>
          <a:p>
            <a:pPr marL="0" indent="0">
              <a:buNone/>
            </a:pPr>
            <a:r>
              <a:rPr lang="en-US" sz="2800" dirty="0" smtClean="0"/>
              <a:t>Cognitive processes are measured by </a:t>
            </a:r>
            <a:r>
              <a:rPr lang="en-US" sz="2800" dirty="0" smtClean="0"/>
              <a:t>averaging responses </a:t>
            </a:r>
            <a:r>
              <a:rPr lang="en-US" sz="2800" dirty="0" smtClean="0"/>
              <a:t>collected over </a:t>
            </a:r>
            <a:r>
              <a:rPr lang="en-US" sz="2800" dirty="0" smtClean="0"/>
              <a:t>time</a:t>
            </a:r>
            <a:endParaRPr lang="en-US" sz="2800" dirty="0" smtClean="0"/>
          </a:p>
          <a:p>
            <a:pPr marL="0" indent="0">
              <a:buNone/>
            </a:pPr>
            <a:endParaRPr lang="en-US" sz="2800" dirty="0"/>
          </a:p>
          <a:p>
            <a:pPr marL="0" indent="0">
              <a:buNone/>
            </a:pPr>
            <a:endParaRPr lang="en-US" sz="2800" dirty="0" smtClean="0"/>
          </a:p>
          <a:p>
            <a:pPr marL="457200" indent="-457200">
              <a:buFont typeface="Wingdings" charset="2"/>
              <a:buAutoNum type="arabicPlain"/>
            </a:pPr>
            <a:r>
              <a:rPr lang="en-US" sz="2800" dirty="0" smtClean="0"/>
              <a:t>Similar stimuli yield the same processing steps, thus activation </a:t>
            </a:r>
            <a:r>
              <a:rPr lang="en-US" sz="2800" dirty="0"/>
              <a:t>of the same </a:t>
            </a:r>
            <a:r>
              <a:rPr lang="en-US" sz="2800" dirty="0" smtClean="0"/>
              <a:t>components</a:t>
            </a:r>
          </a:p>
          <a:p>
            <a:pPr marL="457200" indent="-457200">
              <a:buFont typeface="Wingdings" charset="2"/>
              <a:buAutoNum type="arabicPlain"/>
            </a:pPr>
            <a:r>
              <a:rPr lang="en-US" sz="2800" dirty="0" smtClean="0"/>
              <a:t>Leads to the </a:t>
            </a:r>
            <a:r>
              <a:rPr lang="en-US" sz="2800" dirty="0"/>
              <a:t>same </a:t>
            </a:r>
            <a:r>
              <a:rPr lang="en-US" sz="2800" dirty="0" smtClean="0"/>
              <a:t>True score + E</a:t>
            </a:r>
          </a:p>
          <a:p>
            <a:pPr marL="457200" indent="-457200">
              <a:buFont typeface="Wingdings" charset="2"/>
              <a:buAutoNum type="arabicPlain"/>
            </a:pPr>
            <a:r>
              <a:rPr lang="en-US" sz="2800" dirty="0" smtClean="0"/>
              <a:t>Response times are stationary </a:t>
            </a:r>
            <a:r>
              <a:rPr lang="en-US" sz="2800" dirty="0"/>
              <a:t>and </a:t>
            </a:r>
            <a:r>
              <a:rPr lang="en-US" sz="2800" dirty="0" err="1" smtClean="0"/>
              <a:t>ergodic</a:t>
            </a:r>
            <a:r>
              <a:rPr lang="en-US" sz="2800" dirty="0" smtClean="0"/>
              <a:t> </a:t>
            </a:r>
          </a:p>
          <a:p>
            <a:pPr marL="457200" indent="-457200">
              <a:buFont typeface="Wingdings" charset="2"/>
              <a:buAutoNum type="arabicPlain"/>
            </a:pPr>
            <a:r>
              <a:rPr lang="en-US" sz="2800" dirty="0" smtClean="0"/>
              <a:t>Response times are independent</a:t>
            </a:r>
          </a:p>
          <a:p>
            <a:pPr marL="0"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307733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31</a:t>
            </a:fld>
            <a:endParaRPr lang="en-US"/>
          </a:p>
        </p:txBody>
      </p:sp>
      <p:sp>
        <p:nvSpPr>
          <p:cNvPr id="3" name="Titel 2"/>
          <p:cNvSpPr>
            <a:spLocks noGrp="1"/>
          </p:cNvSpPr>
          <p:nvPr>
            <p:ph type="title"/>
          </p:nvPr>
        </p:nvSpPr>
        <p:spPr>
          <a:xfrm>
            <a:off x="269808" y="135021"/>
            <a:ext cx="8591550" cy="894347"/>
          </a:xfrm>
        </p:spPr>
        <p:txBody>
          <a:bodyPr>
            <a:normAutofit/>
          </a:bodyPr>
          <a:lstStyle/>
          <a:p>
            <a:r>
              <a:rPr lang="en-US" sz="4400" b="1" dirty="0" smtClean="0">
                <a:solidFill>
                  <a:srgbClr val="660066"/>
                </a:solidFill>
              </a:rPr>
              <a:t>Component-dominant dynamics</a:t>
            </a:r>
            <a:endParaRPr lang="en-US" sz="4400" b="1" dirty="0">
              <a:solidFill>
                <a:srgbClr val="660066"/>
              </a:solidFill>
            </a:endParaRPr>
          </a:p>
        </p:txBody>
      </p:sp>
      <p:sp>
        <p:nvSpPr>
          <p:cNvPr id="4" name="Tijdelijke aanduiding voor inhoud 3"/>
          <p:cNvSpPr>
            <a:spLocks noGrp="1"/>
          </p:cNvSpPr>
          <p:nvPr>
            <p:ph sz="quarter" idx="13"/>
          </p:nvPr>
        </p:nvSpPr>
        <p:spPr>
          <a:xfrm>
            <a:off x="258345" y="1298448"/>
            <a:ext cx="8595360" cy="4937760"/>
          </a:xfrm>
        </p:spPr>
        <p:txBody>
          <a:bodyPr>
            <a:normAutofit/>
          </a:bodyPr>
          <a:lstStyle/>
          <a:p>
            <a:pPr marL="0" indent="0">
              <a:buNone/>
            </a:pPr>
            <a:r>
              <a:rPr lang="en-US" sz="2800" dirty="0" smtClean="0"/>
              <a:t>Additive </a:t>
            </a:r>
            <a:r>
              <a:rPr lang="en-US" sz="2800" dirty="0" smtClean="0"/>
              <a:t>component interactions</a:t>
            </a:r>
            <a:endParaRPr lang="en-US" sz="2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43287" y="2520661"/>
            <a:ext cx="2255837"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6225" y="2807277"/>
            <a:ext cx="8602663"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82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32</a:t>
            </a:fld>
            <a:endParaRPr lang="en-US"/>
          </a:p>
        </p:txBody>
      </p:sp>
      <p:sp>
        <p:nvSpPr>
          <p:cNvPr id="3" name="Titel 2"/>
          <p:cNvSpPr>
            <a:spLocks noGrp="1"/>
          </p:cNvSpPr>
          <p:nvPr>
            <p:ph type="title"/>
          </p:nvPr>
        </p:nvSpPr>
        <p:spPr>
          <a:xfrm>
            <a:off x="276225" y="228600"/>
            <a:ext cx="8591550" cy="1066801"/>
          </a:xfrm>
        </p:spPr>
        <p:txBody>
          <a:bodyPr/>
          <a:lstStyle/>
          <a:p>
            <a:r>
              <a:rPr lang="en-US" sz="4400" b="1" dirty="0">
                <a:solidFill>
                  <a:srgbClr val="660066"/>
                </a:solidFill>
              </a:rPr>
              <a:t>Component-dominant </a:t>
            </a:r>
            <a:r>
              <a:rPr lang="en-US" sz="4400" b="1" dirty="0" smtClean="0">
                <a:solidFill>
                  <a:srgbClr val="660066"/>
                </a:solidFill>
              </a:rPr>
              <a:t>dynamics</a:t>
            </a:r>
            <a:endParaRPr lang="en-US" sz="4400" b="1" dirty="0">
              <a:solidFill>
                <a:srgbClr val="6600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356992"/>
            <a:ext cx="4124325" cy="2486025"/>
          </a:xfrm>
          <a:prstGeom prst="rect">
            <a:avLst/>
          </a:prstGeom>
          <a:noFill/>
          <a:ln>
            <a:noFill/>
          </a:ln>
          <a:effectLst>
            <a:glow rad="127000">
              <a:schemeClr val="accent1">
                <a:alpha val="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inhoud 2"/>
          <p:cNvSpPr txBox="1">
            <a:spLocks/>
          </p:cNvSpPr>
          <p:nvPr/>
        </p:nvSpPr>
        <p:spPr>
          <a:xfrm>
            <a:off x="457200" y="1600200"/>
            <a:ext cx="8229600" cy="4525963"/>
          </a:xfrm>
          <a:prstGeom prst="rect">
            <a:avLst/>
          </a:prstGeom>
        </p:spPr>
        <p:txBody>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nl-BE" sz="3600" b="1" dirty="0" smtClean="0"/>
              <a:t>X = T + E</a:t>
            </a:r>
            <a:endParaRPr lang="en-US" sz="3600" b="1" dirty="0"/>
          </a:p>
        </p:txBody>
      </p:sp>
      <p:cxnSp>
        <p:nvCxnSpPr>
          <p:cNvPr id="7" name="Rechte verbindingslijn 6"/>
          <p:cNvCxnSpPr/>
          <p:nvPr/>
        </p:nvCxnSpPr>
        <p:spPr>
          <a:xfrm>
            <a:off x="2771800" y="2924944"/>
            <a:ext cx="41243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50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2.76596E-6 L -0.00504 -0.24422 " pathEditMode="relative" rAng="0" ptsTypes="AA">
                                      <p:cBhvr>
                                        <p:cTn id="6" dur="2000" fill="hold"/>
                                        <p:tgtEl>
                                          <p:spTgt spid="5"/>
                                        </p:tgtEl>
                                        <p:attrNameLst>
                                          <p:attrName>ppt_x</p:attrName>
                                          <p:attrName>ppt_y</p:attrName>
                                        </p:attrNameLst>
                                      </p:cBhvr>
                                      <p:rCtr x="-260" y="-12211"/>
                                    </p:animMotion>
                                  </p:childTnLst>
                                </p:cTn>
                              </p:par>
                              <p:par>
                                <p:cTn id="7" presetID="10" presetClass="exit" presetSubtype="0" fill="hold" nodeType="withEffect">
                                  <p:stCondLst>
                                    <p:cond delay="100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187560143"/>
              </p:ext>
            </p:extLst>
          </p:nvPr>
        </p:nvGraphicFramePr>
        <p:xfrm>
          <a:off x="2034672" y="4692318"/>
          <a:ext cx="2925012" cy="1325456"/>
        </p:xfrm>
        <a:graphic>
          <a:graphicData uri="http://schemas.openxmlformats.org/drawingml/2006/table">
            <a:tbl>
              <a:tblPr firstRow="1" bandRow="1">
                <a:tableStyleId>{5C22544A-7EE6-4342-B048-85BDC9FD1C3A}</a:tableStyleId>
              </a:tblPr>
              <a:tblGrid>
                <a:gridCol w="1462506"/>
                <a:gridCol w="1462506"/>
              </a:tblGrid>
              <a:tr h="662728">
                <a:tc>
                  <a:txBody>
                    <a:bodyPr/>
                    <a:lstStyle/>
                    <a:p>
                      <a:pPr algn="ctr"/>
                      <a:r>
                        <a:rPr lang="en-US" sz="2400" dirty="0" smtClean="0"/>
                        <a:t>Short</a:t>
                      </a:r>
                      <a:endParaRPr lang="en-US" sz="2400" dirty="0"/>
                    </a:p>
                  </a:txBody>
                  <a:tcPr/>
                </a:tc>
                <a:tc>
                  <a:txBody>
                    <a:bodyPr/>
                    <a:lstStyle/>
                    <a:p>
                      <a:pPr algn="ctr"/>
                      <a:r>
                        <a:rPr lang="en-US" sz="2400" dirty="0" smtClean="0"/>
                        <a:t>Long</a:t>
                      </a:r>
                      <a:endParaRPr lang="en-US" sz="2400" dirty="0"/>
                    </a:p>
                  </a:txBody>
                  <a:tcPr/>
                </a:tc>
              </a:tr>
              <a:tr h="662728">
                <a:tc>
                  <a:txBody>
                    <a:bodyPr/>
                    <a:lstStyle/>
                    <a:p>
                      <a:pPr algn="ctr"/>
                      <a:r>
                        <a:rPr lang="en-US" sz="2400" dirty="0" smtClean="0">
                          <a:solidFill>
                            <a:schemeClr val="tx2"/>
                          </a:solidFill>
                        </a:rPr>
                        <a:t>768 </a:t>
                      </a:r>
                      <a:r>
                        <a:rPr lang="en-US" sz="2400" dirty="0" err="1" smtClean="0">
                          <a:solidFill>
                            <a:schemeClr val="tx2"/>
                          </a:solidFill>
                        </a:rPr>
                        <a:t>ms</a:t>
                      </a:r>
                      <a:endParaRPr lang="en-US" sz="2400" dirty="0">
                        <a:solidFill>
                          <a:schemeClr val="tx2"/>
                        </a:solidFill>
                      </a:endParaRPr>
                    </a:p>
                  </a:txBody>
                  <a:tcPr/>
                </a:tc>
                <a:tc>
                  <a:txBody>
                    <a:bodyPr/>
                    <a:lstStyle/>
                    <a:p>
                      <a:pPr algn="ctr"/>
                      <a:r>
                        <a:rPr lang="en-US" sz="2400" dirty="0" smtClean="0">
                          <a:solidFill>
                            <a:schemeClr val="tx2"/>
                          </a:solidFill>
                        </a:rPr>
                        <a:t>802 </a:t>
                      </a:r>
                      <a:r>
                        <a:rPr lang="en-US" sz="2400" dirty="0" err="1" smtClean="0">
                          <a:solidFill>
                            <a:schemeClr val="tx2"/>
                          </a:solidFill>
                        </a:rPr>
                        <a:t>ms</a:t>
                      </a:r>
                      <a:endParaRPr lang="en-US" sz="2400" dirty="0">
                        <a:solidFill>
                          <a:schemeClr val="tx2"/>
                        </a:solidFill>
                      </a:endParaRPr>
                    </a:p>
                  </a:txBody>
                  <a:tcPr/>
                </a:tc>
              </a:tr>
            </a:tbl>
          </a:graphicData>
        </a:graphic>
      </p:graphicFrame>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0072" y="3645822"/>
            <a:ext cx="4171091" cy="31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Rechte verbindingslijn met pijl 24"/>
          <p:cNvCxnSpPr/>
          <p:nvPr/>
        </p:nvCxnSpPr>
        <p:spPr>
          <a:xfrm flipH="1" flipV="1">
            <a:off x="3131840" y="5620598"/>
            <a:ext cx="4104456" cy="2577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Titel 1"/>
          <p:cNvSpPr>
            <a:spLocks noGrp="1"/>
          </p:cNvSpPr>
          <p:nvPr>
            <p:ph type="title"/>
          </p:nvPr>
        </p:nvSpPr>
        <p:spPr>
          <a:xfrm>
            <a:off x="276225" y="228600"/>
            <a:ext cx="8591550" cy="894347"/>
          </a:xfrm>
        </p:spPr>
        <p:txBody>
          <a:bodyPr>
            <a:normAutofit/>
          </a:bodyPr>
          <a:lstStyle/>
          <a:p>
            <a:r>
              <a:rPr lang="en-US" sz="4400" b="1" dirty="0" smtClean="0">
                <a:solidFill>
                  <a:srgbClr val="660066"/>
                </a:solidFill>
              </a:rPr>
              <a:t>Static analysis</a:t>
            </a:r>
            <a:endParaRPr lang="en-US" sz="4400" b="1" dirty="0">
              <a:solidFill>
                <a:srgbClr val="660066"/>
              </a:solidFill>
            </a:endParaRPr>
          </a:p>
        </p:txBody>
      </p:sp>
      <p:sp>
        <p:nvSpPr>
          <p:cNvPr id="3" name="Tijdelijke aanduiding voor inhoud 2"/>
          <p:cNvSpPr>
            <a:spLocks noGrp="1"/>
          </p:cNvSpPr>
          <p:nvPr>
            <p:ph idx="4294967295"/>
          </p:nvPr>
        </p:nvSpPr>
        <p:spPr>
          <a:xfrm>
            <a:off x="457200" y="1600200"/>
            <a:ext cx="7643192" cy="4525963"/>
          </a:xfrm>
          <a:prstGeom prst="rect">
            <a:avLst/>
          </a:prstGeom>
        </p:spPr>
        <p:txBody>
          <a:bodyPr>
            <a:normAutofit/>
          </a:bodyPr>
          <a:lstStyle/>
          <a:p>
            <a:pPr marL="0" indent="0">
              <a:buNone/>
            </a:pPr>
            <a:r>
              <a:rPr lang="en-US" sz="2800" dirty="0" smtClean="0"/>
              <a:t>Word-item properties </a:t>
            </a:r>
            <a:r>
              <a:rPr lang="en-US" sz="2800" dirty="0" smtClean="0">
                <a:sym typeface="Wingdings" pitchFamily="2" charset="2"/>
              </a:rPr>
              <a:t> </a:t>
            </a:r>
            <a:r>
              <a:rPr lang="en-US" sz="2800" dirty="0" smtClean="0"/>
              <a:t>RT</a:t>
            </a:r>
          </a:p>
          <a:p>
            <a:pPr marL="170752" lvl="1" indent="0">
              <a:buNone/>
            </a:pPr>
            <a:r>
              <a:rPr lang="en-US" sz="2800" dirty="0" smtClean="0"/>
              <a:t>e.g., Word length:</a:t>
            </a:r>
            <a:r>
              <a:rPr lang="en-US" sz="2800" dirty="0"/>
              <a:t> </a:t>
            </a:r>
            <a:r>
              <a:rPr lang="en-US" sz="2800" dirty="0" smtClean="0"/>
              <a:t>long words </a:t>
            </a:r>
            <a:r>
              <a:rPr lang="en-US" sz="2800" dirty="0">
                <a:sym typeface="Wingdings" pitchFamily="2" charset="2"/>
              </a:rPr>
              <a:t></a:t>
            </a:r>
            <a:r>
              <a:rPr lang="en-US" sz="2800" dirty="0" smtClean="0"/>
              <a:t> slower responses</a:t>
            </a:r>
          </a:p>
        </p:txBody>
      </p:sp>
      <p:sp>
        <p:nvSpPr>
          <p:cNvPr id="5" name="Tekstvak 4"/>
          <p:cNvSpPr txBox="1"/>
          <p:nvPr/>
        </p:nvSpPr>
        <p:spPr>
          <a:xfrm>
            <a:off x="1352883" y="3995772"/>
            <a:ext cx="2564063" cy="461665"/>
          </a:xfrm>
          <a:prstGeom prst="rect">
            <a:avLst/>
          </a:prstGeom>
          <a:noFill/>
        </p:spPr>
        <p:txBody>
          <a:bodyPr wrap="square" rtlCol="0">
            <a:spAutoFit/>
          </a:bodyPr>
          <a:lstStyle/>
          <a:p>
            <a:r>
              <a:rPr lang="en-US" sz="2400" dirty="0" smtClean="0"/>
              <a:t>Fictitious example</a:t>
            </a:r>
            <a:endParaRPr lang="en-US" sz="2400" dirty="0"/>
          </a:p>
        </p:txBody>
      </p:sp>
      <p:cxnSp>
        <p:nvCxnSpPr>
          <p:cNvPr id="7" name="Rechte verbindingslijn met pijl 6"/>
          <p:cNvCxnSpPr/>
          <p:nvPr/>
        </p:nvCxnSpPr>
        <p:spPr>
          <a:xfrm flipH="1">
            <a:off x="4283968" y="4549770"/>
            <a:ext cx="2664296" cy="11114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Rechte verbindingslijn met pijl 10"/>
          <p:cNvCxnSpPr/>
          <p:nvPr/>
        </p:nvCxnSpPr>
        <p:spPr>
          <a:xfrm flipH="1">
            <a:off x="4499992" y="5209981"/>
            <a:ext cx="3312368" cy="502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Rechte verbindingslijn met pijl 13"/>
          <p:cNvCxnSpPr/>
          <p:nvPr/>
        </p:nvCxnSpPr>
        <p:spPr>
          <a:xfrm flipH="1">
            <a:off x="4499992" y="4365104"/>
            <a:ext cx="3600400" cy="12950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Rechte verbindingslijn met pijl 18"/>
          <p:cNvCxnSpPr/>
          <p:nvPr/>
        </p:nvCxnSpPr>
        <p:spPr>
          <a:xfrm flipH="1">
            <a:off x="3131840" y="5157192"/>
            <a:ext cx="5256584" cy="46340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Rechte verbindingslijn met pijl 20"/>
          <p:cNvCxnSpPr/>
          <p:nvPr/>
        </p:nvCxnSpPr>
        <p:spPr>
          <a:xfrm flipH="1">
            <a:off x="3131840" y="5157192"/>
            <a:ext cx="4680520" cy="5029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Rechte verbindingslijn met pijl 15"/>
          <p:cNvCxnSpPr/>
          <p:nvPr/>
        </p:nvCxnSpPr>
        <p:spPr>
          <a:xfrm flipH="1">
            <a:off x="4499992" y="4869160"/>
            <a:ext cx="4248472" cy="8437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Rechte verbindingslijn met pijl 22"/>
          <p:cNvCxnSpPr/>
          <p:nvPr/>
        </p:nvCxnSpPr>
        <p:spPr>
          <a:xfrm flipH="1">
            <a:off x="2843808" y="5518338"/>
            <a:ext cx="4680520" cy="14291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Rechte verbindingslijn met pijl 26"/>
          <p:cNvCxnSpPr/>
          <p:nvPr/>
        </p:nvCxnSpPr>
        <p:spPr>
          <a:xfrm flipH="1" flipV="1">
            <a:off x="3203848" y="5733256"/>
            <a:ext cx="2871936" cy="2577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Rechte verbindingslijn met pijl 8"/>
          <p:cNvCxnSpPr/>
          <p:nvPr/>
        </p:nvCxnSpPr>
        <p:spPr>
          <a:xfrm flipH="1" flipV="1">
            <a:off x="4355976" y="5620598"/>
            <a:ext cx="2304256"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normAutofit fontScale="92500" lnSpcReduction="20000"/>
          </a:bodyPr>
          <a:lstStyle/>
          <a:p>
            <a:fld id="{5744759D-0EFF-4FB2-9CCE-04E00944F0FE}" type="slidenum">
              <a:rPr lang="en-US" smtClean="0"/>
              <a:pPr/>
              <a:t>33</a:t>
            </a:fld>
            <a:endParaRPr lang="en-US"/>
          </a:p>
        </p:txBody>
      </p:sp>
    </p:spTree>
    <p:extLst>
      <p:ext uri="{BB962C8B-B14F-4D97-AF65-F5344CB8AC3E}">
        <p14:creationId xmlns:p14="http://schemas.microsoft.com/office/powerpoint/2010/main" val="1635173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135021"/>
            <a:ext cx="8591550" cy="894347"/>
          </a:xfrm>
        </p:spPr>
        <p:txBody>
          <a:bodyPr>
            <a:normAutofit/>
          </a:bodyPr>
          <a:lstStyle/>
          <a:p>
            <a:r>
              <a:rPr lang="en-US" sz="4400" b="1" dirty="0" smtClean="0">
                <a:solidFill>
                  <a:srgbClr val="660066"/>
                </a:solidFill>
              </a:rPr>
              <a:t>Static analysis</a:t>
            </a:r>
            <a:endParaRPr lang="en-US" sz="4400" b="1" dirty="0">
              <a:solidFill>
                <a:srgbClr val="660066"/>
              </a:solidFill>
            </a:endParaRPr>
          </a:p>
        </p:txBody>
      </p:sp>
      <p:sp>
        <p:nvSpPr>
          <p:cNvPr id="3" name="Tijdelijke aanduiding voor inhoud 2"/>
          <p:cNvSpPr>
            <a:spLocks noGrp="1"/>
          </p:cNvSpPr>
          <p:nvPr>
            <p:ph idx="4294967295"/>
          </p:nvPr>
        </p:nvSpPr>
        <p:spPr>
          <a:xfrm>
            <a:off x="457200" y="1309025"/>
            <a:ext cx="8229600" cy="5412450"/>
          </a:xfrm>
          <a:prstGeom prst="rect">
            <a:avLst/>
          </a:prstGeom>
        </p:spPr>
        <p:txBody>
          <a:bodyPr>
            <a:normAutofit/>
          </a:bodyPr>
          <a:lstStyle/>
          <a:p>
            <a:pPr marL="0" indent="0">
              <a:buNone/>
            </a:pPr>
            <a:endParaRPr lang="en-US" sz="2800" dirty="0" smtClean="0"/>
          </a:p>
          <a:p>
            <a:pPr marL="0" indent="0">
              <a:buNone/>
            </a:pPr>
            <a:r>
              <a:rPr lang="en-US" sz="2800" dirty="0" smtClean="0"/>
              <a:t>Sequential </a:t>
            </a:r>
            <a:r>
              <a:rPr lang="en-US" sz="2800" dirty="0" smtClean="0"/>
              <a:t>order is not important</a:t>
            </a:r>
          </a:p>
          <a:p>
            <a:pPr marL="170752" lvl="1" indent="0">
              <a:buNone/>
            </a:pPr>
            <a:r>
              <a:rPr lang="en-US" sz="2800" dirty="0" smtClean="0">
                <a:sym typeface="Wingdings" pitchFamily="2" charset="2"/>
              </a:rPr>
              <a:t>Trial-by-trial variability is random noise </a:t>
            </a:r>
            <a:endParaRPr lang="en-US" sz="2800" dirty="0">
              <a:sym typeface="Wingdings" pitchFamily="2" charset="2"/>
            </a:endParaRPr>
          </a:p>
          <a:p>
            <a:pPr marL="170752" lvl="1" indent="0">
              <a:buNone/>
            </a:pPr>
            <a:endParaRPr lang="en-US" sz="2800" dirty="0" smtClean="0"/>
          </a:p>
          <a:p>
            <a:pPr marL="170752" lvl="1" indent="0">
              <a:buNone/>
            </a:pPr>
            <a:endParaRPr lang="en-US" sz="2800" dirty="0" smtClean="0"/>
          </a:p>
          <a:p>
            <a:pPr marL="0" indent="0">
              <a:buNone/>
            </a:pPr>
            <a:r>
              <a:rPr lang="en-US" sz="2800" dirty="0" smtClean="0"/>
              <a:t>Shuffling the data does not change:</a:t>
            </a:r>
          </a:p>
          <a:p>
            <a:pPr lvl="2">
              <a:buFont typeface="Wingdings" pitchFamily="2" charset="2"/>
              <a:buChar char="Ø"/>
            </a:pPr>
            <a:r>
              <a:rPr lang="en-US" sz="2800" dirty="0" smtClean="0">
                <a:sym typeface="Wingdings" pitchFamily="2" charset="2"/>
              </a:rPr>
              <a:t> </a:t>
            </a:r>
            <a:r>
              <a:rPr lang="en-US" sz="2800" i="1" dirty="0" smtClean="0">
                <a:sym typeface="Wingdings" pitchFamily="2" charset="2"/>
              </a:rPr>
              <a:t>Mean</a:t>
            </a:r>
            <a:endParaRPr lang="en-US" sz="2800" dirty="0" smtClean="0">
              <a:sym typeface="Wingdings" pitchFamily="2" charset="2"/>
            </a:endParaRPr>
          </a:p>
          <a:p>
            <a:pPr lvl="2">
              <a:buFont typeface="Wingdings" pitchFamily="2" charset="2"/>
              <a:buChar char="Ø"/>
            </a:pPr>
            <a:r>
              <a:rPr lang="en-US" sz="2800" dirty="0" smtClean="0">
                <a:sym typeface="Wingdings" pitchFamily="2" charset="2"/>
              </a:rPr>
              <a:t> </a:t>
            </a:r>
            <a:r>
              <a:rPr lang="en-US" sz="2800" i="1" dirty="0" smtClean="0">
                <a:sym typeface="Wingdings" pitchFamily="2" charset="2"/>
              </a:rPr>
              <a:t>SD</a:t>
            </a:r>
            <a:endParaRPr lang="en-US" sz="2800" dirty="0" smtClean="0">
              <a:sym typeface="Wingdings" pitchFamily="2" charset="2"/>
            </a:endParaRPr>
          </a:p>
          <a:p>
            <a:pPr lvl="2">
              <a:buFont typeface="Wingdings" pitchFamily="2" charset="2"/>
              <a:buChar char="Ø"/>
            </a:pPr>
            <a:r>
              <a:rPr lang="en-US" sz="2800" dirty="0" smtClean="0">
                <a:sym typeface="Wingdings" pitchFamily="2" charset="2"/>
              </a:rPr>
              <a:t> Treatment effect</a:t>
            </a:r>
          </a:p>
          <a:p>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5744759D-0EFF-4FB2-9CCE-04E00944F0FE}" type="slidenum">
              <a:rPr lang="en-US" smtClean="0"/>
              <a:pPr/>
              <a:t>34</a:t>
            </a:fld>
            <a:endParaRPr lang="en-US"/>
          </a:p>
        </p:txBody>
      </p:sp>
    </p:spTree>
    <p:extLst>
      <p:ext uri="{BB962C8B-B14F-4D97-AF65-F5344CB8AC3E}">
        <p14:creationId xmlns:p14="http://schemas.microsoft.com/office/powerpoint/2010/main" val="1920680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54242"/>
          </a:xfrm>
        </p:spPr>
        <p:txBody>
          <a:bodyPr>
            <a:normAutofit/>
          </a:bodyPr>
          <a:lstStyle/>
          <a:p>
            <a:r>
              <a:rPr lang="nl-BE" sz="4400" b="1" dirty="0" smtClean="0">
                <a:solidFill>
                  <a:srgbClr val="660066"/>
                </a:solidFill>
              </a:rPr>
              <a:t>Learning </a:t>
            </a:r>
            <a:r>
              <a:rPr lang="nl-BE" sz="4400" b="1" dirty="0" err="1" smtClean="0">
                <a:solidFill>
                  <a:srgbClr val="660066"/>
                </a:solidFill>
              </a:rPr>
              <a:t>disabilities</a:t>
            </a:r>
            <a:endParaRPr lang="en-US" sz="4400" b="1" dirty="0">
              <a:solidFill>
                <a:srgbClr val="660066"/>
              </a:solidFill>
            </a:endParaRPr>
          </a:p>
        </p:txBody>
      </p:sp>
      <p:sp>
        <p:nvSpPr>
          <p:cNvPr id="3" name="Tijdelijke aanduiding voor inhoud 2"/>
          <p:cNvSpPr>
            <a:spLocks noGrp="1"/>
          </p:cNvSpPr>
          <p:nvPr>
            <p:ph idx="4294967295"/>
          </p:nvPr>
        </p:nvSpPr>
        <p:spPr>
          <a:xfrm>
            <a:off x="457200" y="1082844"/>
            <a:ext cx="8229600" cy="5043320"/>
          </a:xfrm>
          <a:prstGeom prst="rect">
            <a:avLst/>
          </a:prstGeom>
        </p:spPr>
        <p:txBody>
          <a:bodyPr>
            <a:normAutofit/>
          </a:bodyPr>
          <a:lstStyle/>
          <a:p>
            <a:pPr marL="0" indent="0">
              <a:buNone/>
            </a:pPr>
            <a:r>
              <a:rPr lang="nl-BE" sz="2400" dirty="0"/>
              <a:t>Contemporary theories </a:t>
            </a:r>
            <a:r>
              <a:rPr lang="nl-BE" sz="2400" dirty="0" smtClean="0"/>
              <a:t>view learning disabilities as single </a:t>
            </a:r>
            <a:r>
              <a:rPr lang="nl-BE" sz="2400" dirty="0" smtClean="0">
                <a:solidFill>
                  <a:schemeClr val="accent2">
                    <a:lumMod val="75000"/>
                  </a:schemeClr>
                </a:solidFill>
              </a:rPr>
              <a:t>cau</a:t>
            </a:r>
            <a:r>
              <a:rPr lang="nl-BE" sz="2400" dirty="0" smtClean="0"/>
              <a:t>ses</a:t>
            </a:r>
          </a:p>
          <a:p>
            <a:pPr marL="0" indent="0">
              <a:buNone/>
            </a:pPr>
            <a:endParaRPr lang="nl-BE" sz="1200" dirty="0"/>
          </a:p>
          <a:p>
            <a:pPr marL="0" indent="0">
              <a:buNone/>
            </a:pPr>
            <a:r>
              <a:rPr lang="nl-BE" sz="2400" dirty="0" smtClean="0"/>
              <a:t>Reduce </a:t>
            </a:r>
            <a:r>
              <a:rPr lang="nl-BE" sz="2400" dirty="0"/>
              <a:t>the problem to deficient </a:t>
            </a:r>
            <a:r>
              <a:rPr lang="nl-BE" sz="2400" dirty="0" smtClean="0"/>
              <a:t>components (biological, neurological, cognitive, etc.</a:t>
            </a:r>
            <a:r>
              <a:rPr lang="nl-BE" sz="2400" dirty="0" smtClean="0"/>
              <a:t>)</a:t>
            </a:r>
          </a:p>
          <a:p>
            <a:pPr marL="0" indent="0">
              <a:buNone/>
            </a:pPr>
            <a:endParaRPr lang="nl-BE" sz="1200" dirty="0" smtClean="0"/>
          </a:p>
          <a:p>
            <a:pPr marL="0" indent="0">
              <a:buNone/>
            </a:pPr>
            <a:r>
              <a:rPr lang="nl-BE" sz="2400" dirty="0" smtClean="0"/>
              <a:t>List of criteria is endless</a:t>
            </a:r>
            <a:endParaRPr lang="nl-BE" sz="2400" dirty="0"/>
          </a:p>
          <a:p>
            <a:pPr marL="0" indent="0">
              <a:buNone/>
            </a:pPr>
            <a:endParaRPr lang="nl-BE" sz="2400" dirty="0" smtClean="0"/>
          </a:p>
          <a:p>
            <a:endParaRPr lang="nl-BE" sz="2400" dirty="0"/>
          </a:p>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6225" y="3706813"/>
            <a:ext cx="8596313"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35</a:t>
            </a:fld>
            <a:endParaRPr lang="en-US"/>
          </a:p>
        </p:txBody>
      </p:sp>
    </p:spTree>
    <p:extLst>
      <p:ext uri="{BB962C8B-B14F-4D97-AF65-F5344CB8AC3E}">
        <p14:creationId xmlns:p14="http://schemas.microsoft.com/office/powerpoint/2010/main" val="2708752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36</a:t>
            </a:fld>
            <a:endParaRPr lang="en-US"/>
          </a:p>
        </p:txBody>
      </p:sp>
      <p:sp>
        <p:nvSpPr>
          <p:cNvPr id="3" name="Titel 2"/>
          <p:cNvSpPr>
            <a:spLocks noGrp="1"/>
          </p:cNvSpPr>
          <p:nvPr>
            <p:ph type="title"/>
          </p:nvPr>
        </p:nvSpPr>
        <p:spPr>
          <a:xfrm>
            <a:off x="276225" y="228601"/>
            <a:ext cx="8591550" cy="733926"/>
          </a:xfrm>
        </p:spPr>
        <p:txBody>
          <a:bodyPr>
            <a:noAutofit/>
          </a:bodyPr>
          <a:lstStyle/>
          <a:p>
            <a:r>
              <a:rPr lang="en-US" sz="4400" b="1" dirty="0" smtClean="0">
                <a:solidFill>
                  <a:srgbClr val="660066"/>
                </a:solidFill>
              </a:rPr>
              <a:t>Dynamic analysis</a:t>
            </a:r>
            <a:endParaRPr lang="en-US" sz="4400" b="1" dirty="0">
              <a:solidFill>
                <a:srgbClr val="660066"/>
              </a:solidFill>
            </a:endParaRPr>
          </a:p>
        </p:txBody>
      </p:sp>
      <p:sp>
        <p:nvSpPr>
          <p:cNvPr id="4" name="Tijdelijke aanduiding voor inhoud 3"/>
          <p:cNvSpPr>
            <a:spLocks noGrp="1"/>
          </p:cNvSpPr>
          <p:nvPr>
            <p:ph sz="quarter" idx="13"/>
          </p:nvPr>
        </p:nvSpPr>
        <p:spPr>
          <a:xfrm>
            <a:off x="274320" y="1298447"/>
            <a:ext cx="8595360" cy="5423027"/>
          </a:xfrm>
        </p:spPr>
        <p:txBody>
          <a:bodyPr>
            <a:normAutofit fontScale="92500" lnSpcReduction="10000"/>
          </a:bodyPr>
          <a:lstStyle/>
          <a:p>
            <a:pPr marL="0" indent="0">
              <a:buNone/>
            </a:pPr>
            <a:r>
              <a:rPr lang="en-US" sz="2800" dirty="0" smtClean="0"/>
              <a:t>Cognitive processes are measured by </a:t>
            </a:r>
            <a:r>
              <a:rPr lang="en-US" sz="2800" dirty="0"/>
              <a:t>parameters of change over </a:t>
            </a:r>
            <a:r>
              <a:rPr lang="en-US" sz="2800" dirty="0" smtClean="0"/>
              <a:t>time</a:t>
            </a:r>
            <a:endParaRPr lang="en-US" sz="2800" dirty="0" smtClean="0"/>
          </a:p>
          <a:p>
            <a:pPr marL="0" indent="0">
              <a:buNone/>
            </a:pPr>
            <a:endParaRPr lang="en-US" sz="2800" dirty="0" smtClean="0"/>
          </a:p>
          <a:p>
            <a:pPr marL="0" indent="0">
              <a:buNone/>
            </a:pPr>
            <a:r>
              <a:rPr lang="en-US" sz="2800" dirty="0" smtClean="0"/>
              <a:t>Similar stimuli yield processes that </a:t>
            </a:r>
            <a:r>
              <a:rPr lang="en-US" sz="2800" dirty="0"/>
              <a:t>interact across multiple time </a:t>
            </a:r>
            <a:r>
              <a:rPr lang="en-US" sz="2800" dirty="0" smtClean="0"/>
              <a:t>scales</a:t>
            </a:r>
          </a:p>
          <a:p>
            <a:pPr marL="0" indent="0">
              <a:buNone/>
            </a:pPr>
            <a:endParaRPr lang="en-US" sz="2800" dirty="0" smtClean="0"/>
          </a:p>
          <a:p>
            <a:pPr marL="0" indent="0">
              <a:buNone/>
            </a:pPr>
            <a:r>
              <a:rPr lang="en-US" sz="2800" dirty="0" smtClean="0"/>
              <a:t>Thus, activation patterns are never identical </a:t>
            </a:r>
            <a:endParaRPr lang="en-US" sz="2800" dirty="0" smtClean="0"/>
          </a:p>
          <a:p>
            <a:pPr marL="0" indent="0">
              <a:buNone/>
            </a:pPr>
            <a:endParaRPr lang="en-US" sz="2800" dirty="0" smtClean="0"/>
          </a:p>
          <a:p>
            <a:pPr marL="0" indent="0">
              <a:buNone/>
            </a:pPr>
            <a:r>
              <a:rPr lang="en-US" sz="2800" dirty="0" smtClean="0"/>
              <a:t>Non-</a:t>
            </a:r>
            <a:r>
              <a:rPr lang="en-US" sz="2800" dirty="0" err="1" smtClean="0"/>
              <a:t>stationarity</a:t>
            </a:r>
            <a:r>
              <a:rPr lang="en-US" sz="2800" dirty="0" smtClean="0"/>
              <a:t> and non-</a:t>
            </a:r>
            <a:r>
              <a:rPr lang="en-US" sz="2800" dirty="0" err="1" smtClean="0"/>
              <a:t>ergodicity</a:t>
            </a:r>
            <a:r>
              <a:rPr lang="en-US" sz="2800" dirty="0" smtClean="0"/>
              <a:t> imply that true scores are not </a:t>
            </a:r>
            <a:r>
              <a:rPr lang="en-US" sz="2800" dirty="0" smtClean="0"/>
              <a:t>informative</a:t>
            </a:r>
          </a:p>
          <a:p>
            <a:pPr marL="0" indent="0">
              <a:buNone/>
            </a:pPr>
            <a:endParaRPr lang="en-US" sz="2800" dirty="0" smtClean="0"/>
          </a:p>
          <a:p>
            <a:pPr marL="0" indent="0">
              <a:buNone/>
            </a:pPr>
            <a:r>
              <a:rPr lang="en-US" sz="2800" dirty="0" smtClean="0"/>
              <a:t>Temporal </a:t>
            </a:r>
            <a:r>
              <a:rPr lang="en-US" sz="2800" dirty="0"/>
              <a:t>order is </a:t>
            </a:r>
            <a:r>
              <a:rPr lang="en-US" sz="2800" dirty="0" smtClean="0"/>
              <a:t>crucial</a:t>
            </a:r>
            <a:endParaRPr lang="en-US" sz="2800" dirty="0"/>
          </a:p>
        </p:txBody>
      </p:sp>
    </p:spTree>
    <p:extLst>
      <p:ext uri="{BB962C8B-B14F-4D97-AF65-F5344CB8AC3E}">
        <p14:creationId xmlns:p14="http://schemas.microsoft.com/office/powerpoint/2010/main" val="8471488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827505"/>
          </a:xfrm>
        </p:spPr>
        <p:txBody>
          <a:bodyPr>
            <a:normAutofit/>
          </a:bodyPr>
          <a:lstStyle/>
          <a:p>
            <a:r>
              <a:rPr lang="en-US" sz="4400" b="1" dirty="0" smtClean="0">
                <a:solidFill>
                  <a:srgbClr val="660066"/>
                </a:solidFill>
              </a:rPr>
              <a:t>Dynamic </a:t>
            </a:r>
            <a:r>
              <a:rPr lang="en-US" sz="4400" b="1" dirty="0">
                <a:solidFill>
                  <a:srgbClr val="660066"/>
                </a:solidFill>
              </a:rPr>
              <a:t>analysis</a:t>
            </a:r>
            <a:endParaRPr lang="en-US" sz="4400" dirty="0"/>
          </a:p>
        </p:txBody>
      </p:sp>
      <p:sp>
        <p:nvSpPr>
          <p:cNvPr id="3" name="Tijdelijke aanduiding voor inhoud 2"/>
          <p:cNvSpPr>
            <a:spLocks noGrp="1"/>
          </p:cNvSpPr>
          <p:nvPr>
            <p:ph idx="4294967295"/>
          </p:nvPr>
        </p:nvSpPr>
        <p:spPr>
          <a:xfrm>
            <a:off x="276225" y="1270000"/>
            <a:ext cx="8410575" cy="4856163"/>
          </a:xfrm>
          <a:prstGeom prst="rect">
            <a:avLst/>
          </a:prstGeom>
        </p:spPr>
        <p:txBody>
          <a:bodyPr>
            <a:normAutofit/>
          </a:bodyPr>
          <a:lstStyle/>
          <a:p>
            <a:pPr marL="0" indent="0">
              <a:buNone/>
            </a:pPr>
            <a:r>
              <a:rPr lang="en-US" sz="2800" dirty="0" smtClean="0"/>
              <a:t>Collect RT’s of many trial over time</a:t>
            </a:r>
          </a:p>
          <a:p>
            <a:pPr marL="0" indent="0">
              <a:buNone/>
            </a:pPr>
            <a:r>
              <a:rPr lang="en-US" sz="2800" dirty="0" smtClean="0"/>
              <a:t>Observe temporal structure of variability</a:t>
            </a:r>
          </a:p>
          <a:p>
            <a:pPr marL="0" indent="0">
              <a:buNone/>
            </a:pPr>
            <a:r>
              <a:rPr lang="en-US" sz="2800" dirty="0" smtClean="0"/>
              <a:t>(How) does the reading process change over time?</a:t>
            </a:r>
            <a:endParaRPr lang="en-US" sz="2800" dirty="0"/>
          </a:p>
        </p:txBody>
      </p:sp>
      <p:sp>
        <p:nvSpPr>
          <p:cNvPr id="5" name="Rechthoek 4"/>
          <p:cNvSpPr/>
          <p:nvPr/>
        </p:nvSpPr>
        <p:spPr>
          <a:xfrm>
            <a:off x="1217625" y="5855065"/>
            <a:ext cx="2910925" cy="523220"/>
          </a:xfrm>
          <a:prstGeom prst="rect">
            <a:avLst/>
          </a:prstGeom>
        </p:spPr>
        <p:txBody>
          <a:bodyPr wrap="none">
            <a:spAutoFit/>
          </a:bodyPr>
          <a:lstStyle/>
          <a:p>
            <a:r>
              <a:rPr lang="en-US" sz="2800" dirty="0" smtClean="0">
                <a:solidFill>
                  <a:schemeClr val="tx2"/>
                </a:solidFill>
              </a:rPr>
              <a:t>Random </a:t>
            </a:r>
            <a:r>
              <a:rPr lang="en-US" sz="2800" dirty="0">
                <a:solidFill>
                  <a:schemeClr val="tx2"/>
                </a:solidFill>
              </a:rPr>
              <a:t>variability</a:t>
            </a:r>
          </a:p>
        </p:txBody>
      </p:sp>
      <p:sp>
        <p:nvSpPr>
          <p:cNvPr id="6" name="Rechthoek 5"/>
          <p:cNvSpPr/>
          <p:nvPr/>
        </p:nvSpPr>
        <p:spPr>
          <a:xfrm>
            <a:off x="5239814" y="5855065"/>
            <a:ext cx="3238002" cy="523220"/>
          </a:xfrm>
          <a:prstGeom prst="rect">
            <a:avLst/>
          </a:prstGeom>
        </p:spPr>
        <p:txBody>
          <a:bodyPr wrap="none">
            <a:spAutoFit/>
          </a:bodyPr>
          <a:lstStyle/>
          <a:p>
            <a:r>
              <a:rPr lang="en-US" sz="2800" dirty="0" smtClean="0">
                <a:solidFill>
                  <a:srgbClr val="48231E"/>
                </a:solidFill>
              </a:rPr>
              <a:t>Structured </a:t>
            </a:r>
            <a:r>
              <a:rPr lang="en-US" sz="2800" dirty="0">
                <a:solidFill>
                  <a:srgbClr val="48231E"/>
                </a:solidFill>
              </a:rPr>
              <a:t>variability</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05072"/>
            <a:ext cx="3512976" cy="234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203456"/>
            <a:ext cx="3539983" cy="23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37</a:t>
            </a:fld>
            <a:endParaRPr lang="en-US"/>
          </a:p>
        </p:txBody>
      </p:sp>
    </p:spTree>
    <p:extLst>
      <p:ext uri="{BB962C8B-B14F-4D97-AF65-F5344CB8AC3E}">
        <p14:creationId xmlns:p14="http://schemas.microsoft.com/office/powerpoint/2010/main" val="1158188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40874"/>
          </a:xfrm>
        </p:spPr>
        <p:txBody>
          <a:bodyPr>
            <a:normAutofit/>
          </a:bodyPr>
          <a:lstStyle/>
          <a:p>
            <a:r>
              <a:rPr lang="en-US" sz="4400" b="1" dirty="0" smtClean="0">
                <a:solidFill>
                  <a:srgbClr val="660066"/>
                </a:solidFill>
              </a:rPr>
              <a:t>Dynamic analysis</a:t>
            </a:r>
            <a:endParaRPr lang="en-US" sz="4400" b="1" dirty="0">
              <a:solidFill>
                <a:srgbClr val="660066"/>
              </a:solidFill>
            </a:endParaRPr>
          </a:p>
        </p:txBody>
      </p:sp>
      <p:sp>
        <p:nvSpPr>
          <p:cNvPr id="3" name="Tijdelijke aanduiding voor inhoud 2"/>
          <p:cNvSpPr>
            <a:spLocks noGrp="1"/>
          </p:cNvSpPr>
          <p:nvPr>
            <p:ph idx="4294967295"/>
          </p:nvPr>
        </p:nvSpPr>
        <p:spPr>
          <a:xfrm>
            <a:off x="276225" y="1600200"/>
            <a:ext cx="8410575" cy="4525963"/>
          </a:xfrm>
          <a:prstGeom prst="rect">
            <a:avLst/>
          </a:prstGeom>
        </p:spPr>
        <p:txBody>
          <a:bodyPr>
            <a:normAutofit/>
          </a:bodyPr>
          <a:lstStyle/>
          <a:p>
            <a:pPr marL="0" indent="0">
              <a:buNone/>
            </a:pPr>
            <a:r>
              <a:rPr lang="en-US" sz="2800" dirty="0" smtClean="0"/>
              <a:t>Sequential order IS important</a:t>
            </a:r>
          </a:p>
          <a:p>
            <a:pPr marL="0" indent="0">
              <a:buNone/>
            </a:pPr>
            <a:r>
              <a:rPr lang="en-US" sz="2600" dirty="0" smtClean="0">
                <a:sym typeface="Wingdings" pitchFamily="2" charset="2"/>
              </a:rPr>
              <a:t>Trial-by-trial variability is NOT random noise</a:t>
            </a:r>
          </a:p>
          <a:p>
            <a:pPr marL="0" indent="0">
              <a:buNone/>
            </a:pPr>
            <a:r>
              <a:rPr lang="en-US" sz="2800" dirty="0" smtClean="0">
                <a:sym typeface="Wingdings" pitchFamily="2" charset="2"/>
              </a:rPr>
              <a:t>There is meaningful temporal STRUCTURE</a:t>
            </a:r>
          </a:p>
          <a:p>
            <a:pPr marL="342202" lvl="2" indent="0">
              <a:buNone/>
            </a:pPr>
            <a:endParaRPr lang="en-US" sz="2600" dirty="0" smtClean="0">
              <a:sym typeface="Wingdings" pitchFamily="2" charset="2"/>
            </a:endParaRPr>
          </a:p>
          <a:p>
            <a:pPr marL="342202" lvl="2" indent="0">
              <a:buNone/>
            </a:pPr>
            <a:r>
              <a:rPr lang="en-US" sz="2600" dirty="0" smtClean="0">
                <a:sym typeface="Wingdings" pitchFamily="2" charset="2"/>
              </a:rPr>
              <a:t>providing </a:t>
            </a:r>
            <a:r>
              <a:rPr lang="en-US" sz="2600" dirty="0">
                <a:sym typeface="Wingdings" pitchFamily="2" charset="2"/>
              </a:rPr>
              <a:t>useful information about the organization of the cognitive system</a:t>
            </a:r>
          </a:p>
          <a:p>
            <a:pPr lvl="2"/>
            <a:endParaRPr lang="en-US" sz="2800" dirty="0" smtClean="0">
              <a:sym typeface="Wingdings" pitchFamily="2" charset="2"/>
            </a:endParaRPr>
          </a:p>
          <a:p>
            <a:endParaRPr lang="en-US" sz="2800" dirty="0" smtClean="0"/>
          </a:p>
          <a:p>
            <a:pPr marL="0" indent="0" algn="ctr">
              <a:buNone/>
            </a:pPr>
            <a:r>
              <a:rPr lang="en-US" sz="2800" dirty="0" smtClean="0"/>
              <a:t>Shuffling DOES matter </a:t>
            </a:r>
            <a:r>
              <a:rPr lang="en-US" sz="2800" dirty="0" smtClean="0">
                <a:sym typeface="Wingdings" pitchFamily="2" charset="2"/>
              </a:rPr>
              <a:t> Temporal structure is lost</a:t>
            </a:r>
          </a:p>
        </p:txBody>
      </p: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38</a:t>
            </a:fld>
            <a:endParaRPr lang="en-US"/>
          </a:p>
        </p:txBody>
      </p:sp>
    </p:spTree>
    <p:extLst>
      <p:ext uri="{BB962C8B-B14F-4D97-AF65-F5344CB8AC3E}">
        <p14:creationId xmlns:p14="http://schemas.microsoft.com/office/powerpoint/2010/main" val="41615601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39</a:t>
            </a:fld>
            <a:endParaRPr lang="en-US"/>
          </a:p>
        </p:txBody>
      </p:sp>
      <p:sp>
        <p:nvSpPr>
          <p:cNvPr id="3" name="Titel 2"/>
          <p:cNvSpPr>
            <a:spLocks noGrp="1"/>
          </p:cNvSpPr>
          <p:nvPr>
            <p:ph type="title"/>
          </p:nvPr>
        </p:nvSpPr>
        <p:spPr>
          <a:xfrm>
            <a:off x="276225" y="228600"/>
            <a:ext cx="8591550" cy="707189"/>
          </a:xfrm>
        </p:spPr>
        <p:txBody>
          <a:bodyPr>
            <a:noAutofit/>
          </a:bodyPr>
          <a:lstStyle/>
          <a:p>
            <a:r>
              <a:rPr lang="en-US" sz="4400" b="1" dirty="0" smtClean="0">
                <a:solidFill>
                  <a:srgbClr val="660066"/>
                </a:solidFill>
              </a:rPr>
              <a:t>Interaction-dominant dynamics</a:t>
            </a:r>
            <a:endParaRPr lang="en-US" sz="4400" b="1" dirty="0">
              <a:solidFill>
                <a:srgbClr val="660066"/>
              </a:solidFill>
            </a:endParaRPr>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118927"/>
            <a:ext cx="8426979" cy="303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84343"/>
            <a:ext cx="5148064" cy="16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32223" y="4077072"/>
            <a:ext cx="23113679" cy="1800200"/>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068959"/>
            <a:ext cx="9906000" cy="771525"/>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5902" y="2348880"/>
            <a:ext cx="1619191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1900588"/>
            <a:ext cx="5148064" cy="16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jdelijke aanduiding voor inhoud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dirty="0" smtClean="0">
                <a:solidFill>
                  <a:schemeClr val="tx2"/>
                </a:solidFill>
              </a:rPr>
              <a:t>X = </a:t>
            </a:r>
            <a:r>
              <a:rPr lang="nl-BE" dirty="0" err="1" smtClean="0">
                <a:solidFill>
                  <a:schemeClr val="tx2"/>
                </a:solidFill>
              </a:rPr>
              <a:t>structure</a:t>
            </a:r>
            <a:endParaRPr lang="en-US" dirty="0">
              <a:solidFill>
                <a:schemeClr val="tx2"/>
              </a:solidFill>
            </a:endParaRPr>
          </a:p>
        </p:txBody>
      </p:sp>
    </p:spTree>
    <p:extLst>
      <p:ext uri="{BB962C8B-B14F-4D97-AF65-F5344CB8AC3E}">
        <p14:creationId xmlns:p14="http://schemas.microsoft.com/office/powerpoint/2010/main" val="4167283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0 0 L 0 0.25 E" pathEditMode="relative" ptsTypes="">
                                      <p:cBhvr>
                                        <p:cTn id="6" dur="2000" fill="hold"/>
                                        <p:tgtEl>
                                          <p:spTgt spid="9"/>
                                        </p:tgtEl>
                                        <p:attrNameLst>
                                          <p:attrName>ppt_x</p:attrName>
                                          <p:attrName>ppt_y</p:attrName>
                                        </p:attrNameLst>
                                      </p:cBhvr>
                                    </p:animMotion>
                                  </p:childTnLst>
                                </p:cTn>
                              </p:par>
                            </p:childTnLst>
                          </p:cTn>
                        </p:par>
                        <p:par>
                          <p:cTn id="7" fill="hold">
                            <p:stCondLst>
                              <p:cond delay="3000"/>
                            </p:stCondLst>
                            <p:childTnLst>
                              <p:par>
                                <p:cTn id="8" presetID="42" presetClass="path" presetSubtype="0" accel="50000" decel="50000" fill="hold" nodeType="afterEffect">
                                  <p:stCondLst>
                                    <p:cond delay="1000"/>
                                  </p:stCondLst>
                                  <p:childTnLst>
                                    <p:animMotion origin="layout" path="M 4.16667E-6 1.6763E-6 L -0.00035 0.37248 " pathEditMode="relative" rAng="0" ptsTypes="AA">
                                      <p:cBhvr>
                                        <p:cTn id="9" dur="2000" fill="hold"/>
                                        <p:tgtEl>
                                          <p:spTgt spid="11"/>
                                        </p:tgtEl>
                                        <p:attrNameLst>
                                          <p:attrName>ppt_x</p:attrName>
                                          <p:attrName>ppt_y</p:attrName>
                                        </p:attrNameLst>
                                      </p:cBhvr>
                                      <p:rCtr x="-17" y="18613"/>
                                    </p:animMotion>
                                  </p:childTnLst>
                                </p:cTn>
                              </p:par>
                            </p:childTnLst>
                          </p:cTn>
                        </p:par>
                        <p:par>
                          <p:cTn id="10" fill="hold">
                            <p:stCondLst>
                              <p:cond delay="6000"/>
                            </p:stCondLst>
                            <p:childTnLst>
                              <p:par>
                                <p:cTn id="11" presetID="42" presetClass="path" presetSubtype="0" accel="50000" decel="50000" fill="hold" nodeType="afterEffect">
                                  <p:stCondLst>
                                    <p:cond delay="1000"/>
                                  </p:stCondLst>
                                  <p:childTnLst>
                                    <p:animMotion origin="layout" path="M -3.61111E-6 -1.56069E-6 L -0.00191 0.4652 " pathEditMode="relative" rAng="0" ptsTypes="AA">
                                      <p:cBhvr>
                                        <p:cTn id="12" dur="2000" fill="hold"/>
                                        <p:tgtEl>
                                          <p:spTgt spid="7"/>
                                        </p:tgtEl>
                                        <p:attrNameLst>
                                          <p:attrName>ppt_x</p:attrName>
                                          <p:attrName>ppt_y</p:attrName>
                                        </p:attrNameLst>
                                      </p:cBhvr>
                                      <p:rCtr x="-104" y="23260"/>
                                    </p:animMotion>
                                  </p:childTnLst>
                                </p:cTn>
                              </p:par>
                            </p:childTnLst>
                          </p:cTn>
                        </p:par>
                        <p:par>
                          <p:cTn id="13" fill="hold">
                            <p:stCondLst>
                              <p:cond delay="9000"/>
                            </p:stCondLst>
                            <p:childTnLst>
                              <p:par>
                                <p:cTn id="14" presetID="42" presetClass="path" presetSubtype="0" accel="50000" decel="50000" fill="hold" nodeType="afterEffect">
                                  <p:stCondLst>
                                    <p:cond delay="1000"/>
                                  </p:stCondLst>
                                  <p:childTnLst>
                                    <p:animMotion origin="layout" path="M 4.72222E-6 -3.69942E-6 L 0.0059 0.4733 " pathEditMode="relative" rAng="0" ptsTypes="AA">
                                      <p:cBhvr>
                                        <p:cTn id="15" dur="2000" fill="hold"/>
                                        <p:tgtEl>
                                          <p:spTgt spid="12"/>
                                        </p:tgtEl>
                                        <p:attrNameLst>
                                          <p:attrName>ppt_x</p:attrName>
                                          <p:attrName>ppt_y</p:attrName>
                                        </p:attrNameLst>
                                      </p:cBhvr>
                                      <p:rCtr x="295" y="23653"/>
                                    </p:animMotion>
                                  </p:childTnLst>
                                </p:cTn>
                              </p:par>
                            </p:childTnLst>
                          </p:cTn>
                        </p:par>
                        <p:par>
                          <p:cTn id="16" fill="hold">
                            <p:stCondLst>
                              <p:cond delay="12000"/>
                            </p:stCondLst>
                            <p:childTnLst>
                              <p:par>
                                <p:cTn id="17" presetID="42"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1" presetClass="exit" presetSubtype="0" fill="hold"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304800" y="201486"/>
            <a:ext cx="8712725" cy="933352"/>
          </a:xfrm>
        </p:spPr>
        <p:txBody>
          <a:bodyPr/>
          <a:lstStyle/>
          <a:p>
            <a:pPr algn="ctr"/>
            <a:r>
              <a:rPr lang="nl-NL" b="1" dirty="0" err="1" smtClean="0">
                <a:solidFill>
                  <a:srgbClr val="660066"/>
                </a:solidFill>
                <a:latin typeface="Arial" charset="0"/>
                <a:ea typeface="ＭＳ Ｐゴシック" charset="0"/>
                <a:cs typeface="ＭＳ Ｐゴシック" charset="0"/>
              </a:rPr>
              <a:t>Measurement</a:t>
            </a:r>
            <a:r>
              <a:rPr lang="nl-NL" b="1" dirty="0" smtClean="0">
                <a:solidFill>
                  <a:srgbClr val="660066"/>
                </a:solidFill>
                <a:latin typeface="Arial" charset="0"/>
                <a:ea typeface="ＭＳ Ｐゴシック" charset="0"/>
                <a:cs typeface="ＭＳ Ｐゴシック" charset="0"/>
              </a:rPr>
              <a:t> </a:t>
            </a:r>
            <a:r>
              <a:rPr lang="nl-NL" b="1" dirty="0" err="1">
                <a:solidFill>
                  <a:srgbClr val="660066"/>
                </a:solidFill>
                <a:latin typeface="Arial" charset="0"/>
                <a:ea typeface="ＭＳ Ｐゴシック" charset="0"/>
                <a:cs typeface="ＭＳ Ｐゴシック" charset="0"/>
              </a:rPr>
              <a:t>Theory</a:t>
            </a:r>
            <a:r>
              <a:rPr lang="nl-NL" b="1" dirty="0">
                <a:solidFill>
                  <a:srgbClr val="660066"/>
                </a:solidFill>
                <a:latin typeface="Arial" charset="0"/>
                <a:ea typeface="ＭＳ Ｐゴシック" charset="0"/>
                <a:cs typeface="ＭＳ Ｐゴシック" charset="0"/>
              </a:rPr>
              <a:t> </a:t>
            </a:r>
            <a:r>
              <a:rPr lang="nl-NL" sz="3200" b="1" dirty="0">
                <a:solidFill>
                  <a:srgbClr val="660066"/>
                </a:solidFill>
                <a:latin typeface="Arial" charset="0"/>
                <a:ea typeface="ＭＳ Ｐゴシック" charset="0"/>
                <a:cs typeface="ＭＳ Ｐゴシック" charset="0"/>
              </a:rPr>
              <a:t>(Gauss)</a:t>
            </a:r>
            <a:endParaRPr lang="en-GB" sz="3200" b="1" dirty="0">
              <a:solidFill>
                <a:srgbClr val="660066"/>
              </a:solidFill>
              <a:latin typeface="Arial" charset="0"/>
              <a:ea typeface="ＭＳ Ｐゴシック" charset="0"/>
              <a:cs typeface="ＭＳ Ｐゴシック" charset="0"/>
            </a:endParaRPr>
          </a:p>
        </p:txBody>
      </p:sp>
      <p:pic>
        <p:nvPicPr>
          <p:cNvPr id="26627" name="Tijdelijke aanduiding voor inhoud 16" descr="Table 1"/>
          <p:cNvPicPr>
            <a:picLocks noGrp="1" noChangeAspect="1"/>
          </p:cNvPicPr>
          <p:nvPr>
            <p:ph idx="4294967295"/>
          </p:nvPr>
        </p:nvPicPr>
        <p:blipFill>
          <a:blip r:embed="rId2">
            <a:extLst>
              <a:ext uri="{28A0092B-C50C-407E-A947-70E740481C1C}">
                <a14:useLocalDpi xmlns:a14="http://schemas.microsoft.com/office/drawing/2010/main" val="0"/>
              </a:ext>
            </a:extLst>
          </a:blip>
          <a:srcRect l="-44444" r="-44444"/>
          <a:stretch>
            <a:fillRect/>
          </a:stretch>
        </p:blipFill>
        <p:spPr>
          <a:xfrm>
            <a:off x="0" y="1752600"/>
            <a:ext cx="9144000" cy="3962400"/>
          </a:xfrm>
          <a:prstGeom prst="rect">
            <a:avLst/>
          </a:prstGeom>
        </p:spPr>
      </p:pic>
      <p:sp>
        <p:nvSpPr>
          <p:cNvPr id="2662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F743BB-EDB2-5D4E-B8C9-3BDA58C06338}" type="slidenum">
              <a:rPr lang="en-US" sz="1400"/>
              <a:pPr/>
              <a:t>4</a:t>
            </a:fld>
            <a:endParaRPr lang="en-US" sz="1400"/>
          </a:p>
        </p:txBody>
      </p:sp>
      <p:sp>
        <p:nvSpPr>
          <p:cNvPr id="26629" name="Tekstvak 17"/>
          <p:cNvSpPr txBox="1">
            <a:spLocks noChangeArrowheads="1"/>
          </p:cNvSpPr>
          <p:nvPr/>
        </p:nvSpPr>
        <p:spPr bwMode="auto">
          <a:xfrm>
            <a:off x="304800" y="5896428"/>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dirty="0">
                <a:solidFill>
                  <a:schemeClr val="tx2"/>
                </a:solidFill>
              </a:rPr>
              <a:t>X</a:t>
            </a:r>
            <a:r>
              <a:rPr lang="en-GB" baseline="-25000" dirty="0">
                <a:solidFill>
                  <a:schemeClr val="tx2"/>
                </a:solidFill>
              </a:rPr>
              <a:t>1</a:t>
            </a:r>
            <a:r>
              <a:rPr lang="en-GB" dirty="0">
                <a:solidFill>
                  <a:schemeClr val="tx2"/>
                </a:solidFill>
              </a:rPr>
              <a:t> = </a:t>
            </a:r>
            <a:r>
              <a:rPr lang="en-GB" dirty="0" err="1">
                <a:solidFill>
                  <a:schemeClr val="tx2"/>
                </a:solidFill>
              </a:rPr>
              <a:t>Τ</a:t>
            </a:r>
            <a:r>
              <a:rPr lang="en-GB" dirty="0">
                <a:solidFill>
                  <a:schemeClr val="tx2"/>
                </a:solidFill>
              </a:rPr>
              <a:t> + ε</a:t>
            </a:r>
            <a:r>
              <a:rPr lang="en-GB" baseline="-25000" dirty="0">
                <a:solidFill>
                  <a:schemeClr val="tx2"/>
                </a:solidFill>
              </a:rPr>
              <a:t>1</a:t>
            </a:r>
            <a:r>
              <a:rPr lang="en-GB" dirty="0">
                <a:solidFill>
                  <a:schemeClr val="tx2"/>
                </a:solidFill>
              </a:rPr>
              <a:t>;</a:t>
            </a:r>
            <a:r>
              <a:rPr lang="en-GB" baseline="-25000" dirty="0">
                <a:solidFill>
                  <a:schemeClr val="tx2"/>
                </a:solidFill>
              </a:rPr>
              <a:t> </a:t>
            </a:r>
            <a:r>
              <a:rPr lang="en-GB" dirty="0">
                <a:solidFill>
                  <a:schemeClr val="tx2"/>
                </a:solidFill>
              </a:rPr>
              <a:t>X</a:t>
            </a:r>
            <a:r>
              <a:rPr lang="en-GB" baseline="-25000" dirty="0">
                <a:solidFill>
                  <a:schemeClr val="tx2"/>
                </a:solidFill>
              </a:rPr>
              <a:t>2</a:t>
            </a:r>
            <a:r>
              <a:rPr lang="en-GB" dirty="0">
                <a:solidFill>
                  <a:schemeClr val="tx2"/>
                </a:solidFill>
              </a:rPr>
              <a:t> = </a:t>
            </a:r>
            <a:r>
              <a:rPr lang="en-GB" dirty="0" err="1">
                <a:solidFill>
                  <a:schemeClr val="tx2"/>
                </a:solidFill>
              </a:rPr>
              <a:t>Τ</a:t>
            </a:r>
            <a:r>
              <a:rPr lang="en-GB" dirty="0">
                <a:solidFill>
                  <a:schemeClr val="tx2"/>
                </a:solidFill>
              </a:rPr>
              <a:t> + ε</a:t>
            </a:r>
            <a:r>
              <a:rPr lang="en-GB" baseline="-25000" dirty="0">
                <a:solidFill>
                  <a:schemeClr val="tx2"/>
                </a:solidFill>
              </a:rPr>
              <a:t>2</a:t>
            </a:r>
            <a:r>
              <a:rPr lang="en-GB" dirty="0">
                <a:solidFill>
                  <a:schemeClr val="tx2"/>
                </a:solidFill>
              </a:rPr>
              <a:t>;</a:t>
            </a:r>
            <a:r>
              <a:rPr lang="en-GB" baseline="-25000" dirty="0">
                <a:solidFill>
                  <a:schemeClr val="tx2"/>
                </a:solidFill>
              </a:rPr>
              <a:t> </a:t>
            </a:r>
            <a:r>
              <a:rPr lang="en-GB" dirty="0">
                <a:solidFill>
                  <a:schemeClr val="tx2"/>
                </a:solidFill>
              </a:rPr>
              <a:t>X</a:t>
            </a:r>
            <a:r>
              <a:rPr lang="en-GB" baseline="-25000" dirty="0">
                <a:solidFill>
                  <a:schemeClr val="tx2"/>
                </a:solidFill>
              </a:rPr>
              <a:t>3</a:t>
            </a:r>
            <a:r>
              <a:rPr lang="en-GB" dirty="0">
                <a:solidFill>
                  <a:schemeClr val="tx2"/>
                </a:solidFill>
              </a:rPr>
              <a:t> = </a:t>
            </a:r>
            <a:r>
              <a:rPr lang="en-GB" dirty="0" err="1">
                <a:solidFill>
                  <a:schemeClr val="tx2"/>
                </a:solidFill>
              </a:rPr>
              <a:t>Τ</a:t>
            </a:r>
            <a:r>
              <a:rPr lang="en-GB" dirty="0">
                <a:solidFill>
                  <a:schemeClr val="tx2"/>
                </a:solidFill>
              </a:rPr>
              <a:t> + ε</a:t>
            </a:r>
            <a:r>
              <a:rPr lang="en-GB" baseline="-25000" dirty="0">
                <a:solidFill>
                  <a:schemeClr val="tx2"/>
                </a:solidFill>
              </a:rPr>
              <a:t>3</a:t>
            </a:r>
            <a:r>
              <a:rPr lang="en-GB" dirty="0">
                <a:solidFill>
                  <a:schemeClr val="tx2"/>
                </a:solidFill>
              </a:rPr>
              <a:t>; X</a:t>
            </a:r>
            <a:r>
              <a:rPr lang="en-GB" baseline="-25000" dirty="0">
                <a:solidFill>
                  <a:schemeClr val="tx2"/>
                </a:solidFill>
              </a:rPr>
              <a:t>4</a:t>
            </a:r>
            <a:r>
              <a:rPr lang="en-GB" dirty="0">
                <a:solidFill>
                  <a:schemeClr val="tx2"/>
                </a:solidFill>
              </a:rPr>
              <a:t> = </a:t>
            </a:r>
            <a:r>
              <a:rPr lang="en-GB" dirty="0" err="1">
                <a:solidFill>
                  <a:schemeClr val="tx2"/>
                </a:solidFill>
              </a:rPr>
              <a:t>Τ</a:t>
            </a:r>
            <a:r>
              <a:rPr lang="en-GB" dirty="0">
                <a:solidFill>
                  <a:schemeClr val="tx2"/>
                </a:solidFill>
              </a:rPr>
              <a:t> + ε</a:t>
            </a:r>
            <a:r>
              <a:rPr lang="en-GB" baseline="-25000" dirty="0">
                <a:solidFill>
                  <a:schemeClr val="tx2"/>
                </a:solidFill>
              </a:rPr>
              <a:t>4</a:t>
            </a:r>
            <a:r>
              <a:rPr lang="en-GB" dirty="0">
                <a:solidFill>
                  <a:schemeClr val="tx2"/>
                </a:solidFill>
              </a:rPr>
              <a:t>; X</a:t>
            </a:r>
            <a:r>
              <a:rPr lang="en-GB" baseline="-25000" dirty="0">
                <a:solidFill>
                  <a:schemeClr val="tx2"/>
                </a:solidFill>
              </a:rPr>
              <a:t>5</a:t>
            </a:r>
            <a:r>
              <a:rPr lang="en-GB" dirty="0">
                <a:solidFill>
                  <a:schemeClr val="tx2"/>
                </a:solidFill>
              </a:rPr>
              <a:t> = </a:t>
            </a:r>
            <a:r>
              <a:rPr lang="en-GB" dirty="0" err="1">
                <a:solidFill>
                  <a:schemeClr val="tx2"/>
                </a:solidFill>
              </a:rPr>
              <a:t>Τ</a:t>
            </a:r>
            <a:r>
              <a:rPr lang="en-GB" dirty="0">
                <a:solidFill>
                  <a:schemeClr val="tx2"/>
                </a:solidFill>
              </a:rPr>
              <a:t> + ε</a:t>
            </a:r>
            <a:r>
              <a:rPr lang="en-GB" baseline="-25000" dirty="0">
                <a:solidFill>
                  <a:schemeClr val="tx2"/>
                </a:solidFill>
              </a:rPr>
              <a:t>5</a:t>
            </a:r>
            <a:r>
              <a:rPr lang="en-GB" dirty="0">
                <a:solidFill>
                  <a:schemeClr val="tx2"/>
                </a:solidFill>
              </a:rPr>
              <a:t> etc.</a:t>
            </a:r>
          </a:p>
          <a:p>
            <a:endParaRPr lang="en-GB" baseline="-25000" dirty="0">
              <a:solidFill>
                <a:schemeClr val="tx2"/>
              </a:solidFill>
            </a:endParaRPr>
          </a:p>
        </p:txBody>
      </p:sp>
    </p:spTree>
    <p:extLst>
      <p:ext uri="{BB962C8B-B14F-4D97-AF65-F5344CB8AC3E}">
        <p14:creationId xmlns:p14="http://schemas.microsoft.com/office/powerpoint/2010/main" val="26002618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747295"/>
          </a:xfrm>
        </p:spPr>
        <p:txBody>
          <a:bodyPr>
            <a:noAutofit/>
          </a:bodyPr>
          <a:lstStyle/>
          <a:p>
            <a:r>
              <a:rPr lang="en-US" sz="4400" b="1" dirty="0" smtClean="0">
                <a:solidFill>
                  <a:srgbClr val="660066"/>
                </a:solidFill>
              </a:rPr>
              <a:t>Dynamic analysis</a:t>
            </a:r>
            <a:endParaRPr lang="en-US" sz="4400" b="1" dirty="0">
              <a:solidFill>
                <a:srgbClr val="660066"/>
              </a:solidFill>
            </a:endParaRPr>
          </a:p>
        </p:txBody>
      </p:sp>
      <p:sp>
        <p:nvSpPr>
          <p:cNvPr id="3" name="Tijdelijke aanduiding voor inhoud 2"/>
          <p:cNvSpPr>
            <a:spLocks noGrp="1"/>
          </p:cNvSpPr>
          <p:nvPr>
            <p:ph idx="4294967295"/>
          </p:nvPr>
        </p:nvSpPr>
        <p:spPr>
          <a:xfrm>
            <a:off x="278899" y="1176421"/>
            <a:ext cx="8229600" cy="5681579"/>
          </a:xfrm>
          <a:prstGeom prst="rect">
            <a:avLst/>
          </a:prstGeom>
        </p:spPr>
        <p:txBody>
          <a:bodyPr>
            <a:normAutofit/>
          </a:bodyPr>
          <a:lstStyle/>
          <a:p>
            <a:pPr marL="0" indent="0">
              <a:buNone/>
            </a:pPr>
            <a:r>
              <a:rPr lang="en-US" sz="2800" dirty="0" smtClean="0"/>
              <a:t>Methods to quantify </a:t>
            </a:r>
            <a:r>
              <a:rPr lang="en-US" sz="2800" dirty="0" smtClean="0"/>
              <a:t>structure</a:t>
            </a:r>
          </a:p>
          <a:p>
            <a:pPr marL="342900" indent="-342900"/>
            <a:r>
              <a:rPr lang="en-US" sz="2400" dirty="0" smtClean="0">
                <a:sym typeface="Wingdings" pitchFamily="2" charset="2"/>
              </a:rPr>
              <a:t>1</a:t>
            </a:r>
            <a:r>
              <a:rPr lang="en-US" sz="2400" dirty="0" smtClean="0">
                <a:sym typeface="Wingdings" pitchFamily="2" charset="2"/>
              </a:rPr>
              <a:t>/f noise (fractal scaling</a:t>
            </a:r>
            <a:r>
              <a:rPr lang="en-US" sz="2400" dirty="0" smtClean="0">
                <a:sym typeface="Wingdings" pitchFamily="2" charset="2"/>
              </a:rPr>
              <a:t>)</a:t>
            </a:r>
          </a:p>
          <a:p>
            <a:pPr marL="515938" lvl="1" indent="-342900"/>
            <a:r>
              <a:rPr lang="en-US" dirty="0" smtClean="0">
                <a:sym typeface="Wingdings" pitchFamily="2" charset="2"/>
              </a:rPr>
              <a:t>Spectral analysis</a:t>
            </a:r>
          </a:p>
          <a:p>
            <a:pPr marL="515938" lvl="1" indent="-342900"/>
            <a:r>
              <a:rPr lang="en-US" dirty="0" smtClean="0">
                <a:sym typeface="Wingdings" pitchFamily="2" charset="2"/>
              </a:rPr>
              <a:t>Standardized </a:t>
            </a:r>
            <a:r>
              <a:rPr lang="en-US" dirty="0" smtClean="0">
                <a:sym typeface="Wingdings" pitchFamily="2" charset="2"/>
              </a:rPr>
              <a:t>Dispersion </a:t>
            </a:r>
            <a:r>
              <a:rPr lang="en-US" dirty="0" smtClean="0">
                <a:sym typeface="Wingdings" pitchFamily="2" charset="2"/>
              </a:rPr>
              <a:t>Analysis</a:t>
            </a:r>
          </a:p>
          <a:p>
            <a:pPr marL="515938" lvl="1" indent="-342900"/>
            <a:r>
              <a:rPr lang="en-US" dirty="0" err="1" smtClean="0">
                <a:sym typeface="Wingdings" pitchFamily="2" charset="2"/>
              </a:rPr>
              <a:t>Detrended</a:t>
            </a:r>
            <a:r>
              <a:rPr lang="en-US" dirty="0" smtClean="0">
                <a:sym typeface="Wingdings" pitchFamily="2" charset="2"/>
              </a:rPr>
              <a:t> </a:t>
            </a:r>
            <a:r>
              <a:rPr lang="en-US" dirty="0" smtClean="0">
                <a:sym typeface="Wingdings" pitchFamily="2" charset="2"/>
              </a:rPr>
              <a:t>Fluctuation </a:t>
            </a:r>
            <a:r>
              <a:rPr lang="en-US" dirty="0" smtClean="0">
                <a:sym typeface="Wingdings" pitchFamily="2" charset="2"/>
              </a:rPr>
              <a:t>Analysis</a:t>
            </a:r>
          </a:p>
          <a:p>
            <a:pPr marL="342900" indent="-342900"/>
            <a:r>
              <a:rPr lang="en-US" sz="2400" dirty="0" smtClean="0">
                <a:sym typeface="Wingdings" pitchFamily="2" charset="2"/>
              </a:rPr>
              <a:t>Recurrence </a:t>
            </a:r>
            <a:r>
              <a:rPr lang="en-US" sz="2400" dirty="0" smtClean="0">
                <a:sym typeface="Wingdings" pitchFamily="2" charset="2"/>
              </a:rPr>
              <a:t>Quantification Analysis (RQA)</a:t>
            </a:r>
          </a:p>
          <a:p>
            <a:endParaRPr lang="en-US" sz="24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49773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s://encrypted-tbn0.gstatic.com/images?q=tbn:ANd9GcRJnQpSf9RVuM_o8FofzLVO-yQ7SRQZWd0lI1u9MiEWHcyg9Ad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1690" y="4497738"/>
            <a:ext cx="21995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6045" y="4497738"/>
            <a:ext cx="233981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40</a:t>
            </a:fld>
            <a:endParaRPr lang="en-US"/>
          </a:p>
        </p:txBody>
      </p:sp>
    </p:spTree>
    <p:extLst>
      <p:ext uri="{BB962C8B-B14F-4D97-AF65-F5344CB8AC3E}">
        <p14:creationId xmlns:p14="http://schemas.microsoft.com/office/powerpoint/2010/main" val="2989312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41</a:t>
            </a:fld>
            <a:endParaRPr lang="en-US"/>
          </a:p>
        </p:txBody>
      </p:sp>
      <p:sp>
        <p:nvSpPr>
          <p:cNvPr id="4" name="Content Placeholder 3"/>
          <p:cNvSpPr>
            <a:spLocks noGrp="1"/>
          </p:cNvSpPr>
          <p:nvPr>
            <p:ph sz="quarter" idx="13"/>
          </p:nvPr>
        </p:nvSpPr>
        <p:spPr>
          <a:xfrm>
            <a:off x="272415" y="2727157"/>
            <a:ext cx="8595360" cy="1528483"/>
          </a:xfrm>
        </p:spPr>
        <p:txBody>
          <a:bodyPr>
            <a:normAutofit/>
          </a:bodyPr>
          <a:lstStyle/>
          <a:p>
            <a:pPr marL="0" indent="0" algn="ctr">
              <a:buNone/>
            </a:pPr>
            <a:r>
              <a:rPr lang="en-US" sz="4800" b="1" dirty="0"/>
              <a:t>Structured variability </a:t>
            </a:r>
            <a:endParaRPr lang="en-US" sz="4800" b="1" dirty="0" smtClean="0"/>
          </a:p>
          <a:p>
            <a:pPr algn="ctr"/>
            <a:endParaRPr lang="en-US" sz="4400" dirty="0"/>
          </a:p>
        </p:txBody>
      </p:sp>
    </p:spTree>
    <p:extLst>
      <p:ext uri="{BB962C8B-B14F-4D97-AF65-F5344CB8AC3E}">
        <p14:creationId xmlns:p14="http://schemas.microsoft.com/office/powerpoint/2010/main" val="20736608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clrChange>
              <a:clrFrom>
                <a:srgbClr val="FFFFFF"/>
              </a:clrFrom>
              <a:clrTo>
                <a:srgbClr val="FFFFFF">
                  <a:alpha val="0"/>
                </a:srgbClr>
              </a:clrTo>
            </a:clrChange>
            <a:alphaModFix/>
            <a:lum bright="-100000"/>
            <a:extLst>
              <a:ext uri="{28A0092B-C50C-407E-A947-70E740481C1C}">
                <a14:useLocalDpi xmlns:a14="http://schemas.microsoft.com/office/drawing/2010/main" val="0"/>
              </a:ext>
            </a:extLst>
          </a:blip>
          <a:srcRect/>
          <a:stretch>
            <a:fillRect/>
          </a:stretch>
        </p:blipFill>
        <p:spPr bwMode="auto">
          <a:xfrm>
            <a:off x="3451598" y="1988840"/>
            <a:ext cx="5944938" cy="282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76225" y="228601"/>
            <a:ext cx="8591550" cy="840874"/>
          </a:xfrm>
        </p:spPr>
        <p:txBody>
          <a:bodyPr>
            <a:normAutofit/>
          </a:bodyPr>
          <a:lstStyle/>
          <a:p>
            <a:r>
              <a:rPr lang="nl-BE" sz="4400" b="1" dirty="0" smtClean="0">
                <a:solidFill>
                  <a:srgbClr val="660066"/>
                </a:solidFill>
              </a:rPr>
              <a:t>Structured </a:t>
            </a:r>
            <a:r>
              <a:rPr lang="nl-BE" sz="4400" b="1" dirty="0" err="1" smtClean="0">
                <a:solidFill>
                  <a:srgbClr val="660066"/>
                </a:solidFill>
              </a:rPr>
              <a:t>variability</a:t>
            </a:r>
            <a:endParaRPr lang="en-US" sz="4400" b="1" dirty="0">
              <a:solidFill>
                <a:srgbClr val="660066"/>
              </a:solidFill>
            </a:endParaRPr>
          </a:p>
        </p:txBody>
      </p:sp>
      <p:pic>
        <p:nvPicPr>
          <p:cNvPr id="614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984" y="1669450"/>
            <a:ext cx="4565915" cy="342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3131840" y="1809557"/>
            <a:ext cx="2088232" cy="369332"/>
          </a:xfrm>
          <a:prstGeom prst="rect">
            <a:avLst/>
          </a:prstGeom>
          <a:noFill/>
        </p:spPr>
        <p:txBody>
          <a:bodyPr wrap="square" rtlCol="0">
            <a:spAutoFit/>
          </a:bodyPr>
          <a:lstStyle/>
          <a:p>
            <a:pPr algn="ctr"/>
            <a:r>
              <a:rPr lang="nl-BE" b="1" dirty="0" smtClean="0">
                <a:solidFill>
                  <a:schemeClr val="tx2"/>
                </a:solidFill>
              </a:rPr>
              <a:t>BIG</a:t>
            </a:r>
            <a:endParaRPr lang="en-US" b="1" dirty="0">
              <a:solidFill>
                <a:schemeClr val="tx2"/>
              </a:solidFill>
            </a:endParaRPr>
          </a:p>
        </p:txBody>
      </p:sp>
      <p:sp>
        <p:nvSpPr>
          <p:cNvPr id="10" name="Tekstvak 9"/>
          <p:cNvSpPr txBox="1"/>
          <p:nvPr/>
        </p:nvSpPr>
        <p:spPr>
          <a:xfrm>
            <a:off x="3256562" y="4581128"/>
            <a:ext cx="2088232" cy="369332"/>
          </a:xfrm>
          <a:prstGeom prst="rect">
            <a:avLst/>
          </a:prstGeom>
          <a:noFill/>
        </p:spPr>
        <p:txBody>
          <a:bodyPr wrap="square" rtlCol="0">
            <a:spAutoFit/>
          </a:bodyPr>
          <a:lstStyle/>
          <a:p>
            <a:pPr algn="ctr"/>
            <a:r>
              <a:rPr lang="nl-BE" b="1" dirty="0" smtClean="0">
                <a:solidFill>
                  <a:schemeClr val="tx2"/>
                </a:solidFill>
              </a:rPr>
              <a:t>SMALL</a:t>
            </a:r>
            <a:endParaRPr lang="en-US" b="1" dirty="0">
              <a:solidFill>
                <a:schemeClr val="tx2"/>
              </a:solidFill>
            </a:endParaRPr>
          </a:p>
        </p:txBody>
      </p:sp>
      <p:sp>
        <p:nvSpPr>
          <p:cNvPr id="11" name="Tekstvak 10"/>
          <p:cNvSpPr txBox="1"/>
          <p:nvPr/>
        </p:nvSpPr>
        <p:spPr>
          <a:xfrm>
            <a:off x="4427984" y="4900518"/>
            <a:ext cx="2088232" cy="369332"/>
          </a:xfrm>
          <a:prstGeom prst="rect">
            <a:avLst/>
          </a:prstGeom>
          <a:noFill/>
        </p:spPr>
        <p:txBody>
          <a:bodyPr wrap="square" rtlCol="0">
            <a:spAutoFit/>
          </a:bodyPr>
          <a:lstStyle/>
          <a:p>
            <a:pPr algn="ctr"/>
            <a:r>
              <a:rPr lang="nl-BE" b="1" dirty="0" smtClean="0">
                <a:solidFill>
                  <a:schemeClr val="tx2"/>
                </a:solidFill>
              </a:rPr>
              <a:t>SLOW</a:t>
            </a:r>
            <a:endParaRPr lang="en-US" b="1" dirty="0">
              <a:solidFill>
                <a:schemeClr val="tx2"/>
              </a:solidFill>
            </a:endParaRPr>
          </a:p>
        </p:txBody>
      </p:sp>
      <p:sp>
        <p:nvSpPr>
          <p:cNvPr id="12" name="Tekstvak 11"/>
          <p:cNvSpPr txBox="1"/>
          <p:nvPr/>
        </p:nvSpPr>
        <p:spPr>
          <a:xfrm>
            <a:off x="6948264" y="4909810"/>
            <a:ext cx="2088232" cy="369332"/>
          </a:xfrm>
          <a:prstGeom prst="rect">
            <a:avLst/>
          </a:prstGeom>
          <a:noFill/>
        </p:spPr>
        <p:txBody>
          <a:bodyPr wrap="square" rtlCol="0">
            <a:spAutoFit/>
          </a:bodyPr>
          <a:lstStyle/>
          <a:p>
            <a:pPr algn="ctr"/>
            <a:r>
              <a:rPr lang="nl-BE" b="1" dirty="0" smtClean="0"/>
              <a:t>FAST</a:t>
            </a:r>
            <a:endParaRPr lang="en-US" b="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587" y="1826493"/>
            <a:ext cx="28479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1016710" y="1300118"/>
            <a:ext cx="1631730" cy="369332"/>
          </a:xfrm>
          <a:prstGeom prst="rect">
            <a:avLst/>
          </a:prstGeom>
        </p:spPr>
        <p:txBody>
          <a:bodyPr wrap="none">
            <a:spAutoFit/>
          </a:bodyPr>
          <a:lstStyle/>
          <a:p>
            <a:pPr algn="ctr"/>
            <a:r>
              <a:rPr lang="nl-BE" b="1" dirty="0" smtClean="0">
                <a:solidFill>
                  <a:schemeClr val="tx2"/>
                </a:solidFill>
              </a:rPr>
              <a:t>BIG AND SLOW</a:t>
            </a:r>
            <a:endParaRPr lang="en-US" b="1" dirty="0">
              <a:solidFill>
                <a:schemeClr val="tx2"/>
              </a:solidFill>
            </a:endParaRPr>
          </a:p>
        </p:txBody>
      </p:sp>
      <p:sp>
        <p:nvSpPr>
          <p:cNvPr id="15" name="Rechthoek 14"/>
          <p:cNvSpPr/>
          <p:nvPr/>
        </p:nvSpPr>
        <p:spPr>
          <a:xfrm>
            <a:off x="1016710" y="4961668"/>
            <a:ext cx="1826847" cy="369332"/>
          </a:xfrm>
          <a:prstGeom prst="rect">
            <a:avLst/>
          </a:prstGeom>
        </p:spPr>
        <p:txBody>
          <a:bodyPr wrap="none">
            <a:spAutoFit/>
          </a:bodyPr>
          <a:lstStyle/>
          <a:p>
            <a:pPr algn="ctr"/>
            <a:r>
              <a:rPr lang="nl-BE" b="1" dirty="0" smtClean="0">
                <a:solidFill>
                  <a:schemeClr val="tx2"/>
                </a:solidFill>
              </a:rPr>
              <a:t>SMALL AND FAST</a:t>
            </a:r>
            <a:endParaRPr lang="en-US" b="1" dirty="0">
              <a:solidFill>
                <a:schemeClr val="tx2"/>
              </a:solidFill>
            </a:endParaRPr>
          </a:p>
        </p:txBody>
      </p:sp>
      <p:cxnSp>
        <p:nvCxnSpPr>
          <p:cNvPr id="17" name="Rechte verbindingslijn met pijl 16"/>
          <p:cNvCxnSpPr/>
          <p:nvPr/>
        </p:nvCxnSpPr>
        <p:spPr>
          <a:xfrm>
            <a:off x="3256562" y="2408114"/>
            <a:ext cx="232355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Rechte verbindingslijn met pijl 18"/>
          <p:cNvCxnSpPr/>
          <p:nvPr/>
        </p:nvCxnSpPr>
        <p:spPr>
          <a:xfrm>
            <a:off x="3256562" y="4149080"/>
            <a:ext cx="441178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Rechte verbindingslijn met pijl 20"/>
          <p:cNvCxnSpPr/>
          <p:nvPr/>
        </p:nvCxnSpPr>
        <p:spPr>
          <a:xfrm>
            <a:off x="3328570" y="3284984"/>
            <a:ext cx="3382371"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4" name="Rechte verbindingslijn met pijl 23"/>
          <p:cNvCxnSpPr/>
          <p:nvPr/>
        </p:nvCxnSpPr>
        <p:spPr>
          <a:xfrm>
            <a:off x="5220072" y="5373216"/>
            <a:ext cx="2952328"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6" name="Tijdelijke aanduiding voor inhoud 2"/>
          <p:cNvSpPr>
            <a:spLocks noGrp="1"/>
          </p:cNvSpPr>
          <p:nvPr>
            <p:ph idx="4294967295"/>
          </p:nvPr>
        </p:nvSpPr>
        <p:spPr>
          <a:xfrm>
            <a:off x="467544" y="2287413"/>
            <a:ext cx="8229600" cy="4525963"/>
          </a:xfrm>
          <a:prstGeom prst="rect">
            <a:avLst/>
          </a:prstGeo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0" indent="0">
              <a:buNone/>
            </a:pPr>
            <a:endParaRPr lang="en-US" sz="2400" dirty="0"/>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42</a:t>
            </a:fld>
            <a:endParaRPr lang="en-US"/>
          </a:p>
        </p:txBody>
      </p:sp>
    </p:spTree>
    <p:extLst>
      <p:ext uri="{BB962C8B-B14F-4D97-AF65-F5344CB8AC3E}">
        <p14:creationId xmlns:p14="http://schemas.microsoft.com/office/powerpoint/2010/main" val="4185122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9"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431376.r76.cf2.rackcdn.com/23006/fphys-03-00207-HTML/image_m/fphys-03-00207-g00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404664"/>
            <a:ext cx="7581900" cy="6019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43</a:t>
            </a:fld>
            <a:endParaRPr lang="en-US"/>
          </a:p>
        </p:txBody>
      </p:sp>
    </p:spTree>
    <p:extLst>
      <p:ext uri="{BB962C8B-B14F-4D97-AF65-F5344CB8AC3E}">
        <p14:creationId xmlns:p14="http://schemas.microsoft.com/office/powerpoint/2010/main" val="37642862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67544" y="1203158"/>
            <a:ext cx="8229600" cy="5200316"/>
          </a:xfrm>
          <a:prstGeom prst="rect">
            <a:avLst/>
          </a:prstGeo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0" indent="0">
              <a:buNone/>
            </a:pPr>
            <a:endParaRPr lang="en-US" sz="2400" dirty="0" smtClean="0"/>
          </a:p>
          <a:p>
            <a:pPr marL="0" indent="0">
              <a:buNone/>
            </a:pPr>
            <a:endParaRPr lang="en-US" sz="2400" dirty="0" smtClean="0"/>
          </a:p>
          <a:p>
            <a:pPr marL="0" indent="0">
              <a:buNone/>
            </a:pPr>
            <a:r>
              <a:rPr lang="en-US" sz="2400" dirty="0" smtClean="0"/>
              <a:t>Changes on multiple time scales are coupled to changes on other timescales </a:t>
            </a:r>
            <a:r>
              <a:rPr lang="en-US" sz="2400" dirty="0" smtClean="0">
                <a:sym typeface="Wingdings" pitchFamily="2" charset="2"/>
              </a:rPr>
              <a:t> interaction dominant dynamics </a:t>
            </a:r>
            <a:endParaRPr lang="en-US" sz="2400" dirty="0"/>
          </a:p>
        </p:txBody>
      </p:sp>
      <p:pic>
        <p:nvPicPr>
          <p:cNvPr id="133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1508968"/>
            <a:ext cx="5036392" cy="285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76225" y="228600"/>
            <a:ext cx="8591550" cy="747295"/>
          </a:xfrm>
        </p:spPr>
        <p:txBody>
          <a:bodyPr>
            <a:noAutofit/>
          </a:bodyPr>
          <a:lstStyle/>
          <a:p>
            <a:r>
              <a:rPr lang="nl-BE" sz="4400" b="1" dirty="0" smtClean="0">
                <a:solidFill>
                  <a:srgbClr val="660066"/>
                </a:solidFill>
              </a:rPr>
              <a:t>A </a:t>
            </a:r>
            <a:r>
              <a:rPr lang="nl-BE" sz="4400" b="1" dirty="0" err="1" smtClean="0">
                <a:solidFill>
                  <a:srgbClr val="660066"/>
                </a:solidFill>
              </a:rPr>
              <a:t>hallmark</a:t>
            </a:r>
            <a:r>
              <a:rPr lang="nl-BE" sz="4400" b="1" dirty="0" smtClean="0">
                <a:solidFill>
                  <a:srgbClr val="660066"/>
                </a:solidFill>
              </a:rPr>
              <a:t> of </a:t>
            </a:r>
            <a:r>
              <a:rPr lang="nl-BE" sz="4400" b="1" dirty="0" err="1" smtClean="0">
                <a:solidFill>
                  <a:srgbClr val="660066"/>
                </a:solidFill>
              </a:rPr>
              <a:t>complexity</a:t>
            </a:r>
            <a:endParaRPr lang="en-US" sz="4400" b="1" dirty="0">
              <a:solidFill>
                <a:srgbClr val="660066"/>
              </a:solidFill>
            </a:endParaRPr>
          </a:p>
        </p:txBody>
      </p:sp>
      <p:cxnSp>
        <p:nvCxnSpPr>
          <p:cNvPr id="5" name="Rechte verbindingslijn met pijl 4"/>
          <p:cNvCxnSpPr/>
          <p:nvPr/>
        </p:nvCxnSpPr>
        <p:spPr>
          <a:xfrm>
            <a:off x="1547664" y="1772816"/>
            <a:ext cx="0" cy="20882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7308304" y="1772816"/>
            <a:ext cx="0" cy="21602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44</a:t>
            </a:fld>
            <a:endParaRPr lang="en-US"/>
          </a:p>
        </p:txBody>
      </p:sp>
    </p:spTree>
    <p:extLst>
      <p:ext uri="{BB962C8B-B14F-4D97-AF65-F5344CB8AC3E}">
        <p14:creationId xmlns:p14="http://schemas.microsoft.com/office/powerpoint/2010/main" val="2748996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6" y="466760"/>
            <a:ext cx="6385892" cy="638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Rechte verbindingslijn met pijl 3"/>
          <p:cNvCxnSpPr/>
          <p:nvPr/>
        </p:nvCxnSpPr>
        <p:spPr>
          <a:xfrm>
            <a:off x="6225088" y="3659706"/>
            <a:ext cx="0" cy="12170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Rechte verbindingslijn met pijl 6"/>
          <p:cNvCxnSpPr/>
          <p:nvPr/>
        </p:nvCxnSpPr>
        <p:spPr>
          <a:xfrm flipV="1">
            <a:off x="6225088" y="2301240"/>
            <a:ext cx="0" cy="13432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ijdelijke aanduiding voor inhoud 3"/>
          <p:cNvSpPr txBox="1">
            <a:spLocks/>
          </p:cNvSpPr>
          <p:nvPr/>
        </p:nvSpPr>
        <p:spPr>
          <a:xfrm>
            <a:off x="5928360" y="5181600"/>
            <a:ext cx="3200400" cy="10664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dirty="0" smtClean="0">
                <a:solidFill>
                  <a:srgbClr val="48231E"/>
                </a:solidFill>
              </a:rPr>
              <a:t>Rigid &amp; persistent</a:t>
            </a:r>
          </a:p>
        </p:txBody>
      </p:sp>
      <p:sp>
        <p:nvSpPr>
          <p:cNvPr id="10" name="Tijdelijke aanduiding voor inhoud 3"/>
          <p:cNvSpPr txBox="1">
            <a:spLocks/>
          </p:cNvSpPr>
          <p:nvPr/>
        </p:nvSpPr>
        <p:spPr>
          <a:xfrm>
            <a:off x="6407968" y="1233737"/>
            <a:ext cx="2575560" cy="10664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dirty="0" err="1" smtClean="0">
                <a:solidFill>
                  <a:srgbClr val="48231E"/>
                </a:solidFill>
              </a:rPr>
              <a:t>Disorganized</a:t>
            </a:r>
            <a:endParaRPr lang="nl-BE" dirty="0" smtClean="0">
              <a:solidFill>
                <a:srgbClr val="48231E"/>
              </a:solidFill>
            </a:endParaRPr>
          </a:p>
        </p:txBody>
      </p:sp>
      <p:sp>
        <p:nvSpPr>
          <p:cNvPr id="14" name="Tijdelijke aanduiding voor inhoud 3"/>
          <p:cNvSpPr txBox="1">
            <a:spLocks/>
          </p:cNvSpPr>
          <p:nvPr/>
        </p:nvSpPr>
        <p:spPr>
          <a:xfrm>
            <a:off x="6263640" y="3078480"/>
            <a:ext cx="2865120" cy="106648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BE" dirty="0" smtClean="0">
                <a:solidFill>
                  <a:srgbClr val="48231E"/>
                </a:solidFill>
              </a:rPr>
              <a:t>Well-</a:t>
            </a:r>
            <a:r>
              <a:rPr lang="nl-BE" dirty="0" err="1" smtClean="0">
                <a:solidFill>
                  <a:srgbClr val="48231E"/>
                </a:solidFill>
              </a:rPr>
              <a:t>coordinated</a:t>
            </a:r>
            <a:r>
              <a:rPr lang="nl-BE" dirty="0" smtClean="0">
                <a:solidFill>
                  <a:srgbClr val="48231E"/>
                </a:solidFill>
              </a:rPr>
              <a:t> </a:t>
            </a:r>
            <a:r>
              <a:rPr lang="nl-BE" dirty="0" err="1" smtClean="0">
                <a:solidFill>
                  <a:srgbClr val="48231E"/>
                </a:solidFill>
              </a:rPr>
              <a:t>behavior</a:t>
            </a:r>
            <a:endParaRPr lang="nl-BE" dirty="0" smtClean="0">
              <a:solidFill>
                <a:srgbClr val="48231E"/>
              </a:solidFill>
            </a:endParaRPr>
          </a:p>
        </p:txBody>
      </p:sp>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45</a:t>
            </a:fld>
            <a:endParaRPr lang="en-US"/>
          </a:p>
        </p:txBody>
      </p:sp>
    </p:spTree>
    <p:extLst>
      <p:ext uri="{BB962C8B-B14F-4D97-AF65-F5344CB8AC3E}">
        <p14:creationId xmlns:p14="http://schemas.microsoft.com/office/powerpoint/2010/main" val="22320766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46</a:t>
            </a:fld>
            <a:endParaRPr lang="en-US"/>
          </a:p>
        </p:txBody>
      </p:sp>
      <p:sp>
        <p:nvSpPr>
          <p:cNvPr id="3" name="Titel 2"/>
          <p:cNvSpPr>
            <a:spLocks noGrp="1"/>
          </p:cNvSpPr>
          <p:nvPr>
            <p:ph type="title"/>
          </p:nvPr>
        </p:nvSpPr>
        <p:spPr>
          <a:xfrm>
            <a:off x="387683" y="228601"/>
            <a:ext cx="8591550" cy="665026"/>
          </a:xfrm>
        </p:spPr>
        <p:txBody>
          <a:bodyPr>
            <a:normAutofit fontScale="90000"/>
          </a:bodyPr>
          <a:lstStyle/>
          <a:p>
            <a:r>
              <a:rPr lang="en-US" sz="4400" b="1" dirty="0" smtClean="0">
                <a:solidFill>
                  <a:srgbClr val="660066"/>
                </a:solidFill>
              </a:rPr>
              <a:t>Heartbeat intervals</a:t>
            </a:r>
            <a:endParaRPr lang="en-US" sz="4400" b="1" dirty="0">
              <a:solidFill>
                <a:srgbClr val="660066"/>
              </a:solidFill>
            </a:endParaRPr>
          </a:p>
        </p:txBody>
      </p:sp>
      <p:sp>
        <p:nvSpPr>
          <p:cNvPr id="4" name="Tijdelijke aanduiding voor inhoud 3"/>
          <p:cNvSpPr>
            <a:spLocks noGrp="1"/>
          </p:cNvSpPr>
          <p:nvPr>
            <p:ph sz="quarter" idx="13"/>
          </p:nvPr>
        </p:nvSpPr>
        <p:spPr>
          <a:xfrm>
            <a:off x="387683" y="1336842"/>
            <a:ext cx="8483901" cy="3275264"/>
          </a:xfrm>
        </p:spPr>
        <p:txBody>
          <a:bodyPr/>
          <a:lstStyle/>
          <a:p>
            <a:pPr marL="0" indent="0">
              <a:lnSpc>
                <a:spcPct val="90000"/>
              </a:lnSpc>
              <a:buNone/>
            </a:pPr>
            <a:endParaRPr lang="nl-BE" altLang="en-US" sz="2800" dirty="0" smtClean="0"/>
          </a:p>
          <a:p>
            <a:pPr marL="0" lvl="1" indent="0">
              <a:lnSpc>
                <a:spcPct val="90000"/>
              </a:lnSpc>
              <a:buNone/>
            </a:pPr>
            <a:r>
              <a:rPr lang="nl-BE" altLang="en-US" sz="2800" dirty="0" smtClean="0"/>
              <a:t>Deviations </a:t>
            </a:r>
            <a:r>
              <a:rPr lang="nl-BE" altLang="en-US" sz="2800" dirty="0"/>
              <a:t>from 1/f noise correlate with mortality risk </a:t>
            </a:r>
            <a:r>
              <a:rPr lang="nl-BE" altLang="en-US" sz="2800" dirty="0" smtClean="0"/>
              <a:t> </a:t>
            </a:r>
            <a:r>
              <a:rPr lang="en-US" altLang="zh-CN" sz="1800" dirty="0">
                <a:ea typeface="SimSun" pitchFamily="2" charset="-122"/>
              </a:rPr>
              <a:t>(Goldberger, </a:t>
            </a:r>
            <a:r>
              <a:rPr lang="en-US" altLang="zh-CN" sz="1800" dirty="0" smtClean="0">
                <a:ea typeface="SimSun" pitchFamily="2" charset="-122"/>
              </a:rPr>
              <a:t>1997; </a:t>
            </a:r>
            <a:r>
              <a:rPr lang="en-US" altLang="zh-CN" sz="1800" dirty="0" err="1" smtClean="0">
                <a:ea typeface="SimSun" pitchFamily="2" charset="-122"/>
              </a:rPr>
              <a:t>Mäkikallio</a:t>
            </a:r>
            <a:r>
              <a:rPr lang="en-US" altLang="zh-CN" sz="1800" dirty="0" smtClean="0">
                <a:ea typeface="SimSun" pitchFamily="2" charset="-122"/>
              </a:rPr>
              <a:t> </a:t>
            </a:r>
            <a:r>
              <a:rPr lang="en-US" altLang="zh-CN" sz="1800" dirty="0">
                <a:ea typeface="SimSun" pitchFamily="2" charset="-122"/>
              </a:rPr>
              <a:t>et al., </a:t>
            </a:r>
            <a:r>
              <a:rPr lang="en-US" altLang="zh-CN" sz="1800" dirty="0">
                <a:ea typeface="SimSun" pitchFamily="2" charset="-122"/>
              </a:rPr>
              <a:t>2001; ; </a:t>
            </a:r>
            <a:r>
              <a:rPr lang="en-US" altLang="zh-CN" sz="1800" dirty="0" err="1">
                <a:ea typeface="SimSun" pitchFamily="2" charset="-122"/>
              </a:rPr>
              <a:t>Peng</a:t>
            </a:r>
            <a:r>
              <a:rPr lang="en-US" altLang="zh-CN" sz="1800" dirty="0">
                <a:ea typeface="SimSun" pitchFamily="2" charset="-122"/>
              </a:rPr>
              <a:t> et al., 1995)</a:t>
            </a:r>
            <a:r>
              <a:rPr lang="nl-BE" altLang="zh-CN" sz="1800" dirty="0" smtClean="0">
                <a:ea typeface="SimSun" pitchFamily="2" charset="-122"/>
              </a:rPr>
              <a:t> </a:t>
            </a:r>
            <a:endParaRPr lang="nl-BE" altLang="en-US" sz="1800" dirty="0"/>
          </a:p>
          <a:p>
            <a:pPr marL="0" indent="0">
              <a:lnSpc>
                <a:spcPct val="90000"/>
              </a:lnSpc>
              <a:buNone/>
            </a:pPr>
            <a:endParaRPr lang="nl-BE" altLang="en-US" sz="2800" dirty="0" smtClean="0"/>
          </a:p>
          <a:p>
            <a:pPr marL="0" indent="0">
              <a:lnSpc>
                <a:spcPct val="90000"/>
              </a:lnSpc>
              <a:buNone/>
            </a:pPr>
            <a:r>
              <a:rPr lang="nl-BE" altLang="en-US" sz="2800" dirty="0" smtClean="0"/>
              <a:t>Smaller </a:t>
            </a:r>
            <a:r>
              <a:rPr lang="nl-BE" altLang="en-US" sz="2800" dirty="0" err="1"/>
              <a:t>deviations</a:t>
            </a:r>
            <a:r>
              <a:rPr lang="nl-BE" altLang="en-US" sz="2800" dirty="0"/>
              <a:t> </a:t>
            </a:r>
            <a:r>
              <a:rPr lang="nl-BE" altLang="en-US" sz="2800" dirty="0" err="1"/>
              <a:t>from</a:t>
            </a:r>
            <a:r>
              <a:rPr lang="nl-BE" altLang="en-US" sz="2800" dirty="0"/>
              <a:t> 1/</a:t>
            </a:r>
            <a:r>
              <a:rPr lang="nl-BE" altLang="en-US" sz="2800" i="1" dirty="0"/>
              <a:t>f</a:t>
            </a:r>
            <a:r>
              <a:rPr lang="nl-BE" altLang="en-US" sz="2800" dirty="0"/>
              <a:t> </a:t>
            </a:r>
            <a:r>
              <a:rPr lang="nl-BE" altLang="en-US" sz="2800" dirty="0" err="1"/>
              <a:t>noise</a:t>
            </a:r>
            <a:endParaRPr lang="nl-BE" altLang="en-US" sz="2800" dirty="0"/>
          </a:p>
          <a:p>
            <a:pPr lvl="1">
              <a:lnSpc>
                <a:spcPct val="90000"/>
              </a:lnSpc>
            </a:pPr>
            <a:r>
              <a:rPr lang="nl-BE" altLang="en-US" sz="2400" dirty="0" err="1"/>
              <a:t>Aging</a:t>
            </a:r>
            <a:r>
              <a:rPr lang="nl-BE" altLang="en-US" sz="2400" dirty="0"/>
              <a:t> </a:t>
            </a:r>
            <a:r>
              <a:rPr lang="en-US" altLang="zh-CN" sz="1800" dirty="0">
                <a:ea typeface="SimSun" pitchFamily="2" charset="-122"/>
              </a:rPr>
              <a:t>(Goldberger, 2002)</a:t>
            </a:r>
            <a:r>
              <a:rPr lang="nl-BE" altLang="zh-CN" sz="1800" dirty="0">
                <a:ea typeface="SimSun" pitchFamily="2" charset="-122"/>
              </a:rPr>
              <a:t> </a:t>
            </a:r>
            <a:endParaRPr lang="nl-BE" altLang="en-US" sz="1800" dirty="0"/>
          </a:p>
          <a:p>
            <a:pPr lvl="1">
              <a:lnSpc>
                <a:spcPct val="90000"/>
              </a:lnSpc>
            </a:pPr>
            <a:r>
              <a:rPr lang="nl-BE" altLang="en-US" sz="2400" dirty="0" err="1"/>
              <a:t>Obese</a:t>
            </a:r>
            <a:r>
              <a:rPr lang="nl-BE" altLang="en-US" sz="2400" dirty="0"/>
              <a:t> </a:t>
            </a:r>
            <a:r>
              <a:rPr lang="nl-BE" altLang="en-US" sz="2400" dirty="0" err="1"/>
              <a:t>children</a:t>
            </a:r>
            <a:r>
              <a:rPr lang="nl-BE" altLang="en-US" sz="2400" dirty="0"/>
              <a:t> </a:t>
            </a:r>
            <a:r>
              <a:rPr lang="en-US" altLang="zh-CN" sz="1800" dirty="0">
                <a:ea typeface="SimSun" pitchFamily="2" charset="-122"/>
              </a:rPr>
              <a:t>(</a:t>
            </a:r>
            <a:r>
              <a:rPr lang="en-US" altLang="zh-CN" sz="1800" dirty="0" err="1">
                <a:ea typeface="SimSun" pitchFamily="2" charset="-122"/>
              </a:rPr>
              <a:t>Vanderlei</a:t>
            </a:r>
            <a:r>
              <a:rPr lang="en-US" altLang="zh-CN" sz="1800" dirty="0">
                <a:ea typeface="SimSun" pitchFamily="2" charset="-122"/>
              </a:rPr>
              <a:t>, </a:t>
            </a:r>
            <a:r>
              <a:rPr lang="en-US" altLang="zh-CN" sz="1800" dirty="0" err="1">
                <a:ea typeface="SimSun" pitchFamily="2" charset="-122"/>
              </a:rPr>
              <a:t>Pastre</a:t>
            </a:r>
            <a:r>
              <a:rPr lang="en-US" altLang="zh-CN" sz="1800" dirty="0">
                <a:ea typeface="SimSun" pitchFamily="2" charset="-122"/>
              </a:rPr>
              <a:t>, </a:t>
            </a:r>
            <a:r>
              <a:rPr lang="en-US" altLang="zh-CN" sz="1800" dirty="0" err="1">
                <a:ea typeface="SimSun" pitchFamily="2" charset="-122"/>
              </a:rPr>
              <a:t>Júnior</a:t>
            </a:r>
            <a:r>
              <a:rPr lang="en-US" altLang="zh-CN" sz="1800" dirty="0">
                <a:ea typeface="SimSun" pitchFamily="2" charset="-122"/>
              </a:rPr>
              <a:t>, &amp; de Godoy, 2010)</a:t>
            </a:r>
            <a:r>
              <a:rPr lang="nl-BE" altLang="zh-CN" sz="1800" dirty="0">
                <a:ea typeface="SimSun" pitchFamily="2" charset="-122"/>
              </a:rPr>
              <a:t> </a:t>
            </a:r>
            <a:endParaRPr lang="nl-BE" altLang="en-US" sz="1800" dirty="0"/>
          </a:p>
        </p:txBody>
      </p:sp>
      <p:sp>
        <p:nvSpPr>
          <p:cNvPr id="5" name="TextBox 4"/>
          <p:cNvSpPr txBox="1"/>
          <p:nvPr/>
        </p:nvSpPr>
        <p:spPr>
          <a:xfrm>
            <a:off x="387683" y="5657322"/>
            <a:ext cx="8207107" cy="923330"/>
          </a:xfrm>
          <a:prstGeom prst="rect">
            <a:avLst/>
          </a:prstGeom>
          <a:noFill/>
        </p:spPr>
        <p:txBody>
          <a:bodyPr wrap="none" rtlCol="0">
            <a:spAutoFit/>
          </a:bodyPr>
          <a:lstStyle/>
          <a:p>
            <a:r>
              <a:rPr lang="en-US" dirty="0" err="1" smtClean="0"/>
              <a:t>Wijnants</a:t>
            </a:r>
            <a:r>
              <a:rPr lang="en-US" dirty="0" smtClean="0"/>
              <a:t>, M.L. (2014). </a:t>
            </a:r>
            <a:r>
              <a:rPr lang="en-US" dirty="0"/>
              <a:t>A review of theoretical perspectives in cognitive science on </a:t>
            </a:r>
            <a:r>
              <a:rPr lang="en-US" dirty="0" smtClean="0"/>
              <a:t>the</a:t>
            </a:r>
          </a:p>
          <a:p>
            <a:r>
              <a:rPr lang="en-US" dirty="0" smtClean="0"/>
              <a:t>      </a:t>
            </a:r>
            <a:r>
              <a:rPr lang="en-US" dirty="0"/>
              <a:t>presence of scaling in coordinated physiological and cognitive processes</a:t>
            </a:r>
            <a:r>
              <a:rPr lang="en-US" dirty="0" smtClean="0"/>
              <a:t>.</a:t>
            </a:r>
          </a:p>
          <a:p>
            <a:r>
              <a:rPr lang="en-US" dirty="0" smtClean="0"/>
              <a:t>      </a:t>
            </a:r>
            <a:r>
              <a:rPr lang="en-US" i="1" dirty="0" smtClean="0"/>
              <a:t>Journal </a:t>
            </a:r>
            <a:r>
              <a:rPr lang="en-US" i="1" dirty="0"/>
              <a:t>of Nonlinear Dynamics, Vol. 2014</a:t>
            </a:r>
            <a:r>
              <a:rPr lang="en-US" dirty="0"/>
              <a:t>, Article ID 962043.</a:t>
            </a:r>
            <a:r>
              <a:rPr lang="nl-NL" dirty="0"/>
              <a:t> </a:t>
            </a:r>
            <a:r>
              <a:rPr lang="en-US" dirty="0" smtClean="0"/>
              <a:t> </a:t>
            </a:r>
            <a:endParaRPr lang="en-US" dirty="0"/>
          </a:p>
        </p:txBody>
      </p:sp>
    </p:spTree>
    <p:extLst>
      <p:ext uri="{BB962C8B-B14F-4D97-AF65-F5344CB8AC3E}">
        <p14:creationId xmlns:p14="http://schemas.microsoft.com/office/powerpoint/2010/main" val="14402716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5" name="Picture 2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916680" y="968160"/>
            <a:ext cx="4233864" cy="4213225"/>
          </a:xfrm>
          <a:prstGeom prst="rect">
            <a:avLst/>
          </a:prstGeom>
          <a:noFill/>
          <a:ln/>
        </p:spPr>
      </p:pic>
      <p:sp>
        <p:nvSpPr>
          <p:cNvPr id="42007" name="Rectangle 23"/>
          <p:cNvSpPr>
            <a:spLocks noChangeArrowheads="1"/>
          </p:cNvSpPr>
          <p:nvPr/>
        </p:nvSpPr>
        <p:spPr bwMode="auto">
          <a:xfrm>
            <a:off x="4434840" y="5301403"/>
            <a:ext cx="4038600" cy="109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cs typeface="Arial" charset="0"/>
              </a:defRPr>
            </a:lvl1pPr>
            <a:lvl2pPr marL="742950" indent="-285750">
              <a:spcBef>
                <a:spcPct val="20000"/>
              </a:spcBef>
              <a:buChar char="–"/>
              <a:defRPr sz="2400">
                <a:solidFill>
                  <a:schemeClr val="tx1"/>
                </a:solidFill>
                <a:latin typeface="Arial" charset="0"/>
                <a:cs typeface="Arial" charset="0"/>
              </a:defRPr>
            </a:lvl2pPr>
            <a:lvl3pPr marL="1143000" indent="-228600">
              <a:spcBef>
                <a:spcPct val="20000"/>
              </a:spcBef>
              <a:buChar char="•"/>
              <a:defRPr sz="20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fontAlgn="base">
              <a:spcBef>
                <a:spcPct val="20000"/>
              </a:spcBef>
              <a:spcAft>
                <a:spcPct val="0"/>
              </a:spcAft>
              <a:buChar char="»"/>
              <a:defRPr>
                <a:solidFill>
                  <a:schemeClr val="tx1"/>
                </a:solidFill>
                <a:latin typeface="Arial" charset="0"/>
                <a:cs typeface="Arial" charset="0"/>
              </a:defRPr>
            </a:lvl6pPr>
            <a:lvl7pPr marL="2971800" indent="-228600" fontAlgn="base">
              <a:spcBef>
                <a:spcPct val="20000"/>
              </a:spcBef>
              <a:spcAft>
                <a:spcPct val="0"/>
              </a:spcAft>
              <a:buChar char="»"/>
              <a:defRPr>
                <a:solidFill>
                  <a:schemeClr val="tx1"/>
                </a:solidFill>
                <a:latin typeface="Arial" charset="0"/>
                <a:cs typeface="Arial" charset="0"/>
              </a:defRPr>
            </a:lvl7pPr>
            <a:lvl8pPr marL="3429000" indent="-228600" fontAlgn="base">
              <a:spcBef>
                <a:spcPct val="20000"/>
              </a:spcBef>
              <a:spcAft>
                <a:spcPct val="0"/>
              </a:spcAft>
              <a:buChar char="»"/>
              <a:defRPr>
                <a:solidFill>
                  <a:schemeClr val="tx1"/>
                </a:solidFill>
                <a:latin typeface="Arial" charset="0"/>
                <a:cs typeface="Arial" charset="0"/>
              </a:defRPr>
            </a:lvl8pPr>
            <a:lvl9pPr marL="3886200" indent="-228600" fontAlgn="base">
              <a:spcBef>
                <a:spcPct val="20000"/>
              </a:spcBef>
              <a:spcAft>
                <a:spcPct val="0"/>
              </a:spcAft>
              <a:buChar char="»"/>
              <a:defRPr>
                <a:solidFill>
                  <a:schemeClr val="tx1"/>
                </a:solidFill>
                <a:latin typeface="Arial" charset="0"/>
                <a:cs typeface="Arial" charset="0"/>
              </a:defRPr>
            </a:lvl9pPr>
          </a:lstStyle>
          <a:p>
            <a:pPr marL="457200" indent="-457200">
              <a:buFont typeface="+mj-lt"/>
              <a:buAutoNum type="arabicPeriod"/>
            </a:pPr>
            <a:r>
              <a:rPr lang="nl-BE" altLang="en-US" sz="2000" dirty="0" smtClean="0">
                <a:solidFill>
                  <a:schemeClr val="tx2"/>
                </a:solidFill>
              </a:rPr>
              <a:t>Old </a:t>
            </a:r>
            <a:r>
              <a:rPr lang="nl-BE" altLang="en-US" sz="2000" dirty="0">
                <a:solidFill>
                  <a:schemeClr val="tx2"/>
                </a:solidFill>
              </a:rPr>
              <a:t>adults Parkinson </a:t>
            </a:r>
            <a:r>
              <a:rPr lang="nl-BE" altLang="en-US" sz="2000" dirty="0" smtClean="0">
                <a:solidFill>
                  <a:schemeClr val="tx2"/>
                </a:solidFill>
              </a:rPr>
              <a:t>disease</a:t>
            </a:r>
            <a:endParaRPr lang="nl-BE" altLang="en-US" sz="2000" dirty="0">
              <a:solidFill>
                <a:schemeClr val="tx2"/>
              </a:solidFill>
            </a:endParaRPr>
          </a:p>
          <a:p>
            <a:pPr marL="457200" indent="-457200">
              <a:buFont typeface="+mj-lt"/>
              <a:buAutoNum type="arabicPeriod"/>
            </a:pPr>
            <a:r>
              <a:rPr lang="nl-BE" altLang="en-US" sz="2000" dirty="0" smtClean="0">
                <a:solidFill>
                  <a:schemeClr val="tx2"/>
                </a:solidFill>
              </a:rPr>
              <a:t>Old </a:t>
            </a:r>
            <a:r>
              <a:rPr lang="nl-BE" altLang="en-US" sz="2000" dirty="0" err="1" smtClean="0">
                <a:solidFill>
                  <a:schemeClr val="tx2"/>
                </a:solidFill>
              </a:rPr>
              <a:t>adults</a:t>
            </a:r>
            <a:endParaRPr lang="nl-BE" altLang="en-US" sz="2000" dirty="0">
              <a:solidFill>
                <a:schemeClr val="tx2"/>
              </a:solidFill>
            </a:endParaRPr>
          </a:p>
          <a:p>
            <a:pPr marL="457200" indent="-457200">
              <a:buFont typeface="+mj-lt"/>
              <a:buAutoNum type="arabicPeriod"/>
            </a:pPr>
            <a:r>
              <a:rPr lang="nl-BE" altLang="en-US" sz="2000" dirty="0" smtClean="0">
                <a:solidFill>
                  <a:schemeClr val="tx2"/>
                </a:solidFill>
              </a:rPr>
              <a:t>Young </a:t>
            </a:r>
            <a:r>
              <a:rPr lang="nl-BE" altLang="en-US" sz="2000" dirty="0" err="1" smtClean="0">
                <a:solidFill>
                  <a:schemeClr val="tx2"/>
                </a:solidFill>
              </a:rPr>
              <a:t>adults</a:t>
            </a:r>
            <a:endParaRPr lang="nl-BE" altLang="en-US" sz="2000" dirty="0">
              <a:solidFill>
                <a:schemeClr val="tx2"/>
              </a:solidFill>
            </a:endParaRPr>
          </a:p>
        </p:txBody>
      </p:sp>
      <p:sp>
        <p:nvSpPr>
          <p:cNvPr id="9" name="Tekstvak 8"/>
          <p:cNvSpPr txBox="1"/>
          <p:nvPr/>
        </p:nvSpPr>
        <p:spPr>
          <a:xfrm>
            <a:off x="1828448" y="1618329"/>
            <a:ext cx="2016224" cy="830997"/>
          </a:xfrm>
          <a:prstGeom prst="rect">
            <a:avLst/>
          </a:prstGeom>
          <a:noFill/>
        </p:spPr>
        <p:txBody>
          <a:bodyPr wrap="square" rtlCol="0">
            <a:spAutoFit/>
          </a:bodyPr>
          <a:lstStyle/>
          <a:p>
            <a:pPr algn="ctr"/>
            <a:r>
              <a:rPr lang="nl-BE" sz="2400" b="1" dirty="0" smtClean="0">
                <a:solidFill>
                  <a:schemeClr val="tx2"/>
                </a:solidFill>
              </a:rPr>
              <a:t>FRACTAL PERFORMACE</a:t>
            </a:r>
            <a:endParaRPr lang="en-US" sz="2400" b="1" dirty="0">
              <a:solidFill>
                <a:schemeClr val="tx2"/>
              </a:solidFill>
            </a:endParaRPr>
          </a:p>
        </p:txBody>
      </p:sp>
      <p:sp>
        <p:nvSpPr>
          <p:cNvPr id="10" name="Tekstvak 9"/>
          <p:cNvSpPr txBox="1"/>
          <p:nvPr/>
        </p:nvSpPr>
        <p:spPr>
          <a:xfrm>
            <a:off x="1756440" y="3494299"/>
            <a:ext cx="2160240" cy="830997"/>
          </a:xfrm>
          <a:prstGeom prst="rect">
            <a:avLst/>
          </a:prstGeom>
          <a:noFill/>
        </p:spPr>
        <p:txBody>
          <a:bodyPr wrap="square" rtlCol="0">
            <a:spAutoFit/>
          </a:bodyPr>
          <a:lstStyle/>
          <a:p>
            <a:pPr algn="ctr"/>
            <a:r>
              <a:rPr lang="nl-BE" sz="2400" b="1" dirty="0" smtClean="0">
                <a:solidFill>
                  <a:srgbClr val="48231E"/>
                </a:solidFill>
              </a:rPr>
              <a:t>RANDOM</a:t>
            </a:r>
          </a:p>
          <a:p>
            <a:pPr algn="ctr"/>
            <a:r>
              <a:rPr lang="nl-BE" sz="2400" b="1" dirty="0" smtClean="0">
                <a:solidFill>
                  <a:srgbClr val="48231E"/>
                </a:solidFill>
              </a:rPr>
              <a:t>PERFORMANCE</a:t>
            </a:r>
            <a:endParaRPr lang="en-US" sz="2400" b="1" dirty="0">
              <a:solidFill>
                <a:srgbClr val="48231E"/>
              </a:solidFill>
            </a:endParaRPr>
          </a:p>
        </p:txBody>
      </p:sp>
      <p:sp>
        <p:nvSpPr>
          <p:cNvPr id="2" name="Titel 1"/>
          <p:cNvSpPr>
            <a:spLocks noGrp="1"/>
          </p:cNvSpPr>
          <p:nvPr>
            <p:ph type="title"/>
          </p:nvPr>
        </p:nvSpPr>
        <p:spPr/>
        <p:txBody>
          <a:bodyPr>
            <a:normAutofit/>
          </a:bodyPr>
          <a:lstStyle/>
          <a:p>
            <a:r>
              <a:rPr lang="en-US" sz="4400" b="1" dirty="0" smtClean="0">
                <a:solidFill>
                  <a:srgbClr val="660066"/>
                </a:solidFill>
              </a:rPr>
              <a:t>Human gait</a:t>
            </a:r>
            <a:endParaRPr lang="en-US" sz="4400" b="1" dirty="0">
              <a:solidFill>
                <a:srgbClr val="660066"/>
              </a:solidFill>
            </a:endParaRPr>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47</a:t>
            </a:fld>
            <a:endParaRPr lang="en-US"/>
          </a:p>
        </p:txBody>
      </p:sp>
    </p:spTree>
    <p:extLst>
      <p:ext uri="{BB962C8B-B14F-4D97-AF65-F5344CB8AC3E}">
        <p14:creationId xmlns:p14="http://schemas.microsoft.com/office/powerpoint/2010/main" val="2359364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0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48</a:t>
            </a:fld>
            <a:endParaRPr lang="en-US"/>
          </a:p>
        </p:txBody>
      </p:sp>
      <p:sp>
        <p:nvSpPr>
          <p:cNvPr id="4" name="Content Placeholder 3"/>
          <p:cNvSpPr>
            <a:spLocks noGrp="1"/>
          </p:cNvSpPr>
          <p:nvPr>
            <p:ph sz="quarter" idx="13"/>
          </p:nvPr>
        </p:nvSpPr>
        <p:spPr>
          <a:xfrm>
            <a:off x="190102" y="2458793"/>
            <a:ext cx="8595360" cy="2431794"/>
          </a:xfrm>
        </p:spPr>
        <p:txBody>
          <a:bodyPr>
            <a:normAutofit/>
          </a:bodyPr>
          <a:lstStyle/>
          <a:p>
            <a:pPr marL="0" indent="0" algn="ctr">
              <a:buNone/>
            </a:pPr>
            <a:r>
              <a:rPr lang="en-US" sz="4800" b="1" dirty="0" smtClean="0"/>
              <a:t>Consequences for</a:t>
            </a:r>
          </a:p>
          <a:p>
            <a:pPr marL="0" indent="0" algn="ctr">
              <a:buNone/>
            </a:pPr>
            <a:r>
              <a:rPr lang="en-US" sz="4800" b="1" dirty="0" smtClean="0"/>
              <a:t>reading </a:t>
            </a:r>
            <a:r>
              <a:rPr lang="en-US" sz="4800" b="1" dirty="0"/>
              <a:t>fluency</a:t>
            </a:r>
          </a:p>
          <a:p>
            <a:pPr algn="ctr"/>
            <a:endParaRPr lang="en-US" sz="4800" dirty="0"/>
          </a:p>
        </p:txBody>
      </p:sp>
    </p:spTree>
    <p:extLst>
      <p:ext uri="{BB962C8B-B14F-4D97-AF65-F5344CB8AC3E}">
        <p14:creationId xmlns:p14="http://schemas.microsoft.com/office/powerpoint/2010/main" val="3463197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2179528"/>
            <a:ext cx="5036392" cy="285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4294967295"/>
          </p:nvPr>
        </p:nvSpPr>
        <p:spPr>
          <a:xfrm>
            <a:off x="467544" y="2155344"/>
            <a:ext cx="8229600" cy="4525963"/>
          </a:xfrm>
          <a:prstGeom prst="rect">
            <a:avLst/>
          </a:prstGeom>
        </p:spPr>
        <p:txBody>
          <a:bodyPr>
            <a:normAutofit/>
          </a:bodyPr>
          <a:lstStyle/>
          <a:p>
            <a:endParaRPr lang="en-US" dirty="0" smtClean="0"/>
          </a:p>
          <a:p>
            <a:endParaRPr lang="en-US" dirty="0"/>
          </a:p>
          <a:p>
            <a:endParaRPr lang="en-US" dirty="0" smtClean="0"/>
          </a:p>
          <a:p>
            <a:endParaRPr lang="en-US" dirty="0"/>
          </a:p>
          <a:p>
            <a:endParaRPr lang="en-US" dirty="0" smtClean="0"/>
          </a:p>
        </p:txBody>
      </p:sp>
      <p:sp>
        <p:nvSpPr>
          <p:cNvPr id="2" name="Titel 1"/>
          <p:cNvSpPr>
            <a:spLocks noGrp="1"/>
          </p:cNvSpPr>
          <p:nvPr>
            <p:ph type="title"/>
          </p:nvPr>
        </p:nvSpPr>
        <p:spPr>
          <a:xfrm>
            <a:off x="204871" y="228600"/>
            <a:ext cx="8591550" cy="1066801"/>
          </a:xfrm>
        </p:spPr>
        <p:txBody>
          <a:bodyPr>
            <a:normAutofit/>
          </a:bodyPr>
          <a:lstStyle/>
          <a:p>
            <a:r>
              <a:rPr lang="nl-BE" sz="4400" b="1" dirty="0" smtClean="0">
                <a:solidFill>
                  <a:srgbClr val="660066"/>
                </a:solidFill>
              </a:rPr>
              <a:t>Learning </a:t>
            </a:r>
            <a:r>
              <a:rPr lang="nl-BE" sz="4400" b="1" dirty="0" err="1" smtClean="0">
                <a:solidFill>
                  <a:srgbClr val="660066"/>
                </a:solidFill>
              </a:rPr>
              <a:t>disabilities</a:t>
            </a:r>
            <a:r>
              <a:rPr lang="nl-BE" sz="4400" b="1" dirty="0" smtClean="0">
                <a:solidFill>
                  <a:srgbClr val="660066"/>
                </a:solidFill>
              </a:rPr>
              <a:t>: </a:t>
            </a:r>
            <a:r>
              <a:rPr lang="nl-BE" sz="4400" b="1" dirty="0" err="1" smtClean="0">
                <a:solidFill>
                  <a:srgbClr val="660066"/>
                </a:solidFill>
              </a:rPr>
              <a:t>prediction</a:t>
            </a:r>
            <a:endParaRPr lang="en-US" sz="4400" b="1" dirty="0">
              <a:solidFill>
                <a:srgbClr val="660066"/>
              </a:solidFill>
            </a:endParaRPr>
          </a:p>
        </p:txBody>
      </p:sp>
      <p:cxnSp>
        <p:nvCxnSpPr>
          <p:cNvPr id="5" name="Rechte verbindingslijn met pijl 4"/>
          <p:cNvCxnSpPr/>
          <p:nvPr/>
        </p:nvCxnSpPr>
        <p:spPr>
          <a:xfrm>
            <a:off x="1259632" y="2443376"/>
            <a:ext cx="0" cy="20882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7740352" y="2443376"/>
            <a:ext cx="0" cy="21602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1259632" y="2515384"/>
            <a:ext cx="0" cy="2088232"/>
          </a:xfrm>
          <a:prstGeom prst="straightConnector1">
            <a:avLst/>
          </a:prstGeom>
          <a:ln w="28575">
            <a:prstDash val="sys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7740352" y="2515384"/>
            <a:ext cx="0" cy="2160240"/>
          </a:xfrm>
          <a:prstGeom prst="straightConnector1">
            <a:avLst/>
          </a:prstGeom>
          <a:ln w="28575">
            <a:prstDash val="sysDash"/>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49</a:t>
            </a:fld>
            <a:endParaRPr lang="en-US"/>
          </a:p>
        </p:txBody>
      </p:sp>
    </p:spTree>
    <p:extLst>
      <p:ext uri="{BB962C8B-B14F-4D97-AF65-F5344CB8AC3E}">
        <p14:creationId xmlns:p14="http://schemas.microsoft.com/office/powerpoint/2010/main" val="3271143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00204" y="171525"/>
            <a:ext cx="8467571" cy="1064381"/>
          </a:xfrm>
        </p:spPr>
        <p:txBody>
          <a:bodyPr>
            <a:noAutofit/>
          </a:bodyPr>
          <a:lstStyle/>
          <a:p>
            <a:pPr algn="ctr"/>
            <a:r>
              <a:rPr lang="en-GB" sz="3200" b="1" dirty="0">
                <a:solidFill>
                  <a:srgbClr val="660066"/>
                </a:solidFill>
                <a:ea typeface="ＭＳ Ｐゴシック" charset="0"/>
                <a:cs typeface="ＭＳ Ｐゴシック" charset="0"/>
              </a:rPr>
              <a:t>Repeated measures + random error </a:t>
            </a:r>
            <a:r>
              <a:rPr lang="en-GB" sz="3200" b="1" dirty="0" smtClean="0">
                <a:solidFill>
                  <a:srgbClr val="660066"/>
                </a:solidFill>
                <a:ea typeface="ＭＳ Ｐゴシック" charset="0"/>
                <a:cs typeface="ＭＳ Ｐゴシック" charset="0"/>
              </a:rPr>
              <a:t>= </a:t>
            </a:r>
            <a:br>
              <a:rPr lang="en-GB" sz="3200" b="1" dirty="0" smtClean="0">
                <a:solidFill>
                  <a:srgbClr val="660066"/>
                </a:solidFill>
                <a:ea typeface="ＭＳ Ｐゴシック" charset="0"/>
                <a:cs typeface="ＭＳ Ｐゴシック" charset="0"/>
              </a:rPr>
            </a:br>
            <a:r>
              <a:rPr lang="en-GB" sz="3200" b="1" dirty="0" smtClean="0">
                <a:solidFill>
                  <a:srgbClr val="660066"/>
                </a:solidFill>
                <a:ea typeface="ＭＳ Ｐゴシック" charset="0"/>
                <a:cs typeface="ＭＳ Ｐゴシック" charset="0"/>
              </a:rPr>
              <a:t>a </a:t>
            </a:r>
            <a:r>
              <a:rPr lang="en-GB" sz="3200" b="1" dirty="0">
                <a:solidFill>
                  <a:srgbClr val="660066"/>
                </a:solidFill>
                <a:ea typeface="ＭＳ Ｐゴシック" charset="0"/>
                <a:cs typeface="ＭＳ Ｐゴシック" charset="0"/>
              </a:rPr>
              <a:t>reliable estimate of some value</a:t>
            </a:r>
          </a:p>
        </p:txBody>
      </p:sp>
      <p:pic>
        <p:nvPicPr>
          <p:cNvPr id="27651" name="Tijdelijke aanduiding voor inhoud 4" descr="Error.tiff"/>
          <p:cNvPicPr>
            <a:picLocks noGrp="1" noChangeAspect="1"/>
          </p:cNvPicPr>
          <p:nvPr>
            <p:ph idx="4294967295"/>
          </p:nvPr>
        </p:nvPicPr>
        <p:blipFill>
          <a:blip r:embed="rId2">
            <a:extLst>
              <a:ext uri="{28A0092B-C50C-407E-A947-70E740481C1C}">
                <a14:useLocalDpi xmlns:a14="http://schemas.microsoft.com/office/drawing/2010/main" val="0"/>
              </a:ext>
            </a:extLst>
          </a:blip>
          <a:srcRect l="-8266" r="-8266"/>
          <a:stretch>
            <a:fillRect/>
          </a:stretch>
        </p:blipFill>
        <p:spPr>
          <a:xfrm>
            <a:off x="457200" y="1752600"/>
            <a:ext cx="8348663" cy="4419600"/>
          </a:xfrm>
          <a:prstGeom prst="rect">
            <a:avLst/>
          </a:prstGeom>
        </p:spPr>
      </p:pic>
      <p:sp>
        <p:nvSpPr>
          <p:cNvPr id="2765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036C88-05A1-CD49-A045-1BA5EEE8D216}" type="slidenum">
              <a:rPr lang="en-US" sz="1400"/>
              <a:pPr/>
              <a:t>5</a:t>
            </a:fld>
            <a:endParaRPr lang="en-US" sz="1400"/>
          </a:p>
        </p:txBody>
      </p:sp>
    </p:spTree>
    <p:extLst>
      <p:ext uri="{BB962C8B-B14F-4D97-AF65-F5344CB8AC3E}">
        <p14:creationId xmlns:p14="http://schemas.microsoft.com/office/powerpoint/2010/main" val="36948917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6828" y="1026368"/>
            <a:ext cx="5715000" cy="5715000"/>
          </a:xfrm>
          <a:prstGeom prst="rect">
            <a:avLst/>
          </a:prstGeom>
        </p:spPr>
      </p:pic>
      <p:sp>
        <p:nvSpPr>
          <p:cNvPr id="2" name="Titel 1"/>
          <p:cNvSpPr>
            <a:spLocks noGrp="1"/>
          </p:cNvSpPr>
          <p:nvPr>
            <p:ph type="title"/>
          </p:nvPr>
        </p:nvSpPr>
        <p:spPr>
          <a:xfrm>
            <a:off x="457200" y="-99392"/>
            <a:ext cx="8229600" cy="1143000"/>
          </a:xfrm>
        </p:spPr>
        <p:txBody>
          <a:bodyPr/>
          <a:lstStyle/>
          <a:p>
            <a:r>
              <a:rPr lang="nl-BE" b="1" dirty="0">
                <a:solidFill>
                  <a:srgbClr val="660066"/>
                </a:solidFill>
              </a:rPr>
              <a:t>Learning disabilities: prediction</a:t>
            </a:r>
            <a:endParaRPr lang="en-US" dirty="0"/>
          </a:p>
        </p:txBody>
      </p:sp>
      <p:cxnSp>
        <p:nvCxnSpPr>
          <p:cNvPr id="5" name="Rechte verbindingslijn met pijl 4"/>
          <p:cNvCxnSpPr/>
          <p:nvPr/>
        </p:nvCxnSpPr>
        <p:spPr>
          <a:xfrm flipV="1">
            <a:off x="6921512" y="1433010"/>
            <a:ext cx="0" cy="47966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7208664" y="3379812"/>
            <a:ext cx="1935336" cy="830997"/>
          </a:xfrm>
          <a:prstGeom prst="rect">
            <a:avLst/>
          </a:prstGeom>
          <a:noFill/>
        </p:spPr>
        <p:txBody>
          <a:bodyPr wrap="square" rtlCol="0">
            <a:spAutoFit/>
          </a:bodyPr>
          <a:lstStyle/>
          <a:p>
            <a:pPr algn="ctr"/>
            <a:r>
              <a:rPr lang="nl-BE" sz="2400" b="1" dirty="0" smtClean="0">
                <a:solidFill>
                  <a:srgbClr val="48231E"/>
                </a:solidFill>
              </a:rPr>
              <a:t>READING</a:t>
            </a:r>
          </a:p>
          <a:p>
            <a:pPr algn="ctr"/>
            <a:r>
              <a:rPr lang="nl-BE" sz="2400" b="1" dirty="0" smtClean="0">
                <a:solidFill>
                  <a:srgbClr val="48231E"/>
                </a:solidFill>
              </a:rPr>
              <a:t>DIFFICULTIES</a:t>
            </a:r>
            <a:endParaRPr lang="en-US" sz="2400" b="1" dirty="0">
              <a:solidFill>
                <a:srgbClr val="48231E"/>
              </a:solidFill>
            </a:endParaRPr>
          </a:p>
        </p:txBody>
      </p:sp>
      <p:sp>
        <p:nvSpPr>
          <p:cNvPr id="7" name="Tekstvak 6"/>
          <p:cNvSpPr txBox="1"/>
          <p:nvPr/>
        </p:nvSpPr>
        <p:spPr>
          <a:xfrm>
            <a:off x="-86964" y="1795636"/>
            <a:ext cx="1823020" cy="461665"/>
          </a:xfrm>
          <a:prstGeom prst="rect">
            <a:avLst/>
          </a:prstGeom>
          <a:noFill/>
        </p:spPr>
        <p:txBody>
          <a:bodyPr wrap="square" rtlCol="0">
            <a:spAutoFit/>
          </a:bodyPr>
          <a:lstStyle/>
          <a:p>
            <a:pPr algn="ctr"/>
            <a:r>
              <a:rPr lang="nl-BE" sz="2400" b="1" dirty="0" smtClean="0">
                <a:solidFill>
                  <a:schemeClr val="tx2"/>
                </a:solidFill>
              </a:rPr>
              <a:t>DYSLEXIA</a:t>
            </a:r>
            <a:endParaRPr lang="en-US" sz="2400" b="1" dirty="0">
              <a:solidFill>
                <a:schemeClr val="tx2"/>
              </a:solidFill>
            </a:endParaRPr>
          </a:p>
        </p:txBody>
      </p:sp>
      <p:sp>
        <p:nvSpPr>
          <p:cNvPr id="8" name="Tekstvak 7"/>
          <p:cNvSpPr txBox="1"/>
          <p:nvPr/>
        </p:nvSpPr>
        <p:spPr>
          <a:xfrm>
            <a:off x="-136152" y="5035996"/>
            <a:ext cx="1823020" cy="830997"/>
          </a:xfrm>
          <a:prstGeom prst="rect">
            <a:avLst/>
          </a:prstGeom>
          <a:noFill/>
        </p:spPr>
        <p:txBody>
          <a:bodyPr wrap="square" rtlCol="0">
            <a:spAutoFit/>
          </a:bodyPr>
          <a:lstStyle/>
          <a:p>
            <a:pPr algn="ctr"/>
            <a:r>
              <a:rPr lang="nl-BE" sz="2400" b="1" dirty="0" smtClean="0">
                <a:solidFill>
                  <a:srgbClr val="48231E"/>
                </a:solidFill>
              </a:rPr>
              <a:t>AVERAGE READING</a:t>
            </a:r>
            <a:endParaRPr lang="en-US" sz="2400" b="1" dirty="0">
              <a:solidFill>
                <a:srgbClr val="48231E"/>
              </a:solidFill>
            </a:endParaRPr>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50</a:t>
            </a:fld>
            <a:endParaRPr lang="en-US"/>
          </a:p>
        </p:txBody>
      </p:sp>
    </p:spTree>
    <p:extLst>
      <p:ext uri="{BB962C8B-B14F-4D97-AF65-F5344CB8AC3E}">
        <p14:creationId xmlns:p14="http://schemas.microsoft.com/office/powerpoint/2010/main" val="1328785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5334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BE" sz="4400" dirty="0" smtClean="0">
                <a:solidFill>
                  <a:schemeClr val="tx2"/>
                </a:solidFill>
              </a:rPr>
              <a:t>Word-</a:t>
            </a:r>
            <a:r>
              <a:rPr lang="nl-BE" sz="4400" dirty="0" err="1" smtClean="0">
                <a:solidFill>
                  <a:schemeClr val="tx2"/>
                </a:solidFill>
              </a:rPr>
              <a:t>Naming</a:t>
            </a:r>
            <a:r>
              <a:rPr lang="nl-BE" sz="4400" dirty="0" smtClean="0">
                <a:solidFill>
                  <a:schemeClr val="tx2"/>
                </a:solidFill>
              </a:rPr>
              <a:t> </a:t>
            </a:r>
            <a:r>
              <a:rPr lang="nl-BE" sz="4400" dirty="0" err="1" smtClean="0">
                <a:solidFill>
                  <a:schemeClr val="tx2"/>
                </a:solidFill>
              </a:rPr>
              <a:t>task</a:t>
            </a:r>
            <a:endParaRPr lang="nl-BE" sz="4400" dirty="0">
              <a:solidFill>
                <a:schemeClr val="tx2"/>
              </a:solidFill>
            </a:endParaRPr>
          </a:p>
        </p:txBody>
      </p:sp>
      <p:sp>
        <p:nvSpPr>
          <p:cNvPr id="61444" name="Text Box 4"/>
          <p:cNvSpPr txBox="1">
            <a:spLocks noChangeArrowheads="1"/>
          </p:cNvSpPr>
          <p:nvPr/>
        </p:nvSpPr>
        <p:spPr bwMode="auto">
          <a:xfrm>
            <a:off x="3695055" y="2002795"/>
            <a:ext cx="153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4000"/>
              <a:t>sword</a:t>
            </a:r>
          </a:p>
        </p:txBody>
      </p:sp>
      <p:sp>
        <p:nvSpPr>
          <p:cNvPr id="61445" name="Text Box 5"/>
          <p:cNvSpPr txBox="1">
            <a:spLocks noChangeArrowheads="1"/>
          </p:cNvSpPr>
          <p:nvPr/>
        </p:nvSpPr>
        <p:spPr bwMode="auto">
          <a:xfrm>
            <a:off x="3695055" y="1986920"/>
            <a:ext cx="1597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4000"/>
              <a:t>strong</a:t>
            </a:r>
          </a:p>
        </p:txBody>
      </p:sp>
      <p:sp>
        <p:nvSpPr>
          <p:cNvPr id="61446" name="Text Box 6"/>
          <p:cNvSpPr txBox="1">
            <a:spLocks noChangeArrowheads="1"/>
          </p:cNvSpPr>
          <p:nvPr/>
        </p:nvSpPr>
        <p:spPr bwMode="auto">
          <a:xfrm>
            <a:off x="3847455" y="2063120"/>
            <a:ext cx="1074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4000"/>
              <a:t>+++</a:t>
            </a:r>
          </a:p>
        </p:txBody>
      </p:sp>
      <p:sp>
        <p:nvSpPr>
          <p:cNvPr id="61447" name="Text Box 7"/>
          <p:cNvSpPr txBox="1">
            <a:spLocks noChangeArrowheads="1"/>
          </p:cNvSpPr>
          <p:nvPr/>
        </p:nvSpPr>
        <p:spPr bwMode="auto">
          <a:xfrm>
            <a:off x="3763318" y="2002795"/>
            <a:ext cx="1455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4000"/>
              <a:t>friend</a:t>
            </a:r>
          </a:p>
        </p:txBody>
      </p:sp>
      <p:sp>
        <p:nvSpPr>
          <p:cNvPr id="8" name="Text Box 11"/>
          <p:cNvSpPr txBox="1">
            <a:spLocks noChangeArrowheads="1"/>
          </p:cNvSpPr>
          <p:nvPr/>
        </p:nvSpPr>
        <p:spPr bwMode="auto">
          <a:xfrm>
            <a:off x="3027784" y="3086437"/>
            <a:ext cx="3200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dirty="0" smtClean="0"/>
              <a:t> </a:t>
            </a:r>
            <a:r>
              <a:rPr lang="nl-BE" sz="2000" dirty="0" smtClean="0">
                <a:solidFill>
                  <a:schemeClr val="tx2"/>
                </a:solidFill>
              </a:rPr>
              <a:t>560 single-</a:t>
            </a:r>
            <a:r>
              <a:rPr lang="nl-BE" sz="2000" dirty="0" err="1" smtClean="0">
                <a:solidFill>
                  <a:schemeClr val="tx2"/>
                </a:solidFill>
              </a:rPr>
              <a:t>syllable</a:t>
            </a:r>
            <a:r>
              <a:rPr lang="nl-BE" sz="2000" dirty="0" smtClean="0">
                <a:solidFill>
                  <a:schemeClr val="tx2"/>
                </a:solidFill>
              </a:rPr>
              <a:t> </a:t>
            </a:r>
            <a:r>
              <a:rPr lang="nl-BE" sz="2000" dirty="0" err="1" smtClean="0">
                <a:solidFill>
                  <a:schemeClr val="tx2"/>
                </a:solidFill>
              </a:rPr>
              <a:t>words</a:t>
            </a:r>
            <a:endParaRPr lang="nl-BE" sz="2000" dirty="0" smtClean="0">
              <a:solidFill>
                <a:schemeClr val="tx2"/>
              </a:solidFill>
            </a:endParaRPr>
          </a:p>
          <a:p>
            <a:pPr>
              <a:spcBef>
                <a:spcPct val="50000"/>
              </a:spcBef>
            </a:pPr>
            <a:r>
              <a:rPr lang="nl-BE" sz="2000" dirty="0" smtClean="0">
                <a:solidFill>
                  <a:schemeClr val="tx2"/>
                </a:solidFill>
              </a:rPr>
              <a:t> </a:t>
            </a:r>
            <a:r>
              <a:rPr lang="nl-BE" sz="2000" dirty="0" err="1" smtClean="0">
                <a:solidFill>
                  <a:schemeClr val="tx2"/>
                </a:solidFill>
              </a:rPr>
              <a:t>Fast</a:t>
            </a:r>
            <a:r>
              <a:rPr lang="nl-BE" sz="2000" dirty="0" smtClean="0">
                <a:solidFill>
                  <a:schemeClr val="tx2"/>
                </a:solidFill>
              </a:rPr>
              <a:t> + accurate</a:t>
            </a:r>
          </a:p>
          <a:p>
            <a:pPr>
              <a:spcBef>
                <a:spcPct val="50000"/>
              </a:spcBef>
            </a:pPr>
            <a:r>
              <a:rPr lang="nl-BE" sz="2000" dirty="0" smtClean="0">
                <a:solidFill>
                  <a:schemeClr val="tx2"/>
                </a:solidFill>
              </a:rPr>
              <a:t> </a:t>
            </a:r>
            <a:r>
              <a:rPr lang="nl-BE" sz="2000" i="1" dirty="0">
                <a:solidFill>
                  <a:schemeClr val="tx2"/>
                </a:solidFill>
              </a:rPr>
              <a:t>n</a:t>
            </a:r>
            <a:r>
              <a:rPr lang="nl-BE" sz="2000" dirty="0" smtClean="0">
                <a:solidFill>
                  <a:schemeClr val="tx2"/>
                </a:solidFill>
              </a:rPr>
              <a:t> = 15  (dyslexic children)</a:t>
            </a:r>
          </a:p>
          <a:p>
            <a:pPr>
              <a:spcBef>
                <a:spcPct val="50000"/>
              </a:spcBef>
            </a:pPr>
            <a:r>
              <a:rPr lang="nl-BE" sz="2000" dirty="0" smtClean="0">
                <a:solidFill>
                  <a:schemeClr val="tx2"/>
                </a:solidFill>
              </a:rPr>
              <a:t> </a:t>
            </a:r>
            <a:r>
              <a:rPr lang="nl-BE" sz="2000" i="1" dirty="0" smtClean="0">
                <a:solidFill>
                  <a:schemeClr val="tx2"/>
                </a:solidFill>
              </a:rPr>
              <a:t>n</a:t>
            </a:r>
            <a:r>
              <a:rPr lang="nl-BE" sz="2000" dirty="0" smtClean="0">
                <a:solidFill>
                  <a:schemeClr val="tx2"/>
                </a:solidFill>
              </a:rPr>
              <a:t> = 15  (controls)</a:t>
            </a:r>
          </a:p>
          <a:p>
            <a:pPr>
              <a:spcBef>
                <a:spcPct val="50000"/>
              </a:spcBef>
            </a:pPr>
            <a:r>
              <a:rPr lang="nl-BE" sz="2000" dirty="0" smtClean="0">
                <a:solidFill>
                  <a:schemeClr val="tx2"/>
                </a:solidFill>
              </a:rPr>
              <a:t> 6 </a:t>
            </a:r>
            <a:r>
              <a:rPr lang="nl-BE" sz="2000" dirty="0" err="1" smtClean="0">
                <a:solidFill>
                  <a:schemeClr val="tx2"/>
                </a:solidFill>
              </a:rPr>
              <a:t>to</a:t>
            </a:r>
            <a:r>
              <a:rPr lang="nl-BE" sz="2000" dirty="0" smtClean="0">
                <a:solidFill>
                  <a:schemeClr val="tx2"/>
                </a:solidFill>
              </a:rPr>
              <a:t> 8 </a:t>
            </a:r>
            <a:r>
              <a:rPr lang="nl-BE" sz="2000" dirty="0" err="1" smtClean="0">
                <a:solidFill>
                  <a:schemeClr val="tx2"/>
                </a:solidFill>
              </a:rPr>
              <a:t>years</a:t>
            </a:r>
            <a:r>
              <a:rPr lang="nl-BE" sz="2000" dirty="0" smtClean="0">
                <a:solidFill>
                  <a:schemeClr val="tx2"/>
                </a:solidFill>
              </a:rPr>
              <a:t> </a:t>
            </a:r>
            <a:r>
              <a:rPr lang="nl-BE" sz="2000" dirty="0" err="1" smtClean="0">
                <a:solidFill>
                  <a:schemeClr val="tx2"/>
                </a:solidFill>
              </a:rPr>
              <a:t>old</a:t>
            </a:r>
            <a:endParaRPr lang="nl-BE" sz="2000" dirty="0" smtClean="0">
              <a:solidFill>
                <a:schemeClr val="tx2"/>
              </a:solidFill>
            </a:endParaRPr>
          </a:p>
        </p:txBody>
      </p:sp>
      <p:sp>
        <p:nvSpPr>
          <p:cNvPr id="2" name="Rechthoek 1"/>
          <p:cNvSpPr/>
          <p:nvPr/>
        </p:nvSpPr>
        <p:spPr>
          <a:xfrm>
            <a:off x="426720" y="5768816"/>
            <a:ext cx="8503920" cy="923330"/>
          </a:xfrm>
          <a:prstGeom prst="rect">
            <a:avLst/>
          </a:prstGeom>
        </p:spPr>
        <p:txBody>
          <a:bodyPr wrap="square">
            <a:spAutoFit/>
          </a:bodyPr>
          <a:lstStyle/>
          <a:p>
            <a:r>
              <a:rPr lang="en-US" dirty="0" err="1">
                <a:solidFill>
                  <a:srgbClr val="48231E"/>
                </a:solidFill>
              </a:rPr>
              <a:t>Wijnants</a:t>
            </a:r>
            <a:r>
              <a:rPr lang="en-US" dirty="0">
                <a:solidFill>
                  <a:srgbClr val="48231E"/>
                </a:solidFill>
              </a:rPr>
              <a:t>, M. L., </a:t>
            </a:r>
            <a:r>
              <a:rPr lang="en-US" dirty="0" err="1">
                <a:solidFill>
                  <a:srgbClr val="48231E"/>
                </a:solidFill>
              </a:rPr>
              <a:t>Hasselman</a:t>
            </a:r>
            <a:r>
              <a:rPr lang="en-US" dirty="0">
                <a:solidFill>
                  <a:srgbClr val="48231E"/>
                </a:solidFill>
              </a:rPr>
              <a:t>, F., Cox, R. F. A., Bosman, A. M. T., &amp; Van </a:t>
            </a:r>
            <a:r>
              <a:rPr lang="en-US" dirty="0" err="1">
                <a:solidFill>
                  <a:srgbClr val="48231E"/>
                </a:solidFill>
              </a:rPr>
              <a:t>Orden</a:t>
            </a:r>
            <a:r>
              <a:rPr lang="en-US" dirty="0">
                <a:solidFill>
                  <a:srgbClr val="48231E"/>
                </a:solidFill>
              </a:rPr>
              <a:t>, G. (2012). An </a:t>
            </a:r>
            <a:r>
              <a:rPr lang="en-US" dirty="0" smtClean="0">
                <a:solidFill>
                  <a:srgbClr val="48231E"/>
                </a:solidFill>
              </a:rPr>
              <a:t>   </a:t>
            </a:r>
          </a:p>
          <a:p>
            <a:r>
              <a:rPr lang="en-US" dirty="0">
                <a:solidFill>
                  <a:srgbClr val="48231E"/>
                </a:solidFill>
              </a:rPr>
              <a:t> </a:t>
            </a:r>
            <a:r>
              <a:rPr lang="en-US" dirty="0" smtClean="0">
                <a:solidFill>
                  <a:srgbClr val="48231E"/>
                </a:solidFill>
              </a:rPr>
              <a:t>      </a:t>
            </a:r>
            <a:r>
              <a:rPr lang="en-US" dirty="0" smtClean="0">
                <a:solidFill>
                  <a:srgbClr val="48231E"/>
                </a:solidFill>
              </a:rPr>
              <a:t>interaction</a:t>
            </a:r>
            <a:r>
              <a:rPr lang="en-US" dirty="0">
                <a:solidFill>
                  <a:srgbClr val="48231E"/>
                </a:solidFill>
              </a:rPr>
              <a:t>-dominant perspective on reading fluency and dyslexia. </a:t>
            </a:r>
            <a:r>
              <a:rPr lang="en-US" i="1" dirty="0">
                <a:solidFill>
                  <a:srgbClr val="48231E"/>
                </a:solidFill>
              </a:rPr>
              <a:t>Annals of Dyslexia, </a:t>
            </a:r>
            <a:endParaRPr lang="en-US" i="1" dirty="0" smtClean="0">
              <a:solidFill>
                <a:srgbClr val="48231E"/>
              </a:solidFill>
            </a:endParaRPr>
          </a:p>
          <a:p>
            <a:r>
              <a:rPr lang="en-US" i="1" dirty="0">
                <a:solidFill>
                  <a:srgbClr val="48231E"/>
                </a:solidFill>
              </a:rPr>
              <a:t> </a:t>
            </a:r>
            <a:r>
              <a:rPr lang="en-US" i="1" dirty="0" smtClean="0">
                <a:solidFill>
                  <a:srgbClr val="48231E"/>
                </a:solidFill>
              </a:rPr>
              <a:t>      </a:t>
            </a:r>
            <a:r>
              <a:rPr lang="en-US" i="1" dirty="0" smtClean="0">
                <a:solidFill>
                  <a:srgbClr val="48231E"/>
                </a:solidFill>
              </a:rPr>
              <a:t>62</a:t>
            </a:r>
            <a:r>
              <a:rPr lang="en-US" dirty="0">
                <a:solidFill>
                  <a:srgbClr val="48231E"/>
                </a:solidFill>
              </a:rPr>
              <a:t>, 100-119. </a:t>
            </a:r>
          </a:p>
        </p:txBody>
      </p:sp>
      <p:sp>
        <p:nvSpPr>
          <p:cNvPr id="3" name="Slide Number Placeholder 2"/>
          <p:cNvSpPr>
            <a:spLocks noGrp="1"/>
          </p:cNvSpPr>
          <p:nvPr>
            <p:ph type="sldNum" sz="quarter" idx="12"/>
          </p:nvPr>
        </p:nvSpPr>
        <p:spPr/>
        <p:txBody>
          <a:bodyPr>
            <a:normAutofit fontScale="92500" lnSpcReduction="20000"/>
          </a:bodyPr>
          <a:lstStyle/>
          <a:p>
            <a:fld id="{5744759D-0EFF-4FB2-9CCE-04E00944F0FE}" type="slidenum">
              <a:rPr lang="en-US" smtClean="0"/>
              <a:pPr/>
              <a:t>51</a:t>
            </a:fld>
            <a:endParaRPr lang="en-US"/>
          </a:p>
        </p:txBody>
      </p:sp>
    </p:spTree>
    <p:extLst>
      <p:ext uri="{BB962C8B-B14F-4D97-AF65-F5344CB8AC3E}">
        <p14:creationId xmlns:p14="http://schemas.microsoft.com/office/powerpoint/2010/main" val="1445226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144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1444"/>
                                        </p:tgtEl>
                                        <p:attrNameLst>
                                          <p:attrName>style.visibility</p:attrName>
                                        </p:attrNameLst>
                                      </p:cBhvr>
                                      <p:to>
                                        <p:strVal val="hidden"/>
                                      </p:to>
                                    </p:set>
                                  </p:childTnLst>
                                </p:cTn>
                              </p:par>
                              <p:par>
                                <p:cTn id="17" presetID="1" presetClass="entr" presetSubtype="0" fill="hold" grpId="2" nodeType="withEffect">
                                  <p:stCondLst>
                                    <p:cond delay="0"/>
                                  </p:stCondLst>
                                  <p:childTnLst>
                                    <p:set>
                                      <p:cBhvr>
                                        <p:cTn id="18" dur="1" fill="hold">
                                          <p:stCondLst>
                                            <p:cond delay="0"/>
                                          </p:stCondLst>
                                        </p:cTn>
                                        <p:tgtEl>
                                          <p:spTgt spid="614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7"/>
                                        </p:tgtEl>
                                        <p:attrNameLst>
                                          <p:attrName>style.visibility</p:attrName>
                                        </p:attrNameLst>
                                      </p:cBhvr>
                                      <p:to>
                                        <p:strVal val="visible"/>
                                      </p:to>
                                    </p:set>
                                  </p:childTnLst>
                                </p:cTn>
                              </p:par>
                              <p:par>
                                <p:cTn id="23" presetID="1" presetClass="exit" presetSubtype="0" fill="hold" grpId="3" nodeType="withEffect">
                                  <p:stCondLst>
                                    <p:cond delay="0"/>
                                  </p:stCondLst>
                                  <p:childTnLst>
                                    <p:set>
                                      <p:cBhvr>
                                        <p:cTn id="24" dur="1" fill="hold">
                                          <p:stCondLst>
                                            <p:cond delay="0"/>
                                          </p:stCondLst>
                                        </p:cTn>
                                        <p:tgtEl>
                                          <p:spTgt spid="6144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614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144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5"/>
                                        </p:tgtEl>
                                        <p:attrNameLst>
                                          <p:attrName>style.visibility</p:attrName>
                                        </p:attrNameLst>
                                      </p:cBhvr>
                                      <p:to>
                                        <p:strVal val="visible"/>
                                      </p:to>
                                    </p:set>
                                  </p:childTnLst>
                                </p:cTn>
                              </p:par>
                              <p:par>
                                <p:cTn id="35" presetID="1" presetClass="exit" presetSubtype="0" fill="hold" grpId="5" nodeType="withEffect">
                                  <p:stCondLst>
                                    <p:cond delay="0"/>
                                  </p:stCondLst>
                                  <p:childTnLst>
                                    <p:set>
                                      <p:cBhvr>
                                        <p:cTn id="36" dur="1" fill="hold">
                                          <p:stCondLst>
                                            <p:cond delay="0"/>
                                          </p:stCondLst>
                                        </p:cTn>
                                        <p:tgtEl>
                                          <p:spTgt spid="6144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144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4" grpId="1"/>
      <p:bldP spid="61445" grpId="0"/>
      <p:bldP spid="61445" grpId="1"/>
      <p:bldP spid="61446" grpId="0"/>
      <p:bldP spid="61446" grpId="1"/>
      <p:bldP spid="61446" grpId="2"/>
      <p:bldP spid="61446" grpId="3"/>
      <p:bldP spid="61446" grpId="4"/>
      <p:bldP spid="61446" grpId="5"/>
      <p:bldP spid="61447" grpId="0"/>
      <p:bldP spid="61447" grpId="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52</a:t>
            </a:fld>
            <a:endParaRPr lang="en-US"/>
          </a:p>
        </p:txBody>
      </p:sp>
      <p:sp>
        <p:nvSpPr>
          <p:cNvPr id="3" name="Titel 2"/>
          <p:cNvSpPr>
            <a:spLocks noGrp="1"/>
          </p:cNvSpPr>
          <p:nvPr>
            <p:ph type="title"/>
          </p:nvPr>
        </p:nvSpPr>
        <p:spPr>
          <a:xfrm>
            <a:off x="274320" y="228601"/>
            <a:ext cx="8591550" cy="800768"/>
          </a:xfrm>
        </p:spPr>
        <p:txBody>
          <a:bodyPr>
            <a:normAutofit/>
          </a:bodyPr>
          <a:lstStyle/>
          <a:p>
            <a:r>
              <a:rPr lang="en-US" sz="4400" b="1" dirty="0" smtClean="0">
                <a:solidFill>
                  <a:srgbClr val="660066"/>
                </a:solidFill>
              </a:rPr>
              <a:t>Does Dyslexia exist?</a:t>
            </a:r>
            <a:endParaRPr lang="en-US" sz="4400" b="1" dirty="0">
              <a:solidFill>
                <a:srgbClr val="66006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375075"/>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1409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245964" y="4993569"/>
            <a:ext cx="2016224" cy="830997"/>
          </a:xfrm>
          <a:prstGeom prst="rect">
            <a:avLst/>
          </a:prstGeom>
          <a:noFill/>
        </p:spPr>
        <p:txBody>
          <a:bodyPr wrap="square" rtlCol="0">
            <a:spAutoFit/>
          </a:bodyPr>
          <a:lstStyle/>
          <a:p>
            <a:pPr algn="ctr"/>
            <a:r>
              <a:rPr lang="nl-BE" sz="2400" b="1" dirty="0" smtClean="0">
                <a:solidFill>
                  <a:schemeClr val="tx2"/>
                </a:solidFill>
              </a:rPr>
              <a:t>FRACTAL PERFORMACE</a:t>
            </a:r>
            <a:endParaRPr lang="en-US" sz="2400" b="1" dirty="0">
              <a:solidFill>
                <a:schemeClr val="tx2"/>
              </a:solidFill>
            </a:endParaRPr>
          </a:p>
        </p:txBody>
      </p:sp>
      <p:sp>
        <p:nvSpPr>
          <p:cNvPr id="8" name="Tekstvak 7"/>
          <p:cNvSpPr txBox="1"/>
          <p:nvPr/>
        </p:nvSpPr>
        <p:spPr>
          <a:xfrm>
            <a:off x="101948" y="2409363"/>
            <a:ext cx="2160240" cy="830997"/>
          </a:xfrm>
          <a:prstGeom prst="rect">
            <a:avLst/>
          </a:prstGeom>
          <a:noFill/>
        </p:spPr>
        <p:txBody>
          <a:bodyPr wrap="square" rtlCol="0">
            <a:spAutoFit/>
          </a:bodyPr>
          <a:lstStyle/>
          <a:p>
            <a:pPr algn="ctr"/>
            <a:r>
              <a:rPr lang="nl-BE" sz="2400" b="1" dirty="0" smtClean="0">
                <a:solidFill>
                  <a:schemeClr val="tx2"/>
                </a:solidFill>
              </a:rPr>
              <a:t>RANDOM</a:t>
            </a:r>
          </a:p>
          <a:p>
            <a:pPr algn="ctr"/>
            <a:r>
              <a:rPr lang="nl-BE" sz="2400" b="1" dirty="0" smtClean="0">
                <a:solidFill>
                  <a:schemeClr val="tx2"/>
                </a:solidFill>
              </a:rPr>
              <a:t>PERFORMANCE</a:t>
            </a:r>
            <a:endParaRPr lang="en-US" sz="2400" b="1" dirty="0">
              <a:solidFill>
                <a:schemeClr val="tx2"/>
              </a:solidFill>
            </a:endParaRPr>
          </a:p>
        </p:txBody>
      </p:sp>
      <p:sp>
        <p:nvSpPr>
          <p:cNvPr id="9" name="Tekstvak 8"/>
          <p:cNvSpPr txBox="1"/>
          <p:nvPr/>
        </p:nvSpPr>
        <p:spPr>
          <a:xfrm>
            <a:off x="5698461" y="6284366"/>
            <a:ext cx="2554952" cy="461665"/>
          </a:xfrm>
          <a:prstGeom prst="rect">
            <a:avLst/>
          </a:prstGeom>
          <a:noFill/>
        </p:spPr>
        <p:txBody>
          <a:bodyPr wrap="square" rtlCol="0">
            <a:spAutoFit/>
          </a:bodyPr>
          <a:lstStyle/>
          <a:p>
            <a:pPr algn="ctr"/>
            <a:r>
              <a:rPr lang="nl-BE" sz="2400" b="1" dirty="0" smtClean="0">
                <a:solidFill>
                  <a:srgbClr val="48231E"/>
                </a:solidFill>
              </a:rPr>
              <a:t>GOOD READERS</a:t>
            </a:r>
            <a:endParaRPr lang="en-US" sz="2400" b="1" dirty="0">
              <a:solidFill>
                <a:srgbClr val="48231E"/>
              </a:solidFill>
            </a:endParaRPr>
          </a:p>
        </p:txBody>
      </p:sp>
      <p:sp>
        <p:nvSpPr>
          <p:cNvPr id="10" name="Tekstvak 9"/>
          <p:cNvSpPr txBox="1"/>
          <p:nvPr/>
        </p:nvSpPr>
        <p:spPr>
          <a:xfrm>
            <a:off x="1645156" y="6279415"/>
            <a:ext cx="3277364" cy="461665"/>
          </a:xfrm>
          <a:prstGeom prst="rect">
            <a:avLst/>
          </a:prstGeom>
          <a:noFill/>
        </p:spPr>
        <p:txBody>
          <a:bodyPr wrap="square" rtlCol="0">
            <a:spAutoFit/>
          </a:bodyPr>
          <a:lstStyle/>
          <a:p>
            <a:pPr algn="ctr"/>
            <a:r>
              <a:rPr lang="nl-BE" sz="2400" b="1" dirty="0" smtClean="0">
                <a:solidFill>
                  <a:srgbClr val="48231E"/>
                </a:solidFill>
              </a:rPr>
              <a:t>NOT SO GOOD READERS</a:t>
            </a:r>
            <a:endParaRPr lang="en-US" sz="2400" b="1" dirty="0">
              <a:solidFill>
                <a:srgbClr val="48231E"/>
              </a:solidFill>
            </a:endParaRPr>
          </a:p>
        </p:txBody>
      </p:sp>
    </p:spTree>
    <p:extLst>
      <p:ext uri="{BB962C8B-B14F-4D97-AF65-F5344CB8AC3E}">
        <p14:creationId xmlns:p14="http://schemas.microsoft.com/office/powerpoint/2010/main" val="313397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961189"/>
          </a:xfrm>
        </p:spPr>
        <p:txBody>
          <a:bodyPr>
            <a:normAutofit/>
          </a:bodyPr>
          <a:lstStyle/>
          <a:p>
            <a:r>
              <a:rPr lang="en-US" sz="4400" b="1" dirty="0" smtClean="0">
                <a:solidFill>
                  <a:srgbClr val="660066"/>
                </a:solidFill>
              </a:rPr>
              <a:t>Dynamic analysis</a:t>
            </a:r>
            <a:endParaRPr lang="en-US" sz="4400" b="1" dirty="0">
              <a:solidFill>
                <a:srgbClr val="660066"/>
              </a:solidFill>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395536" y="1481747"/>
            <a:ext cx="8376856" cy="337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57200" y="5404396"/>
            <a:ext cx="8315192" cy="830997"/>
          </a:xfrm>
          <a:prstGeom prst="rect">
            <a:avLst/>
          </a:prstGeom>
        </p:spPr>
        <p:txBody>
          <a:bodyPr wrap="square">
            <a:spAutoFit/>
          </a:body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nl-BE" sz="2400" b="0" i="0" u="none" strike="noStrike" kern="0" cap="none" spc="0" normalizeH="0" baseline="0" noProof="0" dirty="0" smtClean="0">
                <a:ln>
                  <a:noFill/>
                </a:ln>
                <a:solidFill>
                  <a:prstClr val="black"/>
                </a:solidFill>
                <a:effectLst/>
                <a:uLnTx/>
                <a:uFillTx/>
                <a:sym typeface="Wingdings" pitchFamily="2" charset="2"/>
              </a:rPr>
              <a:t> </a:t>
            </a:r>
            <a:r>
              <a:rPr kumimoji="0" lang="nl-BE" sz="2400" b="0" i="0" u="none" strike="noStrike" kern="0" cap="none" spc="0" normalizeH="0" baseline="0" noProof="0" dirty="0" smtClean="0">
                <a:ln>
                  <a:noFill/>
                </a:ln>
                <a:solidFill>
                  <a:schemeClr val="tx2"/>
                </a:solidFill>
                <a:effectLst/>
                <a:uLnTx/>
                <a:uFillTx/>
                <a:sym typeface="Wingdings" pitchFamily="2" charset="2"/>
              </a:rPr>
              <a:t>Dynamics are </a:t>
            </a:r>
            <a:r>
              <a:rPr kumimoji="0" lang="nl-BE" sz="2400" b="0" i="0" u="none" strike="noStrike" kern="0" cap="none" spc="0" normalizeH="0" baseline="0" noProof="0" dirty="0" err="1" smtClean="0">
                <a:ln>
                  <a:noFill/>
                </a:ln>
                <a:solidFill>
                  <a:schemeClr val="tx2"/>
                </a:solidFill>
                <a:effectLst/>
                <a:uLnTx/>
                <a:uFillTx/>
                <a:sym typeface="Wingdings" pitchFamily="2" charset="2"/>
              </a:rPr>
              <a:t>strongly</a:t>
            </a:r>
            <a:r>
              <a:rPr kumimoji="0" lang="nl-BE" sz="2400" b="0" i="0" u="none" strike="noStrike" kern="0" cap="none" spc="0" normalizeH="0" baseline="0" noProof="0" dirty="0" smtClean="0">
                <a:ln>
                  <a:noFill/>
                </a:ln>
                <a:solidFill>
                  <a:schemeClr val="tx2"/>
                </a:solidFill>
                <a:effectLst/>
                <a:uLnTx/>
                <a:uFillTx/>
                <a:sym typeface="Wingdings" pitchFamily="2" charset="2"/>
              </a:rPr>
              <a:t> </a:t>
            </a:r>
            <a:r>
              <a:rPr kumimoji="0" lang="nl-BE" sz="2400" b="0" i="0" u="none" strike="noStrike" kern="0" cap="none" spc="0" normalizeH="0" baseline="0" noProof="0" dirty="0" err="1" smtClean="0">
                <a:ln>
                  <a:noFill/>
                </a:ln>
                <a:solidFill>
                  <a:schemeClr val="tx2"/>
                </a:solidFill>
                <a:effectLst/>
                <a:uLnTx/>
                <a:uFillTx/>
                <a:sym typeface="Wingdings" pitchFamily="2" charset="2"/>
              </a:rPr>
              <a:t>correlated</a:t>
            </a:r>
            <a:r>
              <a:rPr kumimoji="0" lang="nl-BE" sz="2400" b="0" i="0" u="none" strike="noStrike" kern="0" cap="none" spc="0" normalizeH="0" baseline="0" noProof="0" dirty="0" smtClean="0">
                <a:ln>
                  <a:noFill/>
                </a:ln>
                <a:solidFill>
                  <a:schemeClr val="tx2"/>
                </a:solidFill>
                <a:effectLst/>
                <a:uLnTx/>
                <a:uFillTx/>
                <a:sym typeface="Wingdings" pitchFamily="2" charset="2"/>
              </a:rPr>
              <a:t> </a:t>
            </a:r>
            <a:r>
              <a:rPr kumimoji="0" lang="nl-BE" sz="2400" b="0" i="0" u="none" strike="noStrike" kern="0" cap="none" spc="0" normalizeH="0" baseline="0" noProof="0" dirty="0" err="1" smtClean="0">
                <a:ln>
                  <a:noFill/>
                </a:ln>
                <a:solidFill>
                  <a:schemeClr val="tx2"/>
                </a:solidFill>
                <a:effectLst/>
                <a:uLnTx/>
                <a:uFillTx/>
                <a:sym typeface="Wingdings" pitchFamily="2" charset="2"/>
              </a:rPr>
              <a:t>with</a:t>
            </a:r>
            <a:r>
              <a:rPr kumimoji="0" lang="nl-BE" sz="2400" b="0" i="0" u="none" strike="noStrike" kern="0" cap="none" spc="0" normalizeH="0" baseline="0" noProof="0" dirty="0" smtClean="0">
                <a:ln>
                  <a:noFill/>
                </a:ln>
                <a:solidFill>
                  <a:schemeClr val="tx2"/>
                </a:solidFill>
                <a:effectLst/>
                <a:uLnTx/>
                <a:uFillTx/>
                <a:sym typeface="Wingdings" pitchFamily="2" charset="2"/>
              </a:rPr>
              <a:t> t</a:t>
            </a:r>
            <a:r>
              <a:rPr kumimoji="0" lang="nl-BE" sz="2400" b="0" i="0" u="none" strike="noStrike" kern="0" cap="none" spc="0" normalizeH="0" baseline="0" noProof="0" dirty="0" smtClean="0">
                <a:ln>
                  <a:noFill/>
                </a:ln>
                <a:solidFill>
                  <a:schemeClr val="tx2"/>
                </a:solidFill>
                <a:effectLst/>
                <a:uLnTx/>
                <a:uFillTx/>
              </a:rPr>
              <a:t>he </a:t>
            </a:r>
            <a:r>
              <a:rPr kumimoji="0" lang="nl-BE" sz="2400" b="0" i="0" u="none" strike="noStrike" kern="0" cap="none" spc="0" normalizeH="0" baseline="0" noProof="0" dirty="0" err="1" smtClean="0">
                <a:ln>
                  <a:noFill/>
                </a:ln>
                <a:solidFill>
                  <a:schemeClr val="tx2"/>
                </a:solidFill>
                <a:effectLst/>
                <a:uLnTx/>
                <a:uFillTx/>
              </a:rPr>
              <a:t>severity</a:t>
            </a:r>
            <a:r>
              <a:rPr kumimoji="0" lang="nl-BE" sz="2400" b="0" i="0" u="none" strike="noStrike" kern="0" cap="none" spc="0" normalizeH="0" baseline="0" noProof="0" dirty="0" smtClean="0">
                <a:ln>
                  <a:noFill/>
                </a:ln>
                <a:solidFill>
                  <a:schemeClr val="tx2"/>
                </a:solidFill>
                <a:effectLst/>
                <a:uLnTx/>
                <a:uFillTx/>
              </a:rPr>
              <a:t> of the reading </a:t>
            </a:r>
            <a:r>
              <a:rPr kumimoji="0" lang="nl-BE" sz="2400" b="0" i="0" u="none" strike="noStrike" kern="0" cap="none" spc="0" normalizeH="0" baseline="0" noProof="0" dirty="0" err="1" smtClean="0">
                <a:ln>
                  <a:noFill/>
                </a:ln>
                <a:solidFill>
                  <a:schemeClr val="tx2"/>
                </a:solidFill>
                <a:effectLst/>
                <a:uLnTx/>
                <a:uFillTx/>
              </a:rPr>
              <a:t>impairment</a:t>
            </a:r>
            <a:endParaRPr kumimoji="0" lang="nl-BE" sz="2400" b="0" i="0" u="none" strike="noStrike" kern="0" cap="none" spc="0" normalizeH="0" baseline="0" noProof="0" dirty="0">
              <a:ln>
                <a:noFill/>
              </a:ln>
              <a:solidFill>
                <a:schemeClr val="tx2"/>
              </a:solidFill>
              <a:effectLst/>
              <a:uLnTx/>
              <a:uFillTx/>
            </a:endParaRPr>
          </a:p>
        </p:txBody>
      </p:sp>
      <p:sp>
        <p:nvSpPr>
          <p:cNvPr id="6" name="Slide Number Placeholder 5"/>
          <p:cNvSpPr>
            <a:spLocks noGrp="1"/>
          </p:cNvSpPr>
          <p:nvPr>
            <p:ph type="sldNum" sz="quarter" idx="12"/>
          </p:nvPr>
        </p:nvSpPr>
        <p:spPr/>
        <p:txBody>
          <a:bodyPr>
            <a:normAutofit fontScale="92500" lnSpcReduction="20000"/>
          </a:bodyPr>
          <a:lstStyle/>
          <a:p>
            <a:fld id="{5744759D-0EFF-4FB2-9CCE-04E00944F0FE}" type="slidenum">
              <a:rPr lang="en-US" smtClean="0"/>
              <a:pPr/>
              <a:t>53</a:t>
            </a:fld>
            <a:endParaRPr lang="en-US"/>
          </a:p>
        </p:txBody>
      </p:sp>
    </p:spTree>
    <p:extLst>
      <p:ext uri="{BB962C8B-B14F-4D97-AF65-F5344CB8AC3E}">
        <p14:creationId xmlns:p14="http://schemas.microsoft.com/office/powerpoint/2010/main" val="38952224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54</a:t>
            </a:fld>
            <a:endParaRPr lang="en-US"/>
          </a:p>
        </p:txBody>
      </p:sp>
      <p:sp>
        <p:nvSpPr>
          <p:cNvPr id="3" name="Titel 2"/>
          <p:cNvSpPr>
            <a:spLocks noGrp="1"/>
          </p:cNvSpPr>
          <p:nvPr>
            <p:ph type="title"/>
          </p:nvPr>
        </p:nvSpPr>
        <p:spPr/>
        <p:txBody>
          <a:bodyPr>
            <a:normAutofit/>
          </a:bodyPr>
          <a:lstStyle/>
          <a:p>
            <a:r>
              <a:rPr lang="en-US" sz="4400" b="1" dirty="0" smtClean="0">
                <a:solidFill>
                  <a:srgbClr val="660066"/>
                </a:solidFill>
              </a:rPr>
              <a:t>Conclusions: Static analyses</a:t>
            </a:r>
            <a:endParaRPr lang="en-US" sz="4400" b="1" dirty="0">
              <a:solidFill>
                <a:srgbClr val="660066"/>
              </a:solidFill>
            </a:endParaRPr>
          </a:p>
        </p:txBody>
      </p:sp>
      <p:sp>
        <p:nvSpPr>
          <p:cNvPr id="4" name="Tijdelijke aanduiding voor inhoud 3"/>
          <p:cNvSpPr>
            <a:spLocks noGrp="1"/>
          </p:cNvSpPr>
          <p:nvPr>
            <p:ph sz="quarter" idx="13"/>
          </p:nvPr>
        </p:nvSpPr>
        <p:spPr>
          <a:xfrm>
            <a:off x="274320" y="1737894"/>
            <a:ext cx="8595360" cy="4498313"/>
          </a:xfrm>
        </p:spPr>
        <p:txBody>
          <a:bodyPr>
            <a:normAutofit/>
          </a:bodyPr>
          <a:lstStyle/>
          <a:p>
            <a:endParaRPr lang="nl-BE" sz="2400" dirty="0" smtClean="0"/>
          </a:p>
          <a:p>
            <a:pPr marL="0" indent="0">
              <a:buNone/>
            </a:pPr>
            <a:r>
              <a:rPr lang="nl-BE" sz="2800" dirty="0" smtClean="0"/>
              <a:t>Static analyses are designed to </a:t>
            </a:r>
            <a:r>
              <a:rPr lang="en-US" sz="2800" dirty="0"/>
              <a:t>expose </a:t>
            </a:r>
            <a:r>
              <a:rPr lang="en-US" sz="2800" dirty="0" smtClean="0"/>
              <a:t>single components and simple cause-effect relations</a:t>
            </a:r>
          </a:p>
          <a:p>
            <a:pPr marL="0" indent="0">
              <a:buNone/>
            </a:pPr>
            <a:endParaRPr lang="en-US" sz="2800" dirty="0" smtClean="0"/>
          </a:p>
          <a:p>
            <a:pPr marL="0" indent="0">
              <a:buNone/>
            </a:pPr>
            <a:r>
              <a:rPr lang="nl-BE" sz="2800" dirty="0" smtClean="0"/>
              <a:t>Can not inform about interdependent relations </a:t>
            </a:r>
          </a:p>
          <a:p>
            <a:pPr marL="0" indent="0">
              <a:buNone/>
            </a:pPr>
            <a:endParaRPr lang="nl-BE" sz="2800" dirty="0" smtClean="0"/>
          </a:p>
          <a:p>
            <a:pPr marL="0" indent="0">
              <a:buNone/>
            </a:pPr>
            <a:r>
              <a:rPr lang="nl-BE" sz="2800" dirty="0" err="1" smtClean="0"/>
              <a:t>This</a:t>
            </a:r>
            <a:r>
              <a:rPr lang="nl-BE" sz="2800" dirty="0" smtClean="0"/>
              <a:t> is </a:t>
            </a:r>
            <a:r>
              <a:rPr lang="nl-BE" sz="2800" dirty="0" err="1" smtClean="0"/>
              <a:t>why</a:t>
            </a:r>
            <a:r>
              <a:rPr lang="nl-BE" sz="2800" dirty="0" smtClean="0"/>
              <a:t> traditional research </a:t>
            </a:r>
            <a:r>
              <a:rPr lang="nl-BE" sz="2800" dirty="0" err="1" smtClean="0"/>
              <a:t>focuses</a:t>
            </a:r>
            <a:r>
              <a:rPr lang="nl-BE" sz="2800" dirty="0" smtClean="0"/>
              <a:t> </a:t>
            </a:r>
            <a:r>
              <a:rPr lang="nl-BE" sz="2800" dirty="0" err="1" smtClean="0"/>
              <a:t>only</a:t>
            </a:r>
            <a:r>
              <a:rPr lang="nl-BE" sz="2800" dirty="0" smtClean="0"/>
              <a:t> on </a:t>
            </a:r>
            <a:r>
              <a:rPr lang="nl-BE" sz="2800" dirty="0" err="1" smtClean="0"/>
              <a:t>isolated</a:t>
            </a:r>
            <a:r>
              <a:rPr lang="nl-BE" sz="2800" dirty="0" smtClean="0"/>
              <a:t> </a:t>
            </a:r>
            <a:r>
              <a:rPr lang="nl-BE" sz="2800" dirty="0" err="1" smtClean="0"/>
              <a:t>cognitive</a:t>
            </a:r>
            <a:r>
              <a:rPr lang="nl-BE" sz="2800" dirty="0" smtClean="0"/>
              <a:t> </a:t>
            </a:r>
            <a:r>
              <a:rPr lang="nl-BE" sz="2800" dirty="0" err="1" smtClean="0"/>
              <a:t>functions</a:t>
            </a:r>
            <a:endParaRPr lang="nl-BE" sz="2800" dirty="0" smtClean="0"/>
          </a:p>
          <a:p>
            <a:endParaRPr lang="en-US" dirty="0"/>
          </a:p>
        </p:txBody>
      </p:sp>
    </p:spTree>
    <p:extLst>
      <p:ext uri="{BB962C8B-B14F-4D97-AF65-F5344CB8AC3E}">
        <p14:creationId xmlns:p14="http://schemas.microsoft.com/office/powerpoint/2010/main" val="6040664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55</a:t>
            </a:fld>
            <a:endParaRPr lang="en-US"/>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8158951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56</a:t>
            </a:fld>
            <a:endParaRPr lang="en-US"/>
          </a:p>
        </p:txBody>
      </p:sp>
      <p:sp>
        <p:nvSpPr>
          <p:cNvPr id="3" name="Titel 2"/>
          <p:cNvSpPr>
            <a:spLocks noGrp="1"/>
          </p:cNvSpPr>
          <p:nvPr>
            <p:ph type="title"/>
          </p:nvPr>
        </p:nvSpPr>
        <p:spPr>
          <a:xfrm>
            <a:off x="276225" y="228601"/>
            <a:ext cx="8591550" cy="854242"/>
          </a:xfrm>
        </p:spPr>
        <p:txBody>
          <a:bodyPr>
            <a:normAutofit/>
          </a:bodyPr>
          <a:lstStyle/>
          <a:p>
            <a:r>
              <a:rPr lang="en-US" sz="4400" b="1" dirty="0" smtClean="0">
                <a:solidFill>
                  <a:srgbClr val="660066"/>
                </a:solidFill>
              </a:rPr>
              <a:t>Conclusions: Dynamic analyses</a:t>
            </a:r>
            <a:endParaRPr lang="en-US" sz="4400" b="1" dirty="0">
              <a:solidFill>
                <a:srgbClr val="660066"/>
              </a:solidFill>
            </a:endParaRPr>
          </a:p>
        </p:txBody>
      </p:sp>
      <p:sp>
        <p:nvSpPr>
          <p:cNvPr id="4" name="Tijdelijke aanduiding voor inhoud 3"/>
          <p:cNvSpPr>
            <a:spLocks noGrp="1"/>
          </p:cNvSpPr>
          <p:nvPr>
            <p:ph sz="quarter" idx="13"/>
          </p:nvPr>
        </p:nvSpPr>
        <p:spPr>
          <a:xfrm>
            <a:off x="274320" y="1884946"/>
            <a:ext cx="8595360" cy="4732422"/>
          </a:xfrm>
        </p:spPr>
        <p:txBody>
          <a:bodyPr>
            <a:normAutofit fontScale="92500" lnSpcReduction="10000"/>
          </a:bodyPr>
          <a:lstStyle/>
          <a:p>
            <a:pPr marL="0" indent="0">
              <a:buNone/>
            </a:pPr>
            <a:r>
              <a:rPr lang="nl-BE" sz="3000" dirty="0" smtClean="0"/>
              <a:t>Dynamic analyses inform </a:t>
            </a:r>
            <a:r>
              <a:rPr lang="nl-BE" sz="3000" dirty="0"/>
              <a:t>about </a:t>
            </a:r>
            <a:r>
              <a:rPr lang="nl-BE" sz="3000" dirty="0" smtClean="0"/>
              <a:t>the interdependence of system components</a:t>
            </a:r>
          </a:p>
          <a:p>
            <a:pPr marL="0" indent="0">
              <a:buNone/>
            </a:pPr>
            <a:endParaRPr lang="nl-BE" sz="3000" dirty="0"/>
          </a:p>
          <a:p>
            <a:pPr marL="0" indent="0">
              <a:buNone/>
            </a:pPr>
            <a:endParaRPr lang="nl-BE" sz="3000" dirty="0" smtClean="0"/>
          </a:p>
          <a:p>
            <a:pPr marL="0" indent="0">
              <a:buNone/>
            </a:pPr>
            <a:r>
              <a:rPr lang="nl-BE" sz="3000" dirty="0" smtClean="0"/>
              <a:t>What static analyses </a:t>
            </a:r>
            <a:r>
              <a:rPr lang="nl-BE" sz="3000" dirty="0"/>
              <a:t>discard as ‘noise’ is strongly correlated to the severity of reading </a:t>
            </a:r>
            <a:r>
              <a:rPr lang="nl-BE" sz="3000" dirty="0" smtClean="0"/>
              <a:t>difficulties</a:t>
            </a:r>
          </a:p>
          <a:p>
            <a:pPr marL="0" indent="0">
              <a:buNone/>
            </a:pPr>
            <a:endParaRPr lang="nl-BE" sz="3000" dirty="0"/>
          </a:p>
          <a:p>
            <a:pPr marL="0" indent="0">
              <a:buNone/>
            </a:pPr>
            <a:endParaRPr lang="nl-BE" sz="3000" dirty="0" smtClean="0"/>
          </a:p>
          <a:p>
            <a:pPr marL="0" indent="0">
              <a:buNone/>
            </a:pPr>
            <a:r>
              <a:rPr lang="nl-BE" sz="3000" dirty="0" smtClean="0"/>
              <a:t>Dynamic </a:t>
            </a:r>
            <a:r>
              <a:rPr lang="nl-BE" sz="3000" dirty="0"/>
              <a:t>analyses inform about </a:t>
            </a:r>
            <a:r>
              <a:rPr lang="nl-BE" sz="3000" dirty="0" smtClean="0"/>
              <a:t>the coordination over timescales well outside the stimulus-response interval</a:t>
            </a:r>
          </a:p>
          <a:p>
            <a:pPr marL="0" indent="0">
              <a:buNone/>
            </a:pPr>
            <a:endParaRPr lang="nl-BE" sz="2800" dirty="0" smtClean="0"/>
          </a:p>
          <a:p>
            <a:endParaRPr lang="en-US" dirty="0"/>
          </a:p>
        </p:txBody>
      </p:sp>
    </p:spTree>
    <p:extLst>
      <p:ext uri="{BB962C8B-B14F-4D97-AF65-F5344CB8AC3E}">
        <p14:creationId xmlns:p14="http://schemas.microsoft.com/office/powerpoint/2010/main" val="13894091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57</a:t>
            </a:fld>
            <a:endParaRPr lang="en-US"/>
          </a:p>
        </p:txBody>
      </p:sp>
      <p:sp>
        <p:nvSpPr>
          <p:cNvPr id="3" name="Titel 2"/>
          <p:cNvSpPr>
            <a:spLocks noGrp="1"/>
          </p:cNvSpPr>
          <p:nvPr>
            <p:ph type="title"/>
          </p:nvPr>
        </p:nvSpPr>
        <p:spPr>
          <a:xfrm>
            <a:off x="276225" y="228600"/>
            <a:ext cx="8591550" cy="894347"/>
          </a:xfrm>
        </p:spPr>
        <p:txBody>
          <a:bodyPr>
            <a:normAutofit/>
          </a:bodyPr>
          <a:lstStyle/>
          <a:p>
            <a:r>
              <a:rPr lang="en-US" sz="4400" b="1" dirty="0" smtClean="0">
                <a:solidFill>
                  <a:srgbClr val="660066"/>
                </a:solidFill>
              </a:rPr>
              <a:t>Conclusions: Dyslexia</a:t>
            </a:r>
            <a:endParaRPr lang="en-US" sz="4400" b="1" dirty="0">
              <a:solidFill>
                <a:srgbClr val="660066"/>
              </a:solidFill>
            </a:endParaRPr>
          </a:p>
        </p:txBody>
      </p:sp>
      <p:sp>
        <p:nvSpPr>
          <p:cNvPr id="4" name="Tijdelijke aanduiding voor inhoud 3"/>
          <p:cNvSpPr>
            <a:spLocks noGrp="1"/>
          </p:cNvSpPr>
          <p:nvPr>
            <p:ph sz="quarter" idx="13"/>
          </p:nvPr>
        </p:nvSpPr>
        <p:spPr>
          <a:xfrm>
            <a:off x="274320" y="1298447"/>
            <a:ext cx="8595360" cy="4984711"/>
          </a:xfrm>
        </p:spPr>
        <p:txBody>
          <a:bodyPr>
            <a:normAutofit/>
          </a:bodyPr>
          <a:lstStyle/>
          <a:p>
            <a:pPr marL="0" indent="0">
              <a:buNone/>
            </a:pPr>
            <a:r>
              <a:rPr lang="nl-BE" sz="2800" dirty="0" smtClean="0"/>
              <a:t>Is dyslexia a specific, unicausal disorder?</a:t>
            </a:r>
          </a:p>
          <a:p>
            <a:pPr marL="0" indent="0">
              <a:buNone/>
            </a:pPr>
            <a:endParaRPr lang="nl-BE" sz="2800" dirty="0" smtClean="0"/>
          </a:p>
          <a:p>
            <a:pPr marL="0" indent="0">
              <a:buNone/>
            </a:pPr>
            <a:r>
              <a:rPr lang="nl-BE" sz="2800" dirty="0" smtClean="0"/>
              <a:t>No</a:t>
            </a:r>
            <a:r>
              <a:rPr lang="nl-BE" sz="2800" dirty="0" smtClean="0"/>
              <a:t>, dyslexia </a:t>
            </a:r>
            <a:r>
              <a:rPr lang="nl-BE" sz="2800" dirty="0"/>
              <a:t>is a </a:t>
            </a:r>
            <a:r>
              <a:rPr lang="nl-BE" sz="2800" dirty="0" smtClean="0"/>
              <a:t>symptom of a </a:t>
            </a:r>
            <a:r>
              <a:rPr lang="nl-BE" sz="2800" dirty="0"/>
              <a:t>more diffuse and complicated problem </a:t>
            </a:r>
            <a:endParaRPr lang="nl-BE" sz="2800" dirty="0" smtClean="0"/>
          </a:p>
          <a:p>
            <a:pPr marL="0" indent="0">
              <a:buNone/>
            </a:pPr>
            <a:endParaRPr lang="nl-BE" sz="2400" dirty="0" smtClean="0">
              <a:sym typeface="Wingdings" panose="05000000000000000000" pitchFamily="2" charset="2"/>
            </a:endParaRPr>
          </a:p>
          <a:p>
            <a:pPr marL="0" indent="0">
              <a:buNone/>
            </a:pPr>
            <a:endParaRPr lang="nl-BE" sz="2400" dirty="0" smtClean="0">
              <a:sym typeface="Wingdings" panose="05000000000000000000" pitchFamily="2" charset="2"/>
            </a:endParaRPr>
          </a:p>
          <a:p>
            <a:pPr marL="342900" indent="-342900">
              <a:buFont typeface="Wingdings" charset="0"/>
              <a:buChar char="à"/>
            </a:pPr>
            <a:r>
              <a:rPr lang="nl-BE" sz="2400" dirty="0" smtClean="0"/>
              <a:t>Dyslexia </a:t>
            </a:r>
            <a:r>
              <a:rPr lang="nl-BE" sz="2400" dirty="0" smtClean="0"/>
              <a:t>is a problem of </a:t>
            </a:r>
            <a:r>
              <a:rPr lang="nl-BE" sz="2400" dirty="0" smtClean="0"/>
              <a:t>coordination</a:t>
            </a:r>
          </a:p>
          <a:p>
            <a:pPr marL="342900" indent="-342900">
              <a:buFont typeface="Wingdings" charset="0"/>
              <a:buChar char="à"/>
            </a:pPr>
            <a:endParaRPr lang="nl-BE" sz="2400" dirty="0" smtClean="0"/>
          </a:p>
          <a:p>
            <a:pPr marL="170752" lvl="1" indent="0">
              <a:buNone/>
            </a:pPr>
            <a:r>
              <a:rPr lang="nl-BE" sz="2400" dirty="0" smtClean="0"/>
              <a:t>A coordination problem can have multiple, not single </a:t>
            </a:r>
            <a:r>
              <a:rPr lang="nl-BE" sz="2400" dirty="0" smtClean="0"/>
              <a:t>causes</a:t>
            </a:r>
            <a:endParaRPr lang="nl-BE" sz="2400" dirty="0" smtClean="0"/>
          </a:p>
          <a:p>
            <a:pPr marL="170752" lvl="1" indent="0">
              <a:buNone/>
            </a:pPr>
            <a:r>
              <a:rPr lang="nl-BE" sz="2400" dirty="0" smtClean="0"/>
              <a:t>A coordination problem can have multiple </a:t>
            </a:r>
            <a:r>
              <a:rPr lang="nl-BE" sz="2400" dirty="0" smtClean="0"/>
              <a:t>effects</a:t>
            </a:r>
            <a:r>
              <a:rPr lang="nl-BE" sz="2400" dirty="0"/>
              <a:t> </a:t>
            </a:r>
            <a:r>
              <a:rPr lang="nl-BE" sz="2400" dirty="0" smtClean="0"/>
              <a:t>(</a:t>
            </a:r>
            <a:r>
              <a:rPr lang="nl-BE" sz="2400" dirty="0" smtClean="0"/>
              <a:t>Comorbidity?)</a:t>
            </a:r>
            <a:endParaRPr lang="nl-BE" sz="2400" dirty="0"/>
          </a:p>
          <a:p>
            <a:endParaRPr lang="en-US" dirty="0"/>
          </a:p>
        </p:txBody>
      </p:sp>
    </p:spTree>
    <p:extLst>
      <p:ext uri="{BB962C8B-B14F-4D97-AF65-F5344CB8AC3E}">
        <p14:creationId xmlns:p14="http://schemas.microsoft.com/office/powerpoint/2010/main" val="18035199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251520" y="188640"/>
            <a:ext cx="8229600" cy="1143000"/>
          </a:xfrm>
        </p:spPr>
        <p:txBody>
          <a:bodyPr/>
          <a:lstStyle/>
          <a:p>
            <a:pPr eaLnBrk="1" hangingPunct="1"/>
            <a:r>
              <a:rPr lang="en-GB" sz="4800" b="1" dirty="0" smtClean="0">
                <a:solidFill>
                  <a:srgbClr val="660066"/>
                </a:solidFill>
                <a:ea typeface="ＭＳ Ｐゴシック" pitchFamily="-109" charset="-128"/>
                <a:cs typeface="ＭＳ Ｐゴシック" pitchFamily="-109" charset="-128"/>
              </a:rPr>
              <a:t>Many thanks to</a:t>
            </a:r>
          </a:p>
        </p:txBody>
      </p:sp>
      <p:sp>
        <p:nvSpPr>
          <p:cNvPr id="20483" name="Tijdelijke aanduiding voor inhoud 6"/>
          <p:cNvSpPr>
            <a:spLocks noGrp="1"/>
          </p:cNvSpPr>
          <p:nvPr>
            <p:ph idx="4294967295"/>
          </p:nvPr>
        </p:nvSpPr>
        <p:spPr>
          <a:xfrm>
            <a:off x="251519" y="1331640"/>
            <a:ext cx="8409437" cy="4792389"/>
          </a:xfrm>
          <a:prstGeom prst="rect">
            <a:avLst/>
          </a:prstGeom>
        </p:spPr>
        <p:txBody>
          <a:bodyPr/>
          <a:lstStyle/>
          <a:p>
            <a:pPr marL="514350" indent="-514350" eaLnBrk="1" hangingPunct="1">
              <a:buFont typeface="Arial" pitchFamily="-109" charset="0"/>
              <a:buNone/>
            </a:pPr>
            <a:endParaRPr lang="nl-NL" sz="3600" b="1" dirty="0" smtClean="0">
              <a:solidFill>
                <a:srgbClr val="000090"/>
              </a:solidFill>
              <a:ea typeface="ＭＳ Ｐゴシック" pitchFamily="-109" charset="-128"/>
              <a:cs typeface="ＭＳ Ｐゴシック" pitchFamily="-109" charset="-128"/>
            </a:endParaRPr>
          </a:p>
          <a:p>
            <a:pPr marL="514350" indent="-514350">
              <a:buNone/>
            </a:pPr>
            <a:endParaRPr lang="nl-NL" sz="3600" b="1" dirty="0" smtClean="0">
              <a:solidFill>
                <a:srgbClr val="000090"/>
              </a:solidFill>
              <a:ea typeface="ＭＳ Ｐゴシック" pitchFamily="-109" charset="-128"/>
              <a:cs typeface="ＭＳ Ｐゴシック" pitchFamily="-109" charset="-128"/>
            </a:endParaRPr>
          </a:p>
          <a:p>
            <a:pPr marL="514350" indent="-514350">
              <a:buNone/>
            </a:pPr>
            <a:endParaRPr lang="nl-NL" sz="3600" b="1" dirty="0" smtClean="0">
              <a:solidFill>
                <a:srgbClr val="000090"/>
              </a:solidFill>
              <a:ea typeface="ＭＳ Ｐゴシック" pitchFamily="-109" charset="-128"/>
              <a:cs typeface="ＭＳ Ｐゴシック" pitchFamily="-109" charset="-128"/>
            </a:endParaRPr>
          </a:p>
          <a:p>
            <a:pPr marL="514350" indent="-514350">
              <a:buNone/>
            </a:pPr>
            <a:endParaRPr lang="nl-NL" sz="3600" b="1" dirty="0" smtClean="0">
              <a:solidFill>
                <a:srgbClr val="000090"/>
              </a:solidFill>
              <a:ea typeface="ＭＳ Ｐゴシック" pitchFamily="-109" charset="-128"/>
              <a:cs typeface="ＭＳ Ｐゴシック" pitchFamily="-109" charset="-128"/>
            </a:endParaRPr>
          </a:p>
          <a:p>
            <a:pPr marL="514350" indent="-514350">
              <a:buNone/>
            </a:pPr>
            <a:endParaRPr lang="nl-NL" sz="3600" b="1" dirty="0" smtClean="0">
              <a:solidFill>
                <a:srgbClr val="000090"/>
              </a:solidFill>
              <a:ea typeface="ＭＳ Ｐゴシック" pitchFamily="-109" charset="-128"/>
              <a:cs typeface="ＭＳ Ｐゴシック" pitchFamily="-109" charset="-128"/>
            </a:endParaRPr>
          </a:p>
          <a:p>
            <a:pPr marL="514350" indent="-514350">
              <a:buNone/>
            </a:pPr>
            <a:r>
              <a:rPr lang="nl-NL" sz="3600" b="1" dirty="0" err="1">
                <a:ea typeface="ＭＳ Ｐゴシック" pitchFamily="-109" charset="-128"/>
                <a:cs typeface="ＭＳ Ｐゴシック" pitchFamily="-109" charset="-128"/>
              </a:rPr>
              <a:t>o</a:t>
            </a:r>
            <a:r>
              <a:rPr lang="nl-NL" sz="3600" b="1" dirty="0" err="1" smtClean="0">
                <a:ea typeface="ＭＳ Ｐゴシック" pitchFamily="-109" charset="-128"/>
                <a:cs typeface="ＭＳ Ｐゴシック" pitchFamily="-109" charset="-128"/>
              </a:rPr>
              <a:t>ur</a:t>
            </a:r>
            <a:r>
              <a:rPr lang="nl-NL" sz="3600" b="1" dirty="0" smtClean="0">
                <a:ea typeface="ＭＳ Ｐゴシック" pitchFamily="-109" charset="-128"/>
                <a:cs typeface="ＭＳ Ｐゴシック" pitchFamily="-109" charset="-128"/>
              </a:rPr>
              <a:t> </a:t>
            </a:r>
            <a:r>
              <a:rPr lang="nl-NL" sz="3600" b="1" dirty="0" err="1" smtClean="0">
                <a:ea typeface="ＭＳ Ｐゴシック" pitchFamily="-109" charset="-128"/>
                <a:cs typeface="ＭＳ Ｐゴシック" pitchFamily="-109" charset="-128"/>
              </a:rPr>
              <a:t>friend</a:t>
            </a:r>
            <a:r>
              <a:rPr lang="nl-NL" sz="3600" b="1" dirty="0" smtClean="0">
                <a:ea typeface="ＭＳ Ｐゴシック" pitchFamily="-109" charset="-128"/>
                <a:cs typeface="ＭＳ Ｐゴシック" pitchFamily="-109" charset="-128"/>
              </a:rPr>
              <a:t> </a:t>
            </a:r>
            <a:r>
              <a:rPr lang="nl-NL" sz="3600" b="1" dirty="0" err="1" smtClean="0">
                <a:ea typeface="ＭＳ Ｐゴシック" pitchFamily="-109" charset="-128"/>
                <a:cs typeface="ＭＳ Ｐゴシック" pitchFamily="-109" charset="-128"/>
              </a:rPr>
              <a:t>and</a:t>
            </a:r>
            <a:r>
              <a:rPr lang="nl-NL" sz="3600" b="1" dirty="0" smtClean="0">
                <a:ea typeface="ＭＳ Ｐゴシック" pitchFamily="-109" charset="-128"/>
                <a:cs typeface="ＭＳ Ｐゴシック" pitchFamily="-109" charset="-128"/>
              </a:rPr>
              <a:t> mentor the </a:t>
            </a:r>
          </a:p>
          <a:p>
            <a:pPr marL="514350" indent="-514350">
              <a:buNone/>
            </a:pPr>
            <a:r>
              <a:rPr lang="nl-NL" sz="3600" b="1" dirty="0" smtClean="0">
                <a:ea typeface="ＭＳ Ｐゴシック" pitchFamily="-109" charset="-128"/>
                <a:cs typeface="ＭＳ Ｐゴシック" pitchFamily="-109" charset="-128"/>
              </a:rPr>
              <a:t>late </a:t>
            </a:r>
            <a:r>
              <a:rPr lang="nl-NL" sz="3600" b="1" dirty="0">
                <a:ea typeface="ＭＳ Ｐゴシック" pitchFamily="-109" charset="-128"/>
                <a:cs typeface="ＭＳ Ｐゴシック" pitchFamily="-109" charset="-128"/>
              </a:rPr>
              <a:t>Dr. Guy Van Orden</a:t>
            </a:r>
            <a:endParaRPr lang="nl-NL" sz="2800" b="1" dirty="0">
              <a:ea typeface="ＭＳ Ｐゴシック" pitchFamily="-109" charset="-128"/>
              <a:cs typeface="ＭＳ Ｐゴシック" pitchFamily="-109" charset="-128"/>
            </a:endParaRPr>
          </a:p>
          <a:p>
            <a:pPr marL="514350" indent="-514350" eaLnBrk="1" hangingPunct="1">
              <a:buFont typeface="Arial" pitchFamily="-109" charset="0"/>
              <a:buNone/>
            </a:pPr>
            <a:endParaRPr lang="nl-NL" sz="3600" b="1" dirty="0" smtClean="0">
              <a:solidFill>
                <a:srgbClr val="000090"/>
              </a:solidFill>
              <a:ea typeface="ＭＳ Ｐゴシック" pitchFamily="-109" charset="-128"/>
              <a:cs typeface="ＭＳ Ｐゴシック" pitchFamily="-109" charset="-128"/>
            </a:endParaRPr>
          </a:p>
        </p:txBody>
      </p:sp>
      <p:pic>
        <p:nvPicPr>
          <p:cNvPr id="3" name="Afbeelding 2" descr="Gu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505" y="656141"/>
            <a:ext cx="2744029" cy="3409860"/>
          </a:xfrm>
          <a:prstGeom prst="rect">
            <a:avLst/>
          </a:prstGeom>
        </p:spPr>
      </p:pic>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58</a:t>
            </a:fld>
            <a:endParaRPr lang="en-US"/>
          </a:p>
        </p:txBody>
      </p:sp>
    </p:spTree>
    <p:extLst>
      <p:ext uri="{BB962C8B-B14F-4D97-AF65-F5344CB8AC3E}">
        <p14:creationId xmlns:p14="http://schemas.microsoft.com/office/powerpoint/2010/main" val="42386526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normAutofit fontScale="92500" lnSpcReduction="20000"/>
          </a:bodyPr>
          <a:lstStyle/>
          <a:p>
            <a:fld id="{5744759D-0EFF-4FB2-9CCE-04E00944F0FE}" type="slidenum">
              <a:rPr lang="en-US" smtClean="0"/>
              <a:pPr/>
              <a:t>59</a:t>
            </a:fld>
            <a:endParaRPr lang="en-US"/>
          </a:p>
        </p:txBody>
      </p:sp>
      <p:sp>
        <p:nvSpPr>
          <p:cNvPr id="3" name="Titel 2"/>
          <p:cNvSpPr>
            <a:spLocks noGrp="1"/>
          </p:cNvSpPr>
          <p:nvPr>
            <p:ph type="title"/>
          </p:nvPr>
        </p:nvSpPr>
        <p:spPr/>
        <p:txBody>
          <a:bodyPr/>
          <a:lstStyle/>
          <a:p>
            <a:endParaRPr lang="en-US"/>
          </a:p>
        </p:txBody>
      </p:sp>
      <p:sp>
        <p:nvSpPr>
          <p:cNvPr id="4" name="Tijdelijke aanduiding voor inhoud 3"/>
          <p:cNvSpPr>
            <a:spLocks noGrp="1"/>
          </p:cNvSpPr>
          <p:nvPr>
            <p:ph sz="quarter" idx="13"/>
          </p:nvPr>
        </p:nvSpPr>
        <p:spPr/>
        <p:txBody>
          <a:bodyPr/>
          <a:lstStyle/>
          <a:p>
            <a:endParaRPr lang="en-US"/>
          </a:p>
        </p:txBody>
      </p:sp>
    </p:spTree>
    <p:extLst>
      <p:ext uri="{BB962C8B-B14F-4D97-AF65-F5344CB8AC3E}">
        <p14:creationId xmlns:p14="http://schemas.microsoft.com/office/powerpoint/2010/main" val="12697366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228600" y="183210"/>
            <a:ext cx="7772400" cy="838200"/>
          </a:xfrm>
        </p:spPr>
        <p:txBody>
          <a:bodyPr/>
          <a:lstStyle/>
          <a:p>
            <a:r>
              <a:rPr lang="en-GB" b="1" dirty="0">
                <a:solidFill>
                  <a:srgbClr val="660066"/>
                </a:solidFill>
                <a:latin typeface="Arial" charset="0"/>
                <a:ea typeface="ＭＳ Ｐゴシック" charset="0"/>
                <a:cs typeface="ＭＳ Ｐゴシック" charset="0"/>
              </a:rPr>
              <a:t>So far, </a:t>
            </a:r>
            <a:r>
              <a:rPr lang="en-GB" b="1" dirty="0" smtClean="0">
                <a:solidFill>
                  <a:srgbClr val="660066"/>
                </a:solidFill>
                <a:latin typeface="Arial" charset="0"/>
                <a:ea typeface="ＭＳ Ｐゴシック" charset="0"/>
                <a:cs typeface="ＭＳ Ｐゴシック" charset="0"/>
              </a:rPr>
              <a:t>not so </a:t>
            </a:r>
            <a:r>
              <a:rPr lang="en-GB" b="1" dirty="0">
                <a:solidFill>
                  <a:srgbClr val="660066"/>
                </a:solidFill>
                <a:latin typeface="Arial" charset="0"/>
                <a:ea typeface="ＭＳ Ｐゴシック" charset="0"/>
                <a:cs typeface="ＭＳ Ｐゴシック" charset="0"/>
              </a:rPr>
              <a:t>good.........</a:t>
            </a:r>
          </a:p>
        </p:txBody>
      </p:sp>
      <p:pic>
        <p:nvPicPr>
          <p:cNvPr id="5" name="Tijdelijke aanduiding voor inhoud 4" descr="Table 1"/>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l="-44444" r="-44444"/>
          <a:stretch>
            <a:fillRect/>
          </a:stretch>
        </p:blipFill>
        <p:spPr>
          <a:xfrm>
            <a:off x="228600" y="1447800"/>
            <a:ext cx="3309938" cy="1752600"/>
          </a:xfrm>
          <a:prstGeom prst="rect">
            <a:avLst/>
          </a:prstGeom>
        </p:spPr>
      </p:pic>
      <p:sp>
        <p:nvSpPr>
          <p:cNvPr id="2970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2DF865-E3FB-2940-A0D6-93F72A89EA79}" type="slidenum">
              <a:rPr lang="en-US" sz="1400"/>
              <a:pPr/>
              <a:t>6</a:t>
            </a:fld>
            <a:endParaRPr lang="en-US" sz="1400"/>
          </a:p>
        </p:txBody>
      </p:sp>
      <p:pic>
        <p:nvPicPr>
          <p:cNvPr id="6" name="Afbeelding 5" descr="Tabl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4267200"/>
            <a:ext cx="26622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descr="Tabl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4700" y="3733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Tables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43000"/>
            <a:ext cx="2870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Table 3"/>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00400" y="1676400"/>
            <a:ext cx="24701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descr="Tabl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410200"/>
            <a:ext cx="1638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73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2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nodeType="afterGroup">
                            <p:stCondLst>
                              <p:cond delay="5000"/>
                            </p:stCondLst>
                            <p:childTnLst>
                              <p:par>
                                <p:cTn id="21" presetID="1" presetClass="entr" presetSubtype="0"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RQA</a:t>
            </a:r>
            <a:endParaRPr lang="en-US" dirty="0"/>
          </a:p>
        </p:txBody>
      </p:sp>
      <p:sp>
        <p:nvSpPr>
          <p:cNvPr id="3" name="Tijdelijke aanduiding voor inhoud 2"/>
          <p:cNvSpPr>
            <a:spLocks noGrp="1"/>
          </p:cNvSpPr>
          <p:nvPr>
            <p:ph idx="4294967295"/>
          </p:nvPr>
        </p:nvSpPr>
        <p:spPr>
          <a:xfrm>
            <a:off x="457200" y="1600200"/>
            <a:ext cx="8229600" cy="4525963"/>
          </a:xfrm>
          <a:prstGeom prst="rect">
            <a:avLst/>
          </a:prstGeom>
        </p:spPr>
        <p:txBody>
          <a:bodyPr>
            <a:normAutofit/>
          </a:bodyPr>
          <a:lstStyle/>
          <a:p>
            <a:r>
              <a:rPr lang="en-US" dirty="0" smtClean="0"/>
              <a:t>Reconstruct the phase space of the system:</a:t>
            </a:r>
          </a:p>
          <a:p>
            <a:pPr marL="914400" lvl="1" indent="-514350">
              <a:buFont typeface="+mj-lt"/>
              <a:buAutoNum type="arabicPeriod"/>
            </a:pPr>
            <a:r>
              <a:rPr lang="en-US" dirty="0" smtClean="0"/>
              <a:t>Make a delayed copy of the time series</a:t>
            </a:r>
          </a:p>
          <a:p>
            <a:pPr marL="914400" lvl="1" indent="-514350">
              <a:buFont typeface="+mj-lt"/>
              <a:buAutoNum type="arabicPeriod"/>
            </a:pPr>
            <a:r>
              <a:rPr lang="en-US" dirty="0" smtClean="0"/>
              <a:t>Plot it against the original time series</a:t>
            </a:r>
          </a:p>
          <a:p>
            <a:pPr lvl="2"/>
            <a:r>
              <a:rPr lang="en-US" dirty="0" smtClean="0"/>
              <a:t>Pick a delay that give you the most unique information</a:t>
            </a:r>
          </a:p>
          <a:p>
            <a:pPr marL="914400" lvl="1" indent="-514350">
              <a:buFont typeface="+mj-lt"/>
              <a:buAutoNum type="arabicPeriod"/>
            </a:pPr>
            <a:r>
              <a:rPr lang="en-US" dirty="0" smtClean="0"/>
              <a:t>The number of delayed copies is the number of dimensions </a:t>
            </a:r>
          </a:p>
          <a:p>
            <a:pPr lvl="2"/>
            <a:r>
              <a:rPr lang="en-US" dirty="0" smtClean="0"/>
              <a:t>Pick number of dimensions that gives the least false </a:t>
            </a:r>
            <a:r>
              <a:rPr lang="en-US" dirty="0" err="1" smtClean="0"/>
              <a:t>neighbours</a:t>
            </a: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60</a:t>
            </a:fld>
            <a:endParaRPr lang="en-US"/>
          </a:p>
        </p:txBody>
      </p:sp>
    </p:spTree>
    <p:extLst>
      <p:ext uri="{BB962C8B-B14F-4D97-AF65-F5344CB8AC3E}">
        <p14:creationId xmlns:p14="http://schemas.microsoft.com/office/powerpoint/2010/main" val="17317230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RQA</a:t>
            </a:r>
            <a:endParaRPr lang="en-US" sz="4000" dirty="0"/>
          </a:p>
        </p:txBody>
      </p:sp>
      <p:sp>
        <p:nvSpPr>
          <p:cNvPr id="4" name="Slide Number Placeholder 3"/>
          <p:cNvSpPr>
            <a:spLocks noGrp="1"/>
          </p:cNvSpPr>
          <p:nvPr>
            <p:ph type="sldNum" sz="quarter" idx="12"/>
          </p:nvPr>
        </p:nvSpPr>
        <p:spPr/>
        <p:txBody>
          <a:bodyPr>
            <a:normAutofit fontScale="92500" lnSpcReduction="20000"/>
          </a:bodyPr>
          <a:lstStyle/>
          <a:p>
            <a:fld id="{E2026428-2821-4944-B349-A7A00597CC98}" type="slidenum">
              <a:rPr lang="nl-NL" smtClean="0"/>
              <a:pPr/>
              <a:t>61</a:t>
            </a:fld>
            <a:endParaRPr lang="nl-NL" dirty="0"/>
          </a:p>
        </p:txBody>
      </p:sp>
      <p:pic>
        <p:nvPicPr>
          <p:cNvPr id="18" name="Picture 3"/>
          <p:cNvPicPr>
            <a:picLocks noChangeArrowheads="1"/>
          </p:cNvPicPr>
          <p:nvPr/>
        </p:nvPicPr>
        <p:blipFill>
          <a:blip r:embed="rId3" cstate="print"/>
          <a:srcRect/>
          <a:stretch>
            <a:fillRect/>
          </a:stretch>
        </p:blipFill>
        <p:spPr bwMode="auto">
          <a:xfrm>
            <a:off x="107504" y="2905200"/>
            <a:ext cx="5256000" cy="1224000"/>
          </a:xfrm>
          <a:prstGeom prst="rect">
            <a:avLst/>
          </a:prstGeom>
          <a:noFill/>
          <a:ln w="25400" cap="rnd">
            <a:solidFill>
              <a:schemeClr val="bg1"/>
            </a:solidFill>
            <a:round/>
            <a:headEnd/>
            <a:tailEnd/>
          </a:ln>
        </p:spPr>
      </p:pic>
      <p:pic>
        <p:nvPicPr>
          <p:cNvPr id="17" name="Picture 3"/>
          <p:cNvPicPr>
            <a:picLocks noChangeArrowheads="1"/>
          </p:cNvPicPr>
          <p:nvPr/>
        </p:nvPicPr>
        <p:blipFill>
          <a:blip r:embed="rId3" cstate="print"/>
          <a:srcRect/>
          <a:stretch>
            <a:fillRect/>
          </a:stretch>
        </p:blipFill>
        <p:spPr bwMode="auto">
          <a:xfrm>
            <a:off x="107504" y="2905200"/>
            <a:ext cx="5256000" cy="1224000"/>
          </a:xfrm>
          <a:prstGeom prst="rect">
            <a:avLst/>
          </a:prstGeom>
          <a:noFill/>
          <a:ln w="25400" cap="rnd">
            <a:solidFill>
              <a:schemeClr val="bg1"/>
            </a:solidFill>
            <a:round/>
            <a:headEnd/>
            <a:tailEnd/>
          </a:ln>
        </p:spPr>
      </p:pic>
      <p:pic>
        <p:nvPicPr>
          <p:cNvPr id="1027" name="Picture 3"/>
          <p:cNvPicPr>
            <a:picLocks noChangeArrowheads="1"/>
          </p:cNvPicPr>
          <p:nvPr/>
        </p:nvPicPr>
        <p:blipFill>
          <a:blip r:embed="rId3" cstate="print"/>
          <a:srcRect/>
          <a:stretch>
            <a:fillRect/>
          </a:stretch>
        </p:blipFill>
        <p:spPr bwMode="auto">
          <a:xfrm>
            <a:off x="107504" y="2905923"/>
            <a:ext cx="5256000" cy="1224000"/>
          </a:xfrm>
          <a:prstGeom prst="rect">
            <a:avLst/>
          </a:prstGeom>
          <a:noFill/>
          <a:ln w="25400" cap="rnd">
            <a:solidFill>
              <a:schemeClr val="bg1"/>
            </a:solidFill>
            <a:round/>
            <a:headEnd/>
            <a:tailEnd/>
          </a:ln>
        </p:spPr>
      </p:pic>
      <p:sp>
        <p:nvSpPr>
          <p:cNvPr id="8" name="Rectangle 7"/>
          <p:cNvSpPr/>
          <p:nvPr/>
        </p:nvSpPr>
        <p:spPr>
          <a:xfrm>
            <a:off x="1692068" y="2941923"/>
            <a:ext cx="3600000" cy="3708000"/>
          </a:xfrm>
          <a:prstGeom prst="rect">
            <a:avLst/>
          </a:prstGeom>
          <a:solidFill>
            <a:srgbClr val="FF0000">
              <a:alpha val="20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835796" y="3274907"/>
            <a:ext cx="72281" cy="2664304"/>
            <a:chOff x="2051719" y="4293096"/>
            <a:chExt cx="72281" cy="2664304"/>
          </a:xfrm>
        </p:grpSpPr>
        <p:sp>
          <p:nvSpPr>
            <p:cNvPr id="3" name="Oval 2"/>
            <p:cNvSpPr/>
            <p:nvPr/>
          </p:nvSpPr>
          <p:spPr>
            <a:xfrm>
              <a:off x="2051719" y="429309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52000" y="558925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2000" y="68854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907805" y="3130891"/>
            <a:ext cx="72281" cy="3096360"/>
            <a:chOff x="2051719" y="4103976"/>
            <a:chExt cx="72281" cy="3096360"/>
          </a:xfrm>
        </p:grpSpPr>
        <p:sp>
          <p:nvSpPr>
            <p:cNvPr id="27" name="Oval 26"/>
            <p:cNvSpPr/>
            <p:nvPr/>
          </p:nvSpPr>
          <p:spPr>
            <a:xfrm>
              <a:off x="2051719" y="410397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2000" y="561616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2000" y="712833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979813" y="3274907"/>
            <a:ext cx="72281" cy="3024352"/>
            <a:chOff x="2051719" y="4247992"/>
            <a:chExt cx="72281" cy="3024352"/>
          </a:xfrm>
        </p:grpSpPr>
        <p:sp>
          <p:nvSpPr>
            <p:cNvPr id="33" name="Oval 32"/>
            <p:cNvSpPr/>
            <p:nvPr/>
          </p:nvSpPr>
          <p:spPr>
            <a:xfrm>
              <a:off x="2051719" y="424799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52000" y="5328128"/>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052000" y="720034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051548" y="3562963"/>
            <a:ext cx="72281" cy="2592280"/>
            <a:chOff x="2051719" y="4608056"/>
            <a:chExt cx="72281" cy="2592280"/>
          </a:xfrm>
        </p:grpSpPr>
        <p:sp>
          <p:nvSpPr>
            <p:cNvPr id="37" name="Oval 36"/>
            <p:cNvSpPr/>
            <p:nvPr/>
          </p:nvSpPr>
          <p:spPr>
            <a:xfrm>
              <a:off x="2051719" y="460805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52000" y="554415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52000" y="712833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123556" y="3058899"/>
            <a:ext cx="72281" cy="2736304"/>
            <a:chOff x="2051719" y="4392016"/>
            <a:chExt cx="72281" cy="2736304"/>
          </a:xfrm>
        </p:grpSpPr>
        <p:sp>
          <p:nvSpPr>
            <p:cNvPr id="41" name="Oval 40"/>
            <p:cNvSpPr/>
            <p:nvPr/>
          </p:nvSpPr>
          <p:spPr>
            <a:xfrm>
              <a:off x="2051719" y="439201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52000" y="5760168"/>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052000" y="705632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195564" y="3418947"/>
            <a:ext cx="72281" cy="2808304"/>
            <a:chOff x="2051719" y="4392016"/>
            <a:chExt cx="72281" cy="2808304"/>
          </a:xfrm>
        </p:grpSpPr>
        <p:sp>
          <p:nvSpPr>
            <p:cNvPr id="45" name="Oval 44"/>
            <p:cNvSpPr/>
            <p:nvPr/>
          </p:nvSpPr>
          <p:spPr>
            <a:xfrm>
              <a:off x="2051719" y="4392016"/>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052000" y="561614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2000" y="712832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788156" y="3274923"/>
            <a:ext cx="288000" cy="2952328"/>
            <a:chOff x="1440000" y="4221088"/>
            <a:chExt cx="288000" cy="2952328"/>
          </a:xfrm>
        </p:grpSpPr>
        <p:sp>
          <p:nvSpPr>
            <p:cNvPr id="9" name="TextBox 8"/>
            <p:cNvSpPr txBox="1">
              <a:spLocks noChangeAspect="1"/>
            </p:cNvSpPr>
            <p:nvPr/>
          </p:nvSpPr>
          <p:spPr>
            <a:xfrm>
              <a:off x="1440000" y="4221088"/>
              <a:ext cx="288000" cy="288000"/>
            </a:xfrm>
            <a:prstGeom prst="rect">
              <a:avLst/>
            </a:prstGeom>
            <a:solidFill>
              <a:srgbClr val="FF0000"/>
            </a:solidFill>
            <a:ln w="25400">
              <a:solidFill>
                <a:srgbClr val="FF0000"/>
              </a:solidFill>
            </a:ln>
          </p:spPr>
          <p:txBody>
            <a:bodyPr wrap="square" rtlCol="0" anchor="ctr">
              <a:noAutofit/>
            </a:bodyPr>
            <a:lstStyle/>
            <a:p>
              <a:pPr algn="ctr"/>
              <a:r>
                <a:rPr lang="nl-NL" sz="2000" dirty="0" smtClean="0">
                  <a:solidFill>
                    <a:srgbClr val="0070C0"/>
                  </a:solidFill>
                  <a:latin typeface="+mj-lt"/>
                </a:rPr>
                <a:t>X</a:t>
              </a:r>
              <a:endParaRPr lang="en-US" sz="2000" dirty="0">
                <a:solidFill>
                  <a:srgbClr val="0070C0"/>
                </a:solidFill>
                <a:latin typeface="+mj-lt"/>
              </a:endParaRPr>
            </a:p>
          </p:txBody>
        </p:sp>
        <p:sp>
          <p:nvSpPr>
            <p:cNvPr id="55" name="TextBox 54"/>
            <p:cNvSpPr txBox="1">
              <a:spLocks noChangeAspect="1"/>
            </p:cNvSpPr>
            <p:nvPr/>
          </p:nvSpPr>
          <p:spPr>
            <a:xfrm>
              <a:off x="1440000" y="5589272"/>
              <a:ext cx="288000" cy="288000"/>
            </a:xfrm>
            <a:prstGeom prst="rect">
              <a:avLst/>
            </a:prstGeom>
            <a:solidFill>
              <a:srgbClr val="FF0000"/>
            </a:solidFill>
            <a:ln w="25400">
              <a:solidFill>
                <a:srgbClr val="FF0000"/>
              </a:solidFill>
            </a:ln>
          </p:spPr>
          <p:txBody>
            <a:bodyPr wrap="square" lIns="0" tIns="0" rIns="0" bIns="0" rtlCol="0" anchor="ctr">
              <a:noAutofit/>
            </a:bodyPr>
            <a:lstStyle/>
            <a:p>
              <a:pPr algn="ctr"/>
              <a:r>
                <a:rPr lang="nl-NL" sz="2000" dirty="0" smtClean="0">
                  <a:solidFill>
                    <a:srgbClr val="0070C0"/>
                  </a:solidFill>
                  <a:latin typeface="+mj-lt"/>
                </a:rPr>
                <a:t>Y</a:t>
              </a:r>
              <a:endParaRPr lang="en-US" sz="2000" dirty="0">
                <a:solidFill>
                  <a:srgbClr val="0070C0"/>
                </a:solidFill>
                <a:latin typeface="+mj-lt"/>
              </a:endParaRPr>
            </a:p>
          </p:txBody>
        </p:sp>
        <p:sp>
          <p:nvSpPr>
            <p:cNvPr id="56" name="TextBox 55"/>
            <p:cNvSpPr txBox="1">
              <a:spLocks noChangeAspect="1"/>
            </p:cNvSpPr>
            <p:nvPr/>
          </p:nvSpPr>
          <p:spPr>
            <a:xfrm>
              <a:off x="1440000" y="6885416"/>
              <a:ext cx="288000" cy="288000"/>
            </a:xfrm>
            <a:prstGeom prst="rect">
              <a:avLst/>
            </a:prstGeom>
            <a:solidFill>
              <a:srgbClr val="FF0000"/>
            </a:solidFill>
            <a:ln w="25400">
              <a:solidFill>
                <a:srgbClr val="FF0000"/>
              </a:solidFill>
            </a:ln>
          </p:spPr>
          <p:txBody>
            <a:bodyPr wrap="square" lIns="0" tIns="0" rIns="0" bIns="0" rtlCol="0" anchor="ctr">
              <a:noAutofit/>
            </a:bodyPr>
            <a:lstStyle/>
            <a:p>
              <a:pPr algn="ctr"/>
              <a:r>
                <a:rPr lang="nl-NL" sz="2000" dirty="0" smtClean="0">
                  <a:solidFill>
                    <a:srgbClr val="0070C0"/>
                  </a:solidFill>
                  <a:latin typeface="+mj-lt"/>
                </a:rPr>
                <a:t>Z</a:t>
              </a:r>
              <a:endParaRPr lang="en-US" sz="2000" dirty="0">
                <a:solidFill>
                  <a:srgbClr val="0070C0"/>
                </a:solidFill>
                <a:latin typeface="+mj-lt"/>
              </a:endParaRPr>
            </a:p>
          </p:txBody>
        </p:sp>
      </p:grpSp>
      <p:grpSp>
        <p:nvGrpSpPr>
          <p:cNvPr id="14" name="Group 13"/>
          <p:cNvGrpSpPr/>
          <p:nvPr/>
        </p:nvGrpSpPr>
        <p:grpSpPr>
          <a:xfrm>
            <a:off x="1547664" y="198701"/>
            <a:ext cx="4392087" cy="2582227"/>
            <a:chOff x="1547664" y="1556791"/>
            <a:chExt cx="4392087" cy="2582227"/>
          </a:xfrm>
        </p:grpSpPr>
        <p:sp>
          <p:nvSpPr>
            <p:cNvPr id="26" name="Bent Arrow 25"/>
            <p:cNvSpPr/>
            <p:nvPr/>
          </p:nvSpPr>
          <p:spPr>
            <a:xfrm>
              <a:off x="1547664" y="2636911"/>
              <a:ext cx="504056" cy="1502107"/>
            </a:xfrm>
            <a:prstGeom prst="bentArrow">
              <a:avLst>
                <a:gd name="adj1" fmla="val 25000"/>
                <a:gd name="adj2" fmla="val 25000"/>
                <a:gd name="adj3" fmla="val 25000"/>
                <a:gd name="adj4" fmla="val 43750"/>
              </a:avLst>
            </a:prstGeom>
            <a:solidFill>
              <a:srgbClr val="FF0000"/>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2" descr="recon_x"/>
            <p:cNvPicPr>
              <a:picLocks noChangeArrowheads="1"/>
            </p:cNvPicPr>
            <p:nvPr/>
          </p:nvPicPr>
          <p:blipFill>
            <a:blip r:embed="rId4" cstate="print"/>
            <a:srcRect r="33018" b="7268"/>
            <a:stretch>
              <a:fillRect/>
            </a:stretch>
          </p:blipFill>
          <p:spPr bwMode="auto">
            <a:xfrm>
              <a:off x="2339751" y="1556791"/>
              <a:ext cx="3600000" cy="2412000"/>
            </a:xfrm>
            <a:prstGeom prst="rect">
              <a:avLst/>
            </a:prstGeom>
            <a:noFill/>
            <a:ln w="25400" cap="rnd">
              <a:solidFill>
                <a:schemeClr val="bg1"/>
              </a:solidFill>
              <a:round/>
              <a:headEnd/>
              <a:tailEnd/>
            </a:ln>
          </p:spPr>
        </p:pic>
      </p:grpSp>
      <p:sp>
        <p:nvSpPr>
          <p:cNvPr id="48" name="Oval 47"/>
          <p:cNvSpPr/>
          <p:nvPr/>
        </p:nvSpPr>
        <p:spPr>
          <a:xfrm>
            <a:off x="3707912" y="106279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35904" y="120681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707912" y="1350829"/>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23936" y="1422845"/>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139960" y="149485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500000" y="1926901"/>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55976" y="1638861"/>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2627816" y="1206845"/>
            <a:ext cx="2160208" cy="1440128"/>
            <a:chOff x="-864224" y="3213008"/>
            <a:chExt cx="2160208" cy="1440128"/>
          </a:xfrm>
        </p:grpSpPr>
        <p:sp>
          <p:nvSpPr>
            <p:cNvPr id="58" name="TextBox 57"/>
            <p:cNvSpPr txBox="1">
              <a:spLocks noChangeAspect="1"/>
            </p:cNvSpPr>
            <p:nvPr/>
          </p:nvSpPr>
          <p:spPr>
            <a:xfrm>
              <a:off x="1007984" y="4365136"/>
              <a:ext cx="288000" cy="288000"/>
            </a:xfrm>
            <a:prstGeom prst="rect">
              <a:avLst/>
            </a:prstGeom>
            <a:solidFill>
              <a:srgbClr val="FF0000"/>
            </a:solidFill>
            <a:ln w="25400">
              <a:solidFill>
                <a:srgbClr val="FF0000"/>
              </a:solidFill>
            </a:ln>
          </p:spPr>
          <p:txBody>
            <a:bodyPr wrap="square" rtlCol="0" anchor="ctr">
              <a:noAutofit/>
            </a:bodyPr>
            <a:lstStyle/>
            <a:p>
              <a:pPr algn="ctr"/>
              <a:r>
                <a:rPr lang="nl-NL" sz="2000" dirty="0" smtClean="0">
                  <a:solidFill>
                    <a:srgbClr val="0070C0"/>
                  </a:solidFill>
                  <a:latin typeface="+mj-lt"/>
                </a:rPr>
                <a:t>X</a:t>
              </a:r>
              <a:endParaRPr lang="en-US" sz="2000" dirty="0">
                <a:solidFill>
                  <a:srgbClr val="0070C0"/>
                </a:solidFill>
                <a:latin typeface="+mj-lt"/>
              </a:endParaRPr>
            </a:p>
          </p:txBody>
        </p:sp>
        <p:sp>
          <p:nvSpPr>
            <p:cNvPr id="59" name="TextBox 58"/>
            <p:cNvSpPr txBox="1">
              <a:spLocks noChangeAspect="1"/>
            </p:cNvSpPr>
            <p:nvPr/>
          </p:nvSpPr>
          <p:spPr>
            <a:xfrm>
              <a:off x="-432176" y="4221088"/>
              <a:ext cx="288000" cy="288000"/>
            </a:xfrm>
            <a:prstGeom prst="rect">
              <a:avLst/>
            </a:prstGeom>
            <a:solidFill>
              <a:srgbClr val="FF0000"/>
            </a:solidFill>
            <a:ln w="25400">
              <a:solidFill>
                <a:srgbClr val="FF0000"/>
              </a:solidFill>
            </a:ln>
          </p:spPr>
          <p:txBody>
            <a:bodyPr wrap="square" lIns="0" tIns="0" rIns="0" bIns="0" rtlCol="0" anchor="ctr">
              <a:noAutofit/>
            </a:bodyPr>
            <a:lstStyle/>
            <a:p>
              <a:pPr algn="ctr"/>
              <a:r>
                <a:rPr lang="nl-NL" sz="2000" dirty="0" smtClean="0">
                  <a:solidFill>
                    <a:srgbClr val="0070C0"/>
                  </a:solidFill>
                  <a:latin typeface="+mj-lt"/>
                </a:rPr>
                <a:t>Y</a:t>
              </a:r>
              <a:endParaRPr lang="en-US" sz="2000" dirty="0">
                <a:solidFill>
                  <a:srgbClr val="0070C0"/>
                </a:solidFill>
                <a:latin typeface="+mj-lt"/>
              </a:endParaRPr>
            </a:p>
          </p:txBody>
        </p:sp>
        <p:sp>
          <p:nvSpPr>
            <p:cNvPr id="60" name="TextBox 59"/>
            <p:cNvSpPr txBox="1">
              <a:spLocks noChangeAspect="1"/>
            </p:cNvSpPr>
            <p:nvPr/>
          </p:nvSpPr>
          <p:spPr>
            <a:xfrm>
              <a:off x="-864224" y="3213008"/>
              <a:ext cx="288000" cy="288000"/>
            </a:xfrm>
            <a:prstGeom prst="rect">
              <a:avLst/>
            </a:prstGeom>
            <a:solidFill>
              <a:srgbClr val="FF0000"/>
            </a:solidFill>
            <a:ln w="25400">
              <a:solidFill>
                <a:srgbClr val="FF0000"/>
              </a:solidFill>
            </a:ln>
          </p:spPr>
          <p:txBody>
            <a:bodyPr wrap="square" lIns="0" tIns="0" rIns="0" bIns="0" rtlCol="0" anchor="ctr">
              <a:noAutofit/>
            </a:bodyPr>
            <a:lstStyle/>
            <a:p>
              <a:pPr algn="ctr"/>
              <a:r>
                <a:rPr lang="nl-NL" sz="2000" dirty="0" smtClean="0">
                  <a:solidFill>
                    <a:srgbClr val="0070C0"/>
                  </a:solidFill>
                  <a:latin typeface="+mj-lt"/>
                </a:rPr>
                <a:t>Z</a:t>
              </a:r>
              <a:endParaRPr lang="en-US" sz="2000" dirty="0">
                <a:solidFill>
                  <a:srgbClr val="0070C0"/>
                </a:solidFill>
                <a:latin typeface="+mj-lt"/>
              </a:endParaRPr>
            </a:p>
          </p:txBody>
        </p:sp>
      </p:grpSp>
    </p:spTree>
    <p:extLst>
      <p:ext uri="{BB962C8B-B14F-4D97-AF65-F5344CB8AC3E}">
        <p14:creationId xmlns:p14="http://schemas.microsoft.com/office/powerpoint/2010/main" val="394212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4.44444E-6 -0.00278 L 4.44444E-6 0.09074 C 4.44444E-6 0.1324 0.02013 0.18611 0.03715 0.18611 L 0.075 0.18611 " pathEditMode="relative" rAng="0" ptsTypes="FfFF">
                                      <p:cBhvr>
                                        <p:cTn id="6" dur="2000" fill="hold"/>
                                        <p:tgtEl>
                                          <p:spTgt spid="17"/>
                                        </p:tgtEl>
                                        <p:attrNameLst>
                                          <p:attrName>ppt_x</p:attrName>
                                          <p:attrName>ppt_y</p:attrName>
                                        </p:attrNameLst>
                                      </p:cBhvr>
                                      <p:rCtr x="3750" y="9444"/>
                                    </p:animMotion>
                                  </p:childTnLst>
                                </p:cTn>
                              </p:par>
                            </p:childTnLst>
                          </p:cTn>
                        </p:par>
                        <p:par>
                          <p:cTn id="7" fill="hold">
                            <p:stCondLst>
                              <p:cond delay="2000"/>
                            </p:stCondLst>
                            <p:childTnLst>
                              <p:par>
                                <p:cTn id="8" presetID="36" presetClass="path" presetSubtype="0" accel="50000" decel="50000" fill="hold" nodeType="afterEffect">
                                  <p:stCondLst>
                                    <p:cond delay="0"/>
                                  </p:stCondLst>
                                  <p:childTnLst>
                                    <p:animMotion origin="layout" path="M 0.075 0.18935 L 0.075 0.28102 C 0.075 0.32199 0.09513 0.37407 0.11215 0.37407 L 0.15 0.37407 " pathEditMode="relative" rAng="0" ptsTypes="FfFF">
                                      <p:cBhvr>
                                        <p:cTn id="9" dur="2000" fill="hold"/>
                                        <p:tgtEl>
                                          <p:spTgt spid="18"/>
                                        </p:tgtEl>
                                        <p:attrNameLst>
                                          <p:attrName>ppt_x</p:attrName>
                                          <p:attrName>ppt_y</p:attrName>
                                        </p:attrNameLst>
                                      </p:cBhvr>
                                      <p:rCtr x="3750" y="923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36"/>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grpId="0" nodeType="afterEffect">
                                  <p:stCondLst>
                                    <p:cond delay="1000"/>
                                  </p:stCondLst>
                                  <p:childTnLst>
                                    <p:set>
                                      <p:cBhvr>
                                        <p:cTn id="57" dur="1" fill="hold">
                                          <p:stCondLst>
                                            <p:cond delay="0"/>
                                          </p:stCondLst>
                                        </p:cTn>
                                        <p:tgtEl>
                                          <p:spTgt spid="51"/>
                                        </p:tgtEl>
                                        <p:attrNameLst>
                                          <p:attrName>style.visibility</p:attrName>
                                        </p:attrNameLst>
                                      </p:cBhvr>
                                      <p:to>
                                        <p:strVal val="visible"/>
                                      </p:to>
                                    </p:set>
                                  </p:childTnLst>
                                </p:cTn>
                              </p:par>
                            </p:childTnLst>
                          </p:cTn>
                        </p:par>
                        <p:par>
                          <p:cTn id="58" fill="hold">
                            <p:stCondLst>
                              <p:cond delay="3000"/>
                            </p:stCondLst>
                            <p:childTnLst>
                              <p:par>
                                <p:cTn id="59" presetID="1" presetClass="entr" presetSubtype="0" fill="hold" grpId="0" nodeType="afterEffect">
                                  <p:stCondLst>
                                    <p:cond delay="1000"/>
                                  </p:stCondLst>
                                  <p:childTnLst>
                                    <p:set>
                                      <p:cBhvr>
                                        <p:cTn id="60" dur="1" fill="hold">
                                          <p:stCondLst>
                                            <p:cond delay="0"/>
                                          </p:stCondLst>
                                        </p:cTn>
                                        <p:tgtEl>
                                          <p:spTgt spid="52"/>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grpId="0" nodeType="afterEffect">
                                  <p:stCondLst>
                                    <p:cond delay="1000"/>
                                  </p:stCondLst>
                                  <p:childTnLst>
                                    <p:set>
                                      <p:cBhvr>
                                        <p:cTn id="63" dur="1" fill="hold">
                                          <p:stCondLst>
                                            <p:cond delay="0"/>
                                          </p:stCondLst>
                                        </p:cTn>
                                        <p:tgtEl>
                                          <p:spTgt spid="54"/>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100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animBg="1"/>
      <p:bldP spid="49" grpId="0" animBg="1"/>
      <p:bldP spid="50" grpId="0" animBg="1"/>
      <p:bldP spid="51" grpId="0" animBg="1"/>
      <p:bldP spid="52" grpId="0" animBg="1"/>
      <p:bldP spid="53" grpId="0" animBg="1"/>
      <p:bldP spid="5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RQA outcomes</a:t>
            </a:r>
            <a:endParaRPr lang="en-US" dirty="0"/>
          </a:p>
        </p:txBody>
      </p:sp>
      <p:sp>
        <p:nvSpPr>
          <p:cNvPr id="3" name="Tijdelijke aanduiding voor inhoud 2"/>
          <p:cNvSpPr>
            <a:spLocks noGrp="1"/>
          </p:cNvSpPr>
          <p:nvPr>
            <p:ph idx="4294967295"/>
          </p:nvPr>
        </p:nvSpPr>
        <p:spPr>
          <a:xfrm>
            <a:off x="457200" y="1600200"/>
            <a:ext cx="8229600" cy="4525963"/>
          </a:xfrm>
          <a:prstGeom prst="rect">
            <a:avLst/>
          </a:prstGeom>
        </p:spPr>
        <p:txBody>
          <a:bodyPr>
            <a:normAutofit/>
          </a:bodyPr>
          <a:lstStyle/>
          <a:p>
            <a:r>
              <a:rPr lang="en-US" dirty="0"/>
              <a:t>R</a:t>
            </a:r>
            <a:r>
              <a:rPr lang="en-US" dirty="0" smtClean="0"/>
              <a:t>ecurrence = points that are nearby</a:t>
            </a:r>
          </a:p>
          <a:p>
            <a:pPr lvl="1"/>
            <a:r>
              <a:rPr lang="en-US" dirty="0" smtClean="0"/>
              <a:t>Confinement of the attractor (behavior in phase space)</a:t>
            </a:r>
          </a:p>
          <a:p>
            <a:r>
              <a:rPr lang="en-US" dirty="0" smtClean="0"/>
              <a:t>Determinism = points that remain nearby</a:t>
            </a:r>
          </a:p>
          <a:p>
            <a:pPr lvl="1"/>
            <a:r>
              <a:rPr lang="en-US" dirty="0" smtClean="0"/>
              <a:t>Recurrences sustained over time</a:t>
            </a:r>
          </a:p>
          <a:p>
            <a:r>
              <a:rPr lang="en-US" dirty="0" smtClean="0"/>
              <a:t>Entropy = entropy of distribution of recurring patterns</a:t>
            </a:r>
          </a:p>
          <a:p>
            <a:pPr lvl="1"/>
            <a:r>
              <a:rPr lang="en-US" dirty="0" smtClean="0"/>
              <a:t>Complexity of the attractor </a:t>
            </a:r>
          </a:p>
          <a:p>
            <a:r>
              <a:rPr lang="en-US" dirty="0" smtClean="0"/>
              <a:t>Mean line/ max line = how long points remain nearby</a:t>
            </a:r>
          </a:p>
          <a:p>
            <a:pPr lvl="1"/>
            <a:r>
              <a:rPr lang="en-US" dirty="0" smtClean="0"/>
              <a:t>i.e., how stable is the system</a:t>
            </a:r>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5744759D-0EFF-4FB2-9CCE-04E00944F0FE}" type="slidenum">
              <a:rPr lang="en-US" smtClean="0"/>
              <a:pPr/>
              <a:t>62</a:t>
            </a:fld>
            <a:endParaRPr lang="en-US"/>
          </a:p>
        </p:txBody>
      </p:sp>
    </p:spTree>
    <p:extLst>
      <p:ext uri="{BB962C8B-B14F-4D97-AF65-F5344CB8AC3E}">
        <p14:creationId xmlns:p14="http://schemas.microsoft.com/office/powerpoint/2010/main" val="387560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609600" y="270199"/>
            <a:ext cx="7772400" cy="683661"/>
          </a:xfrm>
        </p:spPr>
        <p:txBody>
          <a:bodyPr/>
          <a:lstStyle/>
          <a:p>
            <a:pPr algn="ctr"/>
            <a:r>
              <a:rPr lang="nl-NL" b="1" dirty="0" err="1">
                <a:solidFill>
                  <a:srgbClr val="660066"/>
                </a:solidFill>
                <a:ea typeface="ＭＳ Ｐゴシック" charset="0"/>
                <a:cs typeface="ＭＳ Ｐゴシック" charset="0"/>
              </a:rPr>
              <a:t>Ergodic</a:t>
            </a:r>
            <a:r>
              <a:rPr lang="nl-NL" b="1" dirty="0">
                <a:solidFill>
                  <a:srgbClr val="660066"/>
                </a:solidFill>
                <a:ea typeface="ＭＳ Ｐゴシック" charset="0"/>
                <a:cs typeface="ＭＳ Ｐゴシック" charset="0"/>
              </a:rPr>
              <a:t> </a:t>
            </a:r>
            <a:r>
              <a:rPr lang="nl-NL" b="1" dirty="0" err="1">
                <a:solidFill>
                  <a:srgbClr val="660066"/>
                </a:solidFill>
                <a:ea typeface="ＭＳ Ｐゴシック" charset="0"/>
                <a:cs typeface="ＭＳ Ｐゴシック" charset="0"/>
              </a:rPr>
              <a:t>theorems</a:t>
            </a:r>
            <a:r>
              <a:rPr lang="nl-NL" b="1" dirty="0">
                <a:solidFill>
                  <a:srgbClr val="660066"/>
                </a:solidFill>
                <a:ea typeface="ＭＳ Ｐゴシック" charset="0"/>
                <a:cs typeface="ＭＳ Ｐゴシック" charset="0"/>
              </a:rPr>
              <a:t> </a:t>
            </a:r>
            <a:r>
              <a:rPr lang="nl-NL" b="1" dirty="0" err="1" smtClean="0">
                <a:solidFill>
                  <a:srgbClr val="660066"/>
                </a:solidFill>
                <a:ea typeface="ＭＳ Ｐゴシック" charset="0"/>
                <a:cs typeface="ＭＳ Ｐゴシック" charset="0"/>
              </a:rPr>
              <a:t>and</a:t>
            </a:r>
            <a:r>
              <a:rPr lang="nl-NL" b="1" dirty="0">
                <a:solidFill>
                  <a:srgbClr val="660066"/>
                </a:solidFill>
                <a:ea typeface="ＭＳ Ｐゴシック" charset="0"/>
                <a:cs typeface="ＭＳ Ｐゴシック" charset="0"/>
              </a:rPr>
              <a:t> </a:t>
            </a:r>
            <a:r>
              <a:rPr lang="nl-NL" b="1" dirty="0" err="1" smtClean="0">
                <a:solidFill>
                  <a:srgbClr val="660066"/>
                </a:solidFill>
                <a:ea typeface="ＭＳ Ｐゴシック" charset="0"/>
                <a:cs typeface="ＭＳ Ｐゴシック" charset="0"/>
              </a:rPr>
              <a:t>psychology</a:t>
            </a:r>
            <a:r>
              <a:rPr lang="nl-NL" b="1" dirty="0" smtClean="0">
                <a:solidFill>
                  <a:srgbClr val="660066"/>
                </a:solidFill>
                <a:ea typeface="ＭＳ Ｐゴシック" charset="0"/>
                <a:cs typeface="ＭＳ Ｐゴシック" charset="0"/>
              </a:rPr>
              <a:t> </a:t>
            </a:r>
            <a:endParaRPr lang="en-GB" dirty="0">
              <a:solidFill>
                <a:srgbClr val="660066"/>
              </a:solidFill>
              <a:ea typeface="ＭＳ Ｐゴシック" charset="0"/>
              <a:cs typeface="ＭＳ Ｐゴシック" charset="0"/>
            </a:endParaRPr>
          </a:p>
        </p:txBody>
      </p:sp>
      <p:sp>
        <p:nvSpPr>
          <p:cNvPr id="35843" name="Tijdelijke aanduiding voor inhoud 2"/>
          <p:cNvSpPr>
            <a:spLocks noGrp="1"/>
          </p:cNvSpPr>
          <p:nvPr>
            <p:ph idx="4294967295"/>
          </p:nvPr>
        </p:nvSpPr>
        <p:spPr>
          <a:xfrm>
            <a:off x="189163" y="1270001"/>
            <a:ext cx="8796075" cy="5188856"/>
          </a:xfrm>
          <a:prstGeom prst="rect">
            <a:avLst/>
          </a:prstGeom>
        </p:spPr>
        <p:txBody>
          <a:bodyPr>
            <a:normAutofit/>
          </a:bodyPr>
          <a:lstStyle/>
          <a:p>
            <a:pPr>
              <a:buFontTx/>
              <a:buNone/>
            </a:pPr>
            <a:r>
              <a:rPr lang="en-GB" dirty="0">
                <a:solidFill>
                  <a:srgbClr val="000090"/>
                </a:solidFill>
                <a:latin typeface="+mj-lt"/>
                <a:ea typeface="ＭＳ Ｐゴシック" charset="0"/>
                <a:cs typeface="ＭＳ Ｐゴシック" charset="0"/>
              </a:rPr>
              <a:t>	</a:t>
            </a:r>
            <a:r>
              <a:rPr lang="en-GB" sz="3000" i="1" dirty="0" smtClean="0">
                <a:latin typeface="+mj-lt"/>
                <a:ea typeface="ＭＳ Ｐゴシック" charset="0"/>
                <a:cs typeface="ＭＳ Ｐゴシック" charset="0"/>
              </a:rPr>
              <a:t>Inter-individual </a:t>
            </a:r>
            <a:r>
              <a:rPr lang="en-GB" sz="3000" dirty="0">
                <a:latin typeface="+mj-lt"/>
                <a:ea typeface="ＭＳ Ｐゴシック" charset="0"/>
                <a:cs typeface="ＭＳ Ｐゴシック" charset="0"/>
              </a:rPr>
              <a:t>variation yield the same results as </a:t>
            </a:r>
            <a:r>
              <a:rPr lang="en-GB" sz="3000" i="1" dirty="0" smtClean="0">
                <a:latin typeface="+mj-lt"/>
                <a:ea typeface="ＭＳ Ｐゴシック" charset="0"/>
                <a:cs typeface="ＭＳ Ｐゴシック" charset="0"/>
              </a:rPr>
              <a:t>intra-individual </a:t>
            </a:r>
            <a:r>
              <a:rPr lang="en-GB" sz="3000" dirty="0">
                <a:latin typeface="+mj-lt"/>
                <a:ea typeface="ＭＳ Ｐゴシック" charset="0"/>
                <a:cs typeface="ＭＳ Ｐゴシック" charset="0"/>
              </a:rPr>
              <a:t>variation </a:t>
            </a:r>
            <a:r>
              <a:rPr lang="en-GB" sz="3000" dirty="0" smtClean="0">
                <a:latin typeface="+mj-lt"/>
                <a:ea typeface="ＭＳ Ｐゴシック" charset="0"/>
                <a:cs typeface="ＭＳ Ｐゴシック" charset="0"/>
              </a:rPr>
              <a:t>when there is</a:t>
            </a:r>
          </a:p>
          <a:p>
            <a:pPr>
              <a:buFontTx/>
              <a:buNone/>
            </a:pPr>
            <a:endParaRPr lang="en-GB" sz="3000" dirty="0">
              <a:latin typeface="+mj-lt"/>
              <a:ea typeface="ＭＳ Ｐゴシック" charset="0"/>
              <a:cs typeface="ＭＳ Ｐゴシック" charset="0"/>
            </a:endParaRPr>
          </a:p>
          <a:p>
            <a:pPr marL="0" indent="0">
              <a:buNone/>
            </a:pPr>
            <a:r>
              <a:rPr lang="en-GB" sz="2800" dirty="0" smtClean="0">
                <a:latin typeface="+mj-lt"/>
                <a:ea typeface="ＭＳ Ｐゴシック" charset="0"/>
                <a:cs typeface="ＭＳ Ｐゴシック" charset="0"/>
              </a:rPr>
              <a:t>Homogeneity: Each subject needs to obey the same  statistical model </a:t>
            </a:r>
            <a:r>
              <a:rPr lang="en-GB" sz="1800" dirty="0" smtClean="0">
                <a:latin typeface="+mj-lt"/>
                <a:ea typeface="ＭＳ Ｐゴシック" charset="0"/>
                <a:cs typeface="ＭＳ Ｐゴシック" charset="0"/>
              </a:rPr>
              <a:t>(nr. of factors is identical, and factor loadings must be invariant)</a:t>
            </a:r>
          </a:p>
          <a:p>
            <a:pPr marL="0" indent="0">
              <a:buNone/>
            </a:pPr>
            <a:endParaRPr lang="en-GB" sz="1800" dirty="0" smtClean="0">
              <a:latin typeface="+mj-lt"/>
              <a:ea typeface="ＭＳ Ｐゴシック" charset="0"/>
              <a:cs typeface="ＭＳ Ｐゴシック" charset="0"/>
            </a:endParaRPr>
          </a:p>
          <a:p>
            <a:pPr marL="0" indent="0">
              <a:buNone/>
            </a:pPr>
            <a:r>
              <a:rPr lang="en-GB" sz="2800" dirty="0" err="1" smtClean="0">
                <a:latin typeface="+mj-lt"/>
                <a:ea typeface="ＭＳ Ｐゴシック" charset="0"/>
                <a:cs typeface="ＭＳ Ｐゴシック" charset="0"/>
              </a:rPr>
              <a:t>Stationarity</a:t>
            </a:r>
            <a:r>
              <a:rPr lang="en-GB" sz="2800" dirty="0" smtClean="0">
                <a:latin typeface="+mj-lt"/>
                <a:ea typeface="ＭＳ Ｐゴシック" charset="0"/>
                <a:cs typeface="ＭＳ Ｐゴシック" charset="0"/>
              </a:rPr>
              <a:t>: Statistical parameters should remain invariant over time </a:t>
            </a:r>
            <a:r>
              <a:rPr lang="en-GB" sz="1800" dirty="0" smtClean="0">
                <a:latin typeface="+mj-lt"/>
                <a:ea typeface="ＭＳ Ｐゴシック" charset="0"/>
                <a:cs typeface="ＭＳ Ｐゴシック" charset="0"/>
              </a:rPr>
              <a:t>(</a:t>
            </a:r>
            <a:r>
              <a:rPr lang="en-GB" sz="1800" i="1" dirty="0" smtClean="0">
                <a:latin typeface="+mj-lt"/>
                <a:ea typeface="ＭＳ Ｐゴシック" charset="0"/>
                <a:cs typeface="ＭＳ Ｐゴシック" charset="0"/>
              </a:rPr>
              <a:t>Means</a:t>
            </a:r>
            <a:r>
              <a:rPr lang="en-GB" sz="1800" dirty="0" smtClean="0">
                <a:latin typeface="+mj-lt"/>
                <a:ea typeface="ＭＳ Ｐゴシック" charset="0"/>
                <a:cs typeface="ＭＳ Ｐゴシック" charset="0"/>
              </a:rPr>
              <a:t>, </a:t>
            </a:r>
            <a:r>
              <a:rPr lang="en-GB" sz="1800" i="1" dirty="0" smtClean="0">
                <a:latin typeface="+mj-lt"/>
                <a:ea typeface="ＭＳ Ｐゴシック" charset="0"/>
                <a:cs typeface="ＭＳ Ｐゴシック" charset="0"/>
              </a:rPr>
              <a:t>SD</a:t>
            </a:r>
            <a:r>
              <a:rPr lang="en-GB" sz="1800" dirty="0" smtClean="0">
                <a:latin typeface="+mj-lt"/>
                <a:ea typeface="ＭＳ Ｐゴシック" charset="0"/>
                <a:cs typeface="ＭＳ Ｐゴシック" charset="0"/>
              </a:rPr>
              <a:t>’s, </a:t>
            </a:r>
            <a:r>
              <a:rPr lang="en-GB" sz="1800" dirty="0" smtClean="0">
                <a:latin typeface="+mj-lt"/>
                <a:ea typeface="ＭＳ Ｐゴシック" charset="0"/>
                <a:cs typeface="ＭＳ Ｐゴシック" charset="0"/>
              </a:rPr>
              <a:t>factor loadings remain the same over time)</a:t>
            </a:r>
          </a:p>
          <a:p>
            <a:pPr>
              <a:buFontTx/>
              <a:buAutoNum type="arabicPeriod"/>
            </a:pPr>
            <a:endParaRPr lang="en-GB" sz="2400" dirty="0" smtClean="0">
              <a:latin typeface="+mj-lt"/>
              <a:ea typeface="ＭＳ Ｐゴシック" charset="0"/>
              <a:cs typeface="ＭＳ Ｐゴシック" charset="0"/>
            </a:endParaRPr>
          </a:p>
          <a:p>
            <a:pPr algn="r">
              <a:buFontTx/>
              <a:buNone/>
            </a:pPr>
            <a:endParaRPr lang="en-GB" sz="1800" dirty="0" smtClean="0">
              <a:latin typeface="+mj-lt"/>
              <a:ea typeface="ＭＳ Ｐゴシック" charset="0"/>
              <a:cs typeface="ＭＳ Ｐゴシック" charset="0"/>
            </a:endParaRPr>
          </a:p>
          <a:p>
            <a:pPr algn="r">
              <a:buFontTx/>
              <a:buNone/>
            </a:pPr>
            <a:r>
              <a:rPr lang="en-GB" sz="1800" dirty="0" smtClean="0">
                <a:latin typeface="+mj-lt"/>
                <a:ea typeface="ＭＳ Ｐゴシック" charset="0"/>
                <a:cs typeface="ＭＳ Ｐゴシック" charset="0"/>
              </a:rPr>
              <a:t>From </a:t>
            </a:r>
            <a:r>
              <a:rPr lang="en-GB" sz="1800" dirty="0" err="1">
                <a:latin typeface="+mj-lt"/>
                <a:ea typeface="ＭＳ Ｐゴシック" charset="0"/>
                <a:cs typeface="ＭＳ Ｐゴシック" charset="0"/>
              </a:rPr>
              <a:t>Molenaar</a:t>
            </a:r>
            <a:r>
              <a:rPr lang="en-GB" sz="1800" dirty="0">
                <a:latin typeface="+mj-lt"/>
                <a:ea typeface="ＭＳ Ｐゴシック" charset="0"/>
                <a:cs typeface="ＭＳ Ｐゴシック" charset="0"/>
              </a:rPr>
              <a:t> (2003, 2004, 2007) </a:t>
            </a:r>
          </a:p>
        </p:txBody>
      </p:sp>
      <p:sp>
        <p:nvSpPr>
          <p:cNvPr id="3584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2792726-EAD2-064D-8E90-46BFBD674828}" type="slidenum">
              <a:rPr lang="en-US" sz="1400"/>
              <a:pPr/>
              <a:t>7</a:t>
            </a:fld>
            <a:endParaRPr lang="en-US" sz="1400"/>
          </a:p>
        </p:txBody>
      </p:sp>
    </p:spTree>
    <p:extLst>
      <p:ext uri="{BB962C8B-B14F-4D97-AF65-F5344CB8AC3E}">
        <p14:creationId xmlns:p14="http://schemas.microsoft.com/office/powerpoint/2010/main" val="4155421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8</a:t>
            </a:fld>
            <a:endParaRPr lang="en-US"/>
          </a:p>
        </p:txBody>
      </p:sp>
      <p:sp>
        <p:nvSpPr>
          <p:cNvPr id="4" name="Content Placeholder 3"/>
          <p:cNvSpPr>
            <a:spLocks noGrp="1"/>
          </p:cNvSpPr>
          <p:nvPr>
            <p:ph sz="quarter" idx="13"/>
          </p:nvPr>
        </p:nvSpPr>
        <p:spPr>
          <a:xfrm>
            <a:off x="337791" y="1190368"/>
            <a:ext cx="8687982" cy="6626839"/>
          </a:xfrm>
        </p:spPr>
        <p:txBody>
          <a:bodyPr/>
          <a:lstStyle/>
          <a:p>
            <a:endParaRPr lang="en-US" dirty="0" smtClean="0"/>
          </a:p>
          <a:p>
            <a:pPr marL="0" indent="0">
              <a:buNone/>
            </a:pPr>
            <a:r>
              <a:rPr lang="en-US" sz="3200" spc="0" dirty="0" smtClean="0">
                <a:solidFill>
                  <a:srgbClr val="48231E"/>
                </a:solidFill>
                <a:ea typeface="+mj-ea"/>
                <a:cs typeface="Tunga" pitchFamily="2"/>
              </a:rPr>
              <a:t>Development necessarily means non-</a:t>
            </a:r>
            <a:r>
              <a:rPr lang="en-US" sz="3200" spc="0" dirty="0" err="1" smtClean="0">
                <a:solidFill>
                  <a:srgbClr val="48231E"/>
                </a:solidFill>
                <a:ea typeface="+mj-ea"/>
                <a:cs typeface="Tunga" pitchFamily="2"/>
              </a:rPr>
              <a:t>stationarity</a:t>
            </a:r>
            <a:endParaRPr lang="en-US" sz="3200" spc="0" dirty="0" smtClean="0">
              <a:solidFill>
                <a:srgbClr val="48231E"/>
              </a:solidFill>
              <a:ea typeface="+mj-ea"/>
              <a:cs typeface="Tunga" pitchFamily="2"/>
            </a:endParaRPr>
          </a:p>
          <a:p>
            <a:pPr marL="0" indent="0">
              <a:buNone/>
            </a:pPr>
            <a:endParaRPr lang="en-US" sz="3600" spc="0" dirty="0">
              <a:solidFill>
                <a:srgbClr val="48231E"/>
              </a:solidFill>
              <a:ea typeface="+mj-ea"/>
              <a:cs typeface="Tunga" pitchFamily="2"/>
            </a:endParaRPr>
          </a:p>
          <a:p>
            <a:pPr marL="0" indent="0">
              <a:buNone/>
            </a:pPr>
            <a:r>
              <a:rPr lang="en-US" sz="3200" spc="0" dirty="0" smtClean="0">
                <a:solidFill>
                  <a:srgbClr val="48231E"/>
                </a:solidFill>
                <a:ea typeface="+mj-ea"/>
                <a:cs typeface="Tunga" pitchFamily="2"/>
              </a:rPr>
              <a:t>People differ and thus do not obey the same statistical model</a:t>
            </a:r>
          </a:p>
          <a:p>
            <a:pPr marL="0" indent="0">
              <a:buNone/>
            </a:pPr>
            <a:endParaRPr lang="en-US" sz="3600" spc="0" dirty="0" smtClean="0">
              <a:solidFill>
                <a:srgbClr val="48231E"/>
              </a:solidFill>
              <a:ea typeface="+mj-ea"/>
              <a:cs typeface="Tunga" pitchFamily="2"/>
            </a:endParaRPr>
          </a:p>
          <a:p>
            <a:pPr marL="0" indent="0">
              <a:buNone/>
            </a:pPr>
            <a:endParaRPr lang="en-US" sz="3600" spc="0" dirty="0">
              <a:solidFill>
                <a:srgbClr val="48231E"/>
              </a:solidFill>
              <a:ea typeface="+mj-ea"/>
              <a:cs typeface="Tunga" pitchFamily="2"/>
            </a:endParaRPr>
          </a:p>
          <a:p>
            <a:pPr marL="0" indent="0">
              <a:buNone/>
            </a:pPr>
            <a:r>
              <a:rPr lang="x-none" sz="2400" dirty="0" smtClean="0">
                <a:ea typeface="ＭＳ Ｐゴシック" charset="0"/>
                <a:cs typeface="ＭＳ Ｐゴシック" charset="0"/>
              </a:rPr>
              <a:t>THUS: </a:t>
            </a:r>
            <a:r>
              <a:rPr lang="en-GB" sz="2400" i="1" dirty="0" smtClean="0">
                <a:ea typeface="ＭＳ Ｐゴシック" charset="0"/>
                <a:cs typeface="ＭＳ Ｐゴシック" charset="0"/>
              </a:rPr>
              <a:t>Inter</a:t>
            </a:r>
            <a:r>
              <a:rPr lang="en-GB" sz="2400" i="1" dirty="0">
                <a:ea typeface="ＭＳ Ｐゴシック" charset="0"/>
                <a:cs typeface="ＭＳ Ｐゴシック" charset="0"/>
              </a:rPr>
              <a:t>-individual </a:t>
            </a:r>
            <a:r>
              <a:rPr lang="en-GB" sz="2400" dirty="0">
                <a:ea typeface="ＭＳ Ｐゴシック" charset="0"/>
                <a:cs typeface="ＭＳ Ｐゴシック" charset="0"/>
              </a:rPr>
              <a:t>variation </a:t>
            </a:r>
            <a:r>
              <a:rPr lang="en-GB" sz="2400" dirty="0" smtClean="0">
                <a:ea typeface="ＭＳ Ｐゴシック" charset="0"/>
                <a:cs typeface="ＭＳ Ｐゴシック" charset="0"/>
              </a:rPr>
              <a:t>does NOT yield </a:t>
            </a:r>
            <a:r>
              <a:rPr lang="en-GB" sz="2400" dirty="0">
                <a:ea typeface="ＭＳ Ｐゴシック" charset="0"/>
                <a:cs typeface="ＭＳ Ｐゴシック" charset="0"/>
              </a:rPr>
              <a:t>the same results as </a:t>
            </a:r>
            <a:r>
              <a:rPr lang="en-GB" sz="2400" i="1" dirty="0">
                <a:ea typeface="ＭＳ Ｐゴシック" charset="0"/>
                <a:cs typeface="ＭＳ Ｐゴシック" charset="0"/>
              </a:rPr>
              <a:t>intra-individual </a:t>
            </a:r>
            <a:r>
              <a:rPr lang="en-GB" sz="2400" dirty="0">
                <a:ea typeface="ＭＳ Ｐゴシック" charset="0"/>
                <a:cs typeface="ＭＳ Ｐゴシック" charset="0"/>
              </a:rPr>
              <a:t>variation</a:t>
            </a:r>
            <a:endParaRPr lang="en-US" dirty="0"/>
          </a:p>
        </p:txBody>
      </p:sp>
      <p:sp>
        <p:nvSpPr>
          <p:cNvPr id="6" name="TextBox 5"/>
          <p:cNvSpPr txBox="1"/>
          <p:nvPr/>
        </p:nvSpPr>
        <p:spPr>
          <a:xfrm>
            <a:off x="337791" y="270200"/>
            <a:ext cx="7505056" cy="1169551"/>
          </a:xfrm>
          <a:prstGeom prst="rect">
            <a:avLst/>
          </a:prstGeom>
          <a:noFill/>
        </p:spPr>
        <p:txBody>
          <a:bodyPr wrap="square" rtlCol="0">
            <a:spAutoFit/>
          </a:bodyPr>
          <a:lstStyle/>
          <a:p>
            <a:r>
              <a:rPr lang="en-US" sz="3600" b="1" dirty="0">
                <a:solidFill>
                  <a:srgbClr val="660066"/>
                </a:solidFill>
                <a:cs typeface="Tunga" pitchFamily="2"/>
              </a:rPr>
              <a:t>Humans are non-</a:t>
            </a:r>
            <a:r>
              <a:rPr lang="en-US" sz="3600" b="1" dirty="0" err="1">
                <a:solidFill>
                  <a:srgbClr val="660066"/>
                </a:solidFill>
                <a:cs typeface="Tunga" pitchFamily="2"/>
              </a:rPr>
              <a:t>ergodic</a:t>
            </a:r>
            <a:r>
              <a:rPr lang="en-US" sz="3600" b="1" dirty="0">
                <a:solidFill>
                  <a:srgbClr val="660066"/>
                </a:solidFill>
                <a:cs typeface="Tunga" pitchFamily="2"/>
              </a:rPr>
              <a:t> systems</a:t>
            </a:r>
          </a:p>
          <a:p>
            <a:endParaRPr lang="en-US" sz="1600" dirty="0">
              <a:solidFill>
                <a:srgbClr val="48231E"/>
              </a:solidFill>
              <a:cs typeface="Tunga" pitchFamily="2"/>
            </a:endParaRPr>
          </a:p>
          <a:p>
            <a:endParaRPr lang="en-US" dirty="0"/>
          </a:p>
        </p:txBody>
      </p:sp>
    </p:spTree>
    <p:extLst>
      <p:ext uri="{BB962C8B-B14F-4D97-AF65-F5344CB8AC3E}">
        <p14:creationId xmlns:p14="http://schemas.microsoft.com/office/powerpoint/2010/main" val="28496174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5744759D-0EFF-4FB2-9CCE-04E00944F0FE}" type="slidenum">
              <a:rPr lang="en-US" smtClean="0"/>
              <a:pPr/>
              <a:t>9</a:t>
            </a:fld>
            <a:endParaRPr lang="en-US"/>
          </a:p>
        </p:txBody>
      </p:sp>
      <p:sp>
        <p:nvSpPr>
          <p:cNvPr id="4" name="Content Placeholder 3"/>
          <p:cNvSpPr>
            <a:spLocks noGrp="1"/>
          </p:cNvSpPr>
          <p:nvPr>
            <p:ph sz="quarter" idx="13"/>
          </p:nvPr>
        </p:nvSpPr>
        <p:spPr>
          <a:xfrm>
            <a:off x="422948" y="2027986"/>
            <a:ext cx="8595360" cy="2497854"/>
          </a:xfrm>
        </p:spPr>
        <p:txBody>
          <a:bodyPr>
            <a:normAutofit/>
          </a:bodyPr>
          <a:lstStyle/>
          <a:p>
            <a:pPr marL="0" indent="0" algn="ctr">
              <a:buNone/>
            </a:pPr>
            <a:r>
              <a:rPr lang="en-US" sz="4400" b="1" dirty="0"/>
              <a:t>Component-dominant dynamics </a:t>
            </a:r>
            <a:endParaRPr lang="en-US" sz="4400" b="1" dirty="0" smtClean="0"/>
          </a:p>
          <a:p>
            <a:pPr marL="0" indent="0" algn="ctr">
              <a:buNone/>
            </a:pPr>
            <a:r>
              <a:rPr lang="en-US" sz="4400" b="1" dirty="0" smtClean="0"/>
              <a:t>vs.</a:t>
            </a:r>
          </a:p>
          <a:p>
            <a:pPr marL="0" indent="0" algn="ctr">
              <a:buNone/>
            </a:pPr>
            <a:r>
              <a:rPr lang="en-US" sz="4400" b="1" dirty="0" smtClean="0"/>
              <a:t> </a:t>
            </a:r>
            <a:r>
              <a:rPr lang="en-US" sz="4400" b="1" dirty="0"/>
              <a:t>Interaction-dominant dynamics</a:t>
            </a:r>
          </a:p>
        </p:txBody>
      </p:sp>
    </p:spTree>
    <p:extLst>
      <p:ext uri="{BB962C8B-B14F-4D97-AF65-F5344CB8AC3E}">
        <p14:creationId xmlns:p14="http://schemas.microsoft.com/office/powerpoint/2010/main" val="6508694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1431</TotalTime>
  <Words>1863</Words>
  <Application>Microsoft Macintosh PowerPoint</Application>
  <PresentationFormat>On-screen Show (4:3)</PresentationFormat>
  <Paragraphs>520</Paragraphs>
  <Slides>62</Slides>
  <Notes>17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Soho</vt:lpstr>
      <vt:lpstr>Reading and Dyslexia:  A complex system’s approach </vt:lpstr>
      <vt:lpstr>Content</vt:lpstr>
      <vt:lpstr>PowerPoint Presentation</vt:lpstr>
      <vt:lpstr>Measurement Theory (Gauss)</vt:lpstr>
      <vt:lpstr>Repeated measures + random error =  a reliable estimate of some value</vt:lpstr>
      <vt:lpstr>So far, not so good.........</vt:lpstr>
      <vt:lpstr>Ergodic theorems and psychology </vt:lpstr>
      <vt:lpstr>PowerPoint Presentation</vt:lpstr>
      <vt:lpstr>PowerPoint Presentation</vt:lpstr>
      <vt:lpstr>Additive perspective on cognition</vt:lpstr>
      <vt:lpstr>Interaction dominant perspective</vt:lpstr>
      <vt:lpstr>PowerPoint Presentation</vt:lpstr>
      <vt:lpstr>Definition of Dyslexia (SDN, 2008)</vt:lpstr>
      <vt:lpstr>Diagnosis</vt:lpstr>
      <vt:lpstr>It could have been so nice, if...</vt:lpstr>
      <vt:lpstr>however, this is reality</vt:lpstr>
      <vt:lpstr>Dyslexia is associated with</vt:lpstr>
      <vt:lpstr>PowerPoint Presentation</vt:lpstr>
      <vt:lpstr>Types of distributions*</vt:lpstr>
      <vt:lpstr>Participants</vt:lpstr>
      <vt:lpstr>Continue Leestaak</vt:lpstr>
      <vt:lpstr>Distributions</vt:lpstr>
      <vt:lpstr>α-parameter divides groups</vt:lpstr>
      <vt:lpstr>Rapid-naming of colours </vt:lpstr>
      <vt:lpstr>Arithmetic-decision task</vt:lpstr>
      <vt:lpstr>Erikson-flanker task </vt:lpstr>
      <vt:lpstr>Number of Log-normal distributions</vt:lpstr>
      <vt:lpstr>Conclusion</vt:lpstr>
      <vt:lpstr>PowerPoint Presentation</vt:lpstr>
      <vt:lpstr>Static analysis</vt:lpstr>
      <vt:lpstr>Component-dominant dynamics</vt:lpstr>
      <vt:lpstr>Component-dominant dynamics</vt:lpstr>
      <vt:lpstr>Static analysis</vt:lpstr>
      <vt:lpstr>Static analysis</vt:lpstr>
      <vt:lpstr>Learning disabilities</vt:lpstr>
      <vt:lpstr>Dynamic analysis</vt:lpstr>
      <vt:lpstr>Dynamic analysis</vt:lpstr>
      <vt:lpstr>Dynamic analysis</vt:lpstr>
      <vt:lpstr>Interaction-dominant dynamics</vt:lpstr>
      <vt:lpstr>Dynamic analysis</vt:lpstr>
      <vt:lpstr>PowerPoint Presentation</vt:lpstr>
      <vt:lpstr>Structured variability</vt:lpstr>
      <vt:lpstr>PowerPoint Presentation</vt:lpstr>
      <vt:lpstr>A hallmark of complexity</vt:lpstr>
      <vt:lpstr>PowerPoint Presentation</vt:lpstr>
      <vt:lpstr>Heartbeat intervals</vt:lpstr>
      <vt:lpstr>Human gait</vt:lpstr>
      <vt:lpstr>PowerPoint Presentation</vt:lpstr>
      <vt:lpstr>Learning disabilities: prediction</vt:lpstr>
      <vt:lpstr>Learning disabilities: prediction</vt:lpstr>
      <vt:lpstr>PowerPoint Presentation</vt:lpstr>
      <vt:lpstr>Does Dyslexia exist?</vt:lpstr>
      <vt:lpstr>Dynamic analysis</vt:lpstr>
      <vt:lpstr>Conclusions: Static analyses</vt:lpstr>
      <vt:lpstr>PowerPoint Presentation</vt:lpstr>
      <vt:lpstr>Conclusions: Dynamic analyses</vt:lpstr>
      <vt:lpstr>Conclusions: Dyslexia</vt:lpstr>
      <vt:lpstr>Many thanks to</vt:lpstr>
      <vt:lpstr>PowerPoint Presentation</vt:lpstr>
      <vt:lpstr>RQA</vt:lpstr>
      <vt:lpstr>RQA</vt:lpstr>
      <vt:lpstr>RQA outcomes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sensitivity pathologicalised/pathologised</dc:title>
  <dc:creator>Anna Bosman</dc:creator>
  <cp:lastModifiedBy>Anna Bosman</cp:lastModifiedBy>
  <cp:revision>170</cp:revision>
  <dcterms:created xsi:type="dcterms:W3CDTF">2012-09-09T14:30:33Z</dcterms:created>
  <dcterms:modified xsi:type="dcterms:W3CDTF">2014-10-28T20:05:25Z</dcterms:modified>
</cp:coreProperties>
</file>