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1" r:id="rId3"/>
    <p:sldId id="258" r:id="rId4"/>
    <p:sldId id="257" r:id="rId5"/>
    <p:sldId id="281" r:id="rId6"/>
    <p:sldId id="259" r:id="rId7"/>
    <p:sldId id="262" r:id="rId8"/>
    <p:sldId id="268" r:id="rId9"/>
    <p:sldId id="283" r:id="rId10"/>
    <p:sldId id="265" r:id="rId11"/>
    <p:sldId id="266" r:id="rId12"/>
    <p:sldId id="270" r:id="rId13"/>
    <p:sldId id="264" r:id="rId14"/>
    <p:sldId id="271" r:id="rId15"/>
    <p:sldId id="269" r:id="rId16"/>
    <p:sldId id="272" r:id="rId17"/>
    <p:sldId id="274" r:id="rId18"/>
    <p:sldId id="275" r:id="rId19"/>
    <p:sldId id="277" r:id="rId20"/>
    <p:sldId id="279" r:id="rId21"/>
    <p:sldId id="260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FF"/>
    <a:srgbClr val="9966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90640" autoAdjust="0"/>
  </p:normalViewPr>
  <p:slideViewPr>
    <p:cSldViewPr snapToGrid="0" snapToObjects="1">
      <p:cViewPr>
        <p:scale>
          <a:sx n="100" d="100"/>
          <a:sy n="100" d="100"/>
        </p:scale>
        <p:origin x="-400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79B8F-F946-5645-B1A5-08A8D64B6332}" type="datetime1">
              <a:rPr lang="nl-NL" smtClean="0"/>
              <a:t>07-11-14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B4A60-EEDA-2947-B384-D418F1698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9608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A9860-4836-5148-AFC4-8D03B0788264}" type="datetime1">
              <a:rPr lang="nl-NL" smtClean="0"/>
              <a:t>07-11-14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7F3B-825B-9142-AF93-CDB9164DF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337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67F3B-825B-9142-AF93-CDB9164DF4E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62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x-none" smtClean="0"/>
              <a:t>14-11-2013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Leespoli, Tiel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r>
              <a:rPr lang="x-none" smtClean="0"/>
              <a:t>14-11-2013</a:t>
            </a:r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z="1200" smtClean="0">
                <a:solidFill>
                  <a:schemeClr val="bg2">
                    <a:shade val="50000"/>
                  </a:schemeClr>
                </a:solidFill>
                <a:effectLst/>
              </a:rPr>
              <a:t>Leespoli, Tiel</a:t>
            </a:r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nnabosman.e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8960" y="844648"/>
            <a:ext cx="6250940" cy="933352"/>
          </a:xfrm>
        </p:spPr>
        <p:txBody>
          <a:bodyPr>
            <a:normAutofit/>
          </a:bodyPr>
          <a:lstStyle/>
          <a:p>
            <a:r>
              <a:rPr lang="nl-NL" sz="3600" b="1" noProof="0" dirty="0" smtClean="0"/>
              <a:t>Hoe toets je spellingkennis?</a:t>
            </a:r>
            <a:endParaRPr lang="nl-NL" sz="3600" b="1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2321574" y="4762232"/>
            <a:ext cx="54254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solidFill>
                  <a:srgbClr val="660066"/>
                </a:solidFill>
              </a:rPr>
              <a:t>Anna </a:t>
            </a:r>
            <a:r>
              <a:rPr lang="nl-NL" dirty="0">
                <a:solidFill>
                  <a:srgbClr val="660066"/>
                </a:solidFill>
              </a:rPr>
              <a:t>M.T. </a:t>
            </a:r>
            <a:r>
              <a:rPr lang="nl-NL" dirty="0" smtClean="0">
                <a:solidFill>
                  <a:srgbClr val="660066"/>
                </a:solidFill>
              </a:rPr>
              <a:t>Bosman</a:t>
            </a:r>
          </a:p>
          <a:p>
            <a:pPr algn="ctr"/>
            <a:r>
              <a:rPr lang="nl-NL" dirty="0" smtClean="0">
                <a:solidFill>
                  <a:srgbClr val="660066"/>
                </a:solidFill>
              </a:rPr>
              <a:t>Radboud Universiteit Nijmegen</a:t>
            </a:r>
            <a:endParaRPr lang="nl-NL" dirty="0">
              <a:solidFill>
                <a:srgbClr val="660066"/>
              </a:solidFill>
            </a:endParaRPr>
          </a:p>
          <a:p>
            <a:pPr algn="ctr"/>
            <a:endParaRPr lang="nl-NL" dirty="0">
              <a:solidFill>
                <a:srgbClr val="660066"/>
              </a:solidFill>
            </a:endParaRPr>
          </a:p>
          <a:p>
            <a:pPr marL="26988" algn="ctr"/>
            <a:r>
              <a:rPr lang="nl-NL" dirty="0">
                <a:solidFill>
                  <a:srgbClr val="320E04"/>
                </a:solidFill>
                <a:latin typeface="Gill Sans MT" charset="0"/>
                <a:ea typeface="ＭＳ Ｐゴシック" charset="0"/>
                <a:cs typeface="ＭＳ Ｐゴシック" charset="0"/>
                <a:hlinkClick r:id="rId2"/>
              </a:rPr>
              <a:t>www.annabosman.eu</a:t>
            </a:r>
            <a:endParaRPr lang="nl-NL" dirty="0">
              <a:solidFill>
                <a:srgbClr val="320E04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  <a:p>
            <a:pPr marL="26988" algn="ctr"/>
            <a:r>
              <a:rPr lang="nl-NL" dirty="0" err="1">
                <a:solidFill>
                  <a:srgbClr val="320E04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a.bosman@</a:t>
            </a:r>
            <a:r>
              <a:rPr lang="nl-NL" dirty="0" err="1" smtClean="0">
                <a:solidFill>
                  <a:srgbClr val="320E04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pwo.ru.nl</a:t>
            </a:r>
            <a:endParaRPr lang="nl-NL" dirty="0">
              <a:solidFill>
                <a:srgbClr val="66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7400" y="2390170"/>
            <a:ext cx="820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Ter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3366FF"/>
                </a:solidFill>
                <a:latin typeface="Arial" charset="0"/>
                <a:cs typeface="Arial" charset="0"/>
              </a:rPr>
              <a:t>ere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van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Arial" charset="0"/>
                <a:cs typeface="Arial" charset="0"/>
              </a:rPr>
              <a:t>onze</a:t>
            </a:r>
            <a:r>
              <a:rPr lang="en-US" sz="2800" b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Arial" charset="0"/>
                <a:cs typeface="Arial" charset="0"/>
              </a:rPr>
              <a:t>zeer</a:t>
            </a:r>
            <a:r>
              <a:rPr lang="en-US" sz="2800" b="1" dirty="0" smtClean="0">
                <a:solidFill>
                  <a:srgbClr val="FF00FF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996633"/>
                </a:solidFill>
                <a:latin typeface="Arial" charset="0"/>
                <a:cs typeface="Arial" charset="0"/>
              </a:rPr>
              <a:t>gewaardeerde</a:t>
            </a:r>
            <a:r>
              <a:rPr lang="en-US" sz="2800" b="1" dirty="0" smtClean="0">
                <a:solidFill>
                  <a:srgbClr val="996633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charset="0"/>
                <a:cs typeface="Arial" charset="0"/>
              </a:rPr>
              <a:t>collega</a:t>
            </a:r>
            <a:r>
              <a:rPr lang="en-US" sz="28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prof.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dr.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800080"/>
                </a:solidFill>
                <a:latin typeface="Arial" charset="0"/>
                <a:cs typeface="Arial" charset="0"/>
              </a:rPr>
              <a:t>Kees</a:t>
            </a:r>
            <a:r>
              <a:rPr lang="en-US" sz="2800" b="1" dirty="0" smtClean="0">
                <a:solidFill>
                  <a:srgbClr val="80008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van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  <a:cs typeface="Arial" charset="0"/>
              </a:rPr>
              <a:t>den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Arial" charset="0"/>
                <a:cs typeface="Arial" charset="0"/>
              </a:rPr>
              <a:t>Bos</a:t>
            </a:r>
            <a:r>
              <a:rPr lang="en-US" sz="2800" b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6300" y="4026932"/>
            <a:ext cx="2914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Groningen, 7 </a:t>
            </a:r>
            <a:r>
              <a:rPr lang="en-US" dirty="0" err="1" smtClean="0"/>
              <a:t>november</a:t>
            </a:r>
            <a:r>
              <a:rPr lang="en-US" dirty="0" smtClean="0"/>
              <a:t>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5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3500" y="168276"/>
            <a:ext cx="7498080" cy="1143000"/>
          </a:xfrm>
        </p:spPr>
        <p:txBody>
          <a:bodyPr/>
          <a:lstStyle/>
          <a:p>
            <a:r>
              <a:rPr lang="en-US" dirty="0" smtClean="0"/>
              <a:t>Items M4 </a:t>
            </a:r>
            <a:r>
              <a:rPr lang="en-US" dirty="0" err="1" smtClean="0"/>
              <a:t>Kofschip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227513"/>
              </p:ext>
            </p:extLst>
          </p:nvPr>
        </p:nvGraphicFramePr>
        <p:xfrm>
          <a:off x="1333500" y="1328738"/>
          <a:ext cx="7499352" cy="51917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409700"/>
                <a:gridCol w="1028700"/>
                <a:gridCol w="1092200"/>
                <a:gridCol w="406400"/>
                <a:gridCol w="1419680"/>
                <a:gridCol w="1071336"/>
                <a:gridCol w="10713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Woord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Dictee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Woord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Dictee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swak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22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83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stangk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sgherm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94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78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dwijl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72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61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zloep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72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94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</a:rPr>
                        <a:t>kor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guluk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72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83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golluf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prooj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83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sgans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94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aarrecht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78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50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deksol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61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78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hont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94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leist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94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94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werrek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94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94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goet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50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83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lusju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67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94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</a:rPr>
                        <a:t>kwats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89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89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flot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44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61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bootocht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61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72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zwaaj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100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klangk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94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100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klur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94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poottje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100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67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teroost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83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89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47911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-4762"/>
            <a:ext cx="7498080" cy="919162"/>
          </a:xfrm>
        </p:spPr>
        <p:txBody>
          <a:bodyPr/>
          <a:lstStyle/>
          <a:p>
            <a:r>
              <a:rPr lang="en-US" dirty="0" smtClean="0"/>
              <a:t>Items M7 </a:t>
            </a:r>
            <a:r>
              <a:rPr lang="en-US" dirty="0" err="1" smtClean="0"/>
              <a:t>Wilhelminaschool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579317"/>
              </p:ext>
            </p:extLst>
          </p:nvPr>
        </p:nvGraphicFramePr>
        <p:xfrm>
          <a:off x="1287780" y="914400"/>
          <a:ext cx="7612381" cy="58521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625600"/>
                <a:gridCol w="549366"/>
                <a:gridCol w="1368334"/>
                <a:gridCol w="330200"/>
                <a:gridCol w="1727200"/>
                <a:gridCol w="924198"/>
                <a:gridCol w="1087483"/>
              </a:tblGrid>
              <a:tr h="35877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Woord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Dictee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Woord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Dictee</a:t>
                      </a:r>
                      <a:endParaRPr lang="en-US" dirty="0"/>
                    </a:p>
                  </a:txBody>
                  <a:tcPr/>
                </a:tc>
              </a:tr>
              <a:tr h="3587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weikagent</a:t>
                      </a:r>
                      <a:r>
                        <a:rPr lang="en-US" sz="1800" dirty="0" smtClean="0">
                          <a:latin typeface="Calibri"/>
                          <a:cs typeface="Calibri"/>
                        </a:rPr>
                        <a:t> 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benouwd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61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61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reportasje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reistwafel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65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kompleet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74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vitriene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61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alfabetiese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Laraas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70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61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betrauwbaar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/>
                          <a:cs typeface="Calibri"/>
                        </a:rPr>
                        <a:t>marathon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kontrole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83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verwarmingkje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katedraal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35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raadselachtege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52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atvies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74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65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chocolatje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78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winares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26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lusifer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warmbloedug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zwemdieploma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100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prosent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100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/>
                          <a:cs typeface="Calibri"/>
                        </a:rPr>
                        <a:t>De</a:t>
                      </a:r>
                      <a:r>
                        <a:rPr lang="en-US" sz="18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cs typeface="Calibri"/>
                        </a:rPr>
                        <a:t>groot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48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17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rop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100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programmaas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87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61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fantasties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noorwegen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52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74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5877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mamoet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65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48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gelegenheit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70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96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13970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plechtigheit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ＭＳ 明朝"/>
                          <a:cs typeface="Calibri"/>
                        </a:rPr>
                        <a:t>70</a:t>
                      </a:r>
                      <a:endParaRPr lang="en-US" sz="180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78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en-US" sz="18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/>
                          <a:cs typeface="Calibri"/>
                        </a:rPr>
                        <a:t>apsoluut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91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ＭＳ 明朝"/>
                          <a:cs typeface="Calibri"/>
                        </a:rPr>
                        <a:t>65</a:t>
                      </a:r>
                      <a:endParaRPr lang="en-US" sz="1800" dirty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50129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50" y="1536700"/>
            <a:ext cx="7612349" cy="2819400"/>
          </a:xfrm>
        </p:spPr>
        <p:txBody>
          <a:bodyPr>
            <a:noAutofit/>
          </a:bodyPr>
          <a:lstStyle/>
          <a:p>
            <a:pPr lvl="0" algn="ctr"/>
            <a:r>
              <a:rPr lang="nl-NL" sz="4800" dirty="0" smtClean="0"/>
              <a:t>Hoe vaak spellen leerlingen de fout die in de meerkeuzetoets staat?</a:t>
            </a:r>
            <a:endParaRPr lang="nl-NL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86870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Fout</a:t>
            </a:r>
            <a:r>
              <a:rPr lang="en-US" dirty="0" smtClean="0"/>
              <a:t> </a:t>
            </a:r>
            <a:r>
              <a:rPr lang="en-US" i="1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gevonden</a:t>
            </a:r>
            <a:r>
              <a:rPr lang="en-US" dirty="0" smtClean="0"/>
              <a:t> in </a:t>
            </a:r>
            <a:r>
              <a:rPr lang="en-US" dirty="0" err="1" smtClean="0"/>
              <a:t>Meerkeuze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881528"/>
              </p:ext>
            </p:extLst>
          </p:nvPr>
        </p:nvGraphicFramePr>
        <p:xfrm>
          <a:off x="1236724" y="1790700"/>
          <a:ext cx="7691376" cy="381000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76610"/>
                <a:gridCol w="1901495"/>
                <a:gridCol w="2558971"/>
                <a:gridCol w="2654300"/>
              </a:tblGrid>
              <a:tr h="151725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Aantal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 (ca. 20%)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Fout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gespeld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op </a:t>
                      </a:r>
                      <a:r>
                        <a:rPr lang="en-US" sz="2800" dirty="0" err="1" smtClean="0"/>
                        <a:t>dictee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Spelling </a:t>
                      </a:r>
                      <a:r>
                        <a:rPr lang="en-US" sz="2800" baseline="0" dirty="0" err="1" smtClean="0"/>
                        <a:t>als</a:t>
                      </a:r>
                      <a:endParaRPr lang="en-US" sz="2800" baseline="0" dirty="0" smtClean="0"/>
                    </a:p>
                    <a:p>
                      <a:pPr algn="ctr"/>
                      <a:r>
                        <a:rPr lang="en-US" sz="2800" baseline="0" dirty="0" smtClean="0"/>
                        <a:t> in </a:t>
                      </a:r>
                      <a:r>
                        <a:rPr lang="en-US" sz="2800" baseline="0" dirty="0" err="1" smtClean="0"/>
                        <a:t>meerkeuze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57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47508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Fout</a:t>
            </a:r>
            <a:r>
              <a:rPr lang="en-US" dirty="0" smtClean="0"/>
              <a:t> </a:t>
            </a:r>
            <a:r>
              <a:rPr lang="en-US" i="1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gevonden</a:t>
            </a:r>
            <a:r>
              <a:rPr lang="en-US" dirty="0" smtClean="0"/>
              <a:t> in </a:t>
            </a:r>
            <a:r>
              <a:rPr lang="en-US" dirty="0" err="1" smtClean="0"/>
              <a:t>Meerkeuze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000452"/>
              </p:ext>
            </p:extLst>
          </p:nvPr>
        </p:nvGraphicFramePr>
        <p:xfrm>
          <a:off x="1236724" y="1790700"/>
          <a:ext cx="7691376" cy="381000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76610"/>
                <a:gridCol w="1901495"/>
                <a:gridCol w="2558971"/>
                <a:gridCol w="2654300"/>
              </a:tblGrid>
              <a:tr h="151725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Aantal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 (ca. 20%)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Fout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gespeld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op </a:t>
                      </a:r>
                      <a:r>
                        <a:rPr lang="en-US" sz="2800" dirty="0" err="1" smtClean="0"/>
                        <a:t>dictee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Spelling </a:t>
                      </a:r>
                      <a:r>
                        <a:rPr lang="en-US" sz="2800" baseline="0" dirty="0" err="1" smtClean="0"/>
                        <a:t>als</a:t>
                      </a:r>
                      <a:endParaRPr lang="en-US" sz="2800" baseline="0" dirty="0" smtClean="0"/>
                    </a:p>
                    <a:p>
                      <a:pPr algn="ctr"/>
                      <a:r>
                        <a:rPr lang="en-US" sz="2800" baseline="0" dirty="0" smtClean="0"/>
                        <a:t> in </a:t>
                      </a:r>
                      <a:r>
                        <a:rPr lang="en-US" sz="2800" baseline="0" dirty="0" err="1" smtClean="0"/>
                        <a:t>meerkeuze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57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67870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Fout</a:t>
            </a:r>
            <a:r>
              <a:rPr lang="en-US" dirty="0" smtClean="0"/>
              <a:t> </a:t>
            </a:r>
            <a:r>
              <a:rPr lang="en-US" i="1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gevonden</a:t>
            </a:r>
            <a:r>
              <a:rPr lang="en-US" dirty="0" smtClean="0"/>
              <a:t> in </a:t>
            </a:r>
            <a:r>
              <a:rPr lang="en-US" dirty="0" err="1" smtClean="0"/>
              <a:t>Meerkeuze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31459"/>
              </p:ext>
            </p:extLst>
          </p:nvPr>
        </p:nvGraphicFramePr>
        <p:xfrm>
          <a:off x="1155700" y="1765300"/>
          <a:ext cx="7732776" cy="383540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63885"/>
                <a:gridCol w="1748422"/>
                <a:gridCol w="2608144"/>
                <a:gridCol w="2812325"/>
              </a:tblGrid>
              <a:tr h="1542657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Aantal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 (ca. 80%)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Fout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gespeld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pPr algn="ctr"/>
                      <a:r>
                        <a:rPr lang="en-US" sz="2800" dirty="0" smtClean="0"/>
                        <a:t>op </a:t>
                      </a:r>
                      <a:r>
                        <a:rPr lang="en-US" sz="2800" dirty="0" err="1" smtClean="0"/>
                        <a:t>dictee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Spelling </a:t>
                      </a:r>
                      <a:r>
                        <a:rPr lang="en-US" sz="2800" baseline="0" dirty="0" err="1" smtClean="0"/>
                        <a:t>als</a:t>
                      </a:r>
                      <a:endParaRPr lang="en-US" sz="2800" baseline="0" dirty="0" smtClean="0"/>
                    </a:p>
                    <a:p>
                      <a:pPr algn="ctr"/>
                      <a:r>
                        <a:rPr lang="en-US" sz="2800" baseline="0" dirty="0" smtClean="0"/>
                        <a:t> in </a:t>
                      </a:r>
                      <a:r>
                        <a:rPr lang="en-US" sz="2800" baseline="0" dirty="0" err="1" smtClean="0"/>
                        <a:t>meerkeuze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847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75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764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</a:t>
                      </a:r>
                      <a:endParaRPr lang="en-US" sz="2800" dirty="0"/>
                    </a:p>
                  </a:txBody>
                  <a:tcPr/>
                </a:tc>
              </a:tr>
              <a:tr h="57318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754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84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638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50" y="1536700"/>
            <a:ext cx="7612349" cy="2819400"/>
          </a:xfrm>
        </p:spPr>
        <p:txBody>
          <a:bodyPr>
            <a:noAutofit/>
          </a:bodyPr>
          <a:lstStyle/>
          <a:p>
            <a:pPr lvl="0" algn="ctr"/>
            <a:r>
              <a:rPr lang="nl-NL" sz="4800" dirty="0" smtClean="0"/>
              <a:t>Welke spelfouten maken de leerlingen?</a:t>
            </a:r>
            <a:endParaRPr lang="nl-NL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245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008" y="376238"/>
            <a:ext cx="7498080" cy="1143000"/>
          </a:xfrm>
        </p:spPr>
        <p:txBody>
          <a:bodyPr/>
          <a:lstStyle/>
          <a:p>
            <a:r>
              <a:rPr lang="en-US" dirty="0" err="1" smtClean="0"/>
              <a:t>Groep</a:t>
            </a:r>
            <a:r>
              <a:rPr lang="en-US" dirty="0" smtClean="0"/>
              <a:t> 4: PROOJ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30300" y="1981200"/>
            <a:ext cx="7803388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0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37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endParaRPr lang="en-US" dirty="0" smtClean="0"/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desondanks</a:t>
            </a:r>
            <a:r>
              <a:rPr lang="en-US" dirty="0" smtClean="0"/>
              <a:t>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pooi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proj</a:t>
            </a:r>
            <a:endParaRPr lang="en-US" dirty="0" smtClean="0"/>
          </a:p>
          <a:p>
            <a:pPr marL="402336" lvl="1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552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008" y="109538"/>
            <a:ext cx="7498080" cy="1143000"/>
          </a:xfrm>
        </p:spPr>
        <p:txBody>
          <a:bodyPr/>
          <a:lstStyle/>
          <a:p>
            <a:r>
              <a:rPr lang="en-US" dirty="0" err="1" smtClean="0"/>
              <a:t>Groep</a:t>
            </a:r>
            <a:r>
              <a:rPr lang="en-US" dirty="0" smtClean="0"/>
              <a:t> 5: KONIGIN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30300" y="1447800"/>
            <a:ext cx="79248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8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koninging</a:t>
            </a:r>
            <a:endParaRPr lang="en-US" dirty="0" smtClean="0"/>
          </a:p>
          <a:p>
            <a:pPr lvl="2"/>
            <a:r>
              <a:rPr lang="en-US" dirty="0"/>
              <a:t>1</a:t>
            </a:r>
            <a:r>
              <a:rPr lang="en-US" dirty="0" smtClean="0"/>
              <a:t>x </a:t>
            </a:r>
            <a:r>
              <a:rPr lang="en-US" dirty="0" err="1" smtClean="0"/>
              <a:t>koningjin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39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13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desondanks</a:t>
            </a:r>
            <a:r>
              <a:rPr lang="en-US" dirty="0" smtClean="0"/>
              <a:t>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2x </a:t>
            </a:r>
            <a:r>
              <a:rPr lang="en-US" b="1" dirty="0" err="1" smtClean="0"/>
              <a:t>konigin</a:t>
            </a:r>
            <a:endParaRPr lang="en-US" b="1" dirty="0" smtClean="0"/>
          </a:p>
          <a:p>
            <a:pPr lvl="2"/>
            <a:r>
              <a:rPr lang="en-US" dirty="0"/>
              <a:t>3x </a:t>
            </a:r>
            <a:r>
              <a:rPr lang="en-US" dirty="0" err="1" smtClean="0"/>
              <a:t>koninging</a:t>
            </a:r>
            <a:endParaRPr lang="en-US" b="1" dirty="0" smtClean="0"/>
          </a:p>
          <a:p>
            <a:pPr lvl="2"/>
            <a:r>
              <a:rPr lang="en-US" dirty="0" smtClean="0"/>
              <a:t>2x </a:t>
            </a:r>
            <a:r>
              <a:rPr lang="en-US" dirty="0" err="1" smtClean="0"/>
              <a:t>koningjin</a:t>
            </a:r>
            <a:endParaRPr lang="en-US" dirty="0" smtClean="0"/>
          </a:p>
          <a:p>
            <a:pPr lvl="2"/>
            <a:r>
              <a:rPr lang="en-US" dirty="0"/>
              <a:t>2x </a:t>
            </a:r>
            <a:r>
              <a:rPr lang="en-US" dirty="0" err="1" smtClean="0"/>
              <a:t>koning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koningjing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konening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kongin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koniging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9066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008" y="109538"/>
            <a:ext cx="7498080" cy="1143000"/>
          </a:xfrm>
        </p:spPr>
        <p:txBody>
          <a:bodyPr/>
          <a:lstStyle/>
          <a:p>
            <a:r>
              <a:rPr lang="en-US" dirty="0" err="1" smtClean="0"/>
              <a:t>Groep</a:t>
            </a:r>
            <a:r>
              <a:rPr lang="en-US" dirty="0" smtClean="0"/>
              <a:t> 7: WINARES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30300" y="1447800"/>
            <a:ext cx="79248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schreef</a:t>
            </a:r>
            <a:r>
              <a:rPr lang="en-US" dirty="0" smtClean="0"/>
              <a:t> het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b="1" dirty="0" err="1" smtClean="0"/>
              <a:t>winares</a:t>
            </a:r>
            <a:endParaRPr lang="en-US" b="1" dirty="0" smtClean="0"/>
          </a:p>
          <a:p>
            <a:pPr lvl="2"/>
            <a:endParaRPr lang="en-US" dirty="0"/>
          </a:p>
          <a:p>
            <a:r>
              <a:rPr lang="en-US" dirty="0" smtClean="0"/>
              <a:t>28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13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desondanks</a:t>
            </a:r>
            <a:r>
              <a:rPr lang="en-US" dirty="0" smtClean="0"/>
              <a:t>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4x </a:t>
            </a:r>
            <a:r>
              <a:rPr lang="en-US" b="1" dirty="0" err="1" smtClean="0"/>
              <a:t>winares</a:t>
            </a:r>
            <a:endParaRPr lang="en-US" b="1" dirty="0" smtClean="0"/>
          </a:p>
          <a:p>
            <a:pPr lvl="2"/>
            <a:r>
              <a:rPr lang="en-US" dirty="0" smtClean="0"/>
              <a:t>6x </a:t>
            </a:r>
            <a:r>
              <a:rPr lang="en-US" dirty="0" err="1" smtClean="0"/>
              <a:t>winnaares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winaares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winaarres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winnerres</a:t>
            </a:r>
            <a:endParaRPr lang="en-US" dirty="0" smtClean="0"/>
          </a:p>
          <a:p>
            <a:pPr marL="402336" lvl="1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884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51" y="2237122"/>
            <a:ext cx="7498080" cy="1143000"/>
          </a:xfrm>
        </p:spPr>
        <p:txBody>
          <a:bodyPr>
            <a:noAutofit/>
          </a:bodyPr>
          <a:lstStyle/>
          <a:p>
            <a:pPr lvl="0" algn="ctr"/>
            <a:r>
              <a:rPr lang="nl-NL" sz="4800" dirty="0" smtClean="0"/>
              <a:t>Zijn de scores op een meerkeuzetoets hetzelfde als op een dictee?</a:t>
            </a:r>
            <a:endParaRPr lang="nl-NL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70296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008" y="109538"/>
            <a:ext cx="7498080" cy="1143000"/>
          </a:xfrm>
        </p:spPr>
        <p:txBody>
          <a:bodyPr/>
          <a:lstStyle/>
          <a:p>
            <a:r>
              <a:rPr lang="en-US" dirty="0" err="1" smtClean="0"/>
              <a:t>Groep</a:t>
            </a:r>
            <a:r>
              <a:rPr lang="en-US" dirty="0" smtClean="0"/>
              <a:t> 8:  CLICHEE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30300" y="1252538"/>
            <a:ext cx="7924800" cy="56054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8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b="1" dirty="0" err="1" smtClean="0"/>
              <a:t>clichee</a:t>
            </a:r>
            <a:endParaRPr lang="en-US" b="1" dirty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clic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clich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cliche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24 </a:t>
            </a:r>
            <a:r>
              <a:rPr lang="en-US" dirty="0" err="1" smtClean="0"/>
              <a:t>kinderen</a:t>
            </a:r>
            <a:r>
              <a:rPr lang="en-US" dirty="0" smtClean="0"/>
              <a:t> </a:t>
            </a:r>
            <a:r>
              <a:rPr lang="en-US" dirty="0" err="1" smtClean="0"/>
              <a:t>vonden</a:t>
            </a:r>
            <a:r>
              <a:rPr lang="en-US" dirty="0" smtClean="0"/>
              <a:t> het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9 </a:t>
            </a:r>
            <a:r>
              <a:rPr lang="en-US" dirty="0" err="1" smtClean="0"/>
              <a:t>schreven</a:t>
            </a:r>
            <a:r>
              <a:rPr lang="en-US" dirty="0" smtClean="0"/>
              <a:t> het </a:t>
            </a:r>
            <a:r>
              <a:rPr lang="en-US" dirty="0" err="1" smtClean="0"/>
              <a:t>desondanks</a:t>
            </a:r>
            <a:r>
              <a:rPr lang="en-US" dirty="0" smtClean="0"/>
              <a:t> </a:t>
            </a:r>
            <a:r>
              <a:rPr lang="en-US" dirty="0" err="1" smtClean="0"/>
              <a:t>verkeerd</a:t>
            </a:r>
            <a:endParaRPr lang="en-US" dirty="0" smtClean="0"/>
          </a:p>
          <a:p>
            <a:pPr lvl="2"/>
            <a:r>
              <a:rPr lang="en-US" dirty="0"/>
              <a:t>1x </a:t>
            </a:r>
            <a:r>
              <a:rPr lang="en-US" b="1" dirty="0" err="1"/>
              <a:t>clichee</a:t>
            </a:r>
            <a:endParaRPr lang="en-US" b="1" dirty="0"/>
          </a:p>
          <a:p>
            <a:pPr lvl="2"/>
            <a:r>
              <a:rPr lang="en-US" dirty="0" smtClean="0"/>
              <a:t>2x </a:t>
            </a:r>
            <a:r>
              <a:rPr lang="en-US" dirty="0" err="1" smtClean="0"/>
              <a:t>clicee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clic</a:t>
            </a:r>
            <a:endParaRPr lang="en-US" dirty="0" smtClean="0"/>
          </a:p>
          <a:p>
            <a:pPr lvl="2"/>
            <a:r>
              <a:rPr lang="en-US" dirty="0" smtClean="0"/>
              <a:t>1x cliché</a:t>
            </a:r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clig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clishee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klishée</a:t>
            </a:r>
            <a:endParaRPr lang="en-US" dirty="0" smtClean="0"/>
          </a:p>
          <a:p>
            <a:pPr lvl="2"/>
            <a:r>
              <a:rPr lang="en-US" dirty="0" smtClean="0"/>
              <a:t>1x </a:t>
            </a:r>
            <a:r>
              <a:rPr lang="en-US" dirty="0" err="1" smtClean="0"/>
              <a:t>lichee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4273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0" indent="-514350">
              <a:buFont typeface="+mj-lt"/>
              <a:buAutoNum type="arabicPeriod"/>
            </a:pPr>
            <a:r>
              <a:rPr lang="nl-NL" dirty="0"/>
              <a:t>E</a:t>
            </a:r>
            <a:r>
              <a:rPr lang="nl-NL" dirty="0" smtClean="0"/>
              <a:t>en </a:t>
            </a:r>
            <a:r>
              <a:rPr lang="nl-NL" dirty="0"/>
              <a:t>meerkeuzetoets </a:t>
            </a:r>
            <a:r>
              <a:rPr lang="nl-NL" dirty="0" smtClean="0"/>
              <a:t>meet niet hetzelfde </a:t>
            </a:r>
            <a:r>
              <a:rPr lang="nl-NL" dirty="0"/>
              <a:t>als een </a:t>
            </a:r>
            <a:r>
              <a:rPr lang="nl-NL" dirty="0" smtClean="0"/>
              <a:t>dictee.</a:t>
            </a:r>
          </a:p>
          <a:p>
            <a:pPr marL="596646" lvl="0" indent="-514350">
              <a:buFont typeface="+mj-lt"/>
              <a:buAutoNum type="arabicPeriod"/>
            </a:pPr>
            <a:endParaRPr lang="en-US" dirty="0"/>
          </a:p>
          <a:p>
            <a:pPr marL="596646" lvl="0" indent="-514350">
              <a:buFont typeface="+mj-lt"/>
              <a:buAutoNum type="arabicPeriod"/>
            </a:pPr>
            <a:r>
              <a:rPr lang="nl-NL" dirty="0" smtClean="0"/>
              <a:t>Fouten op een </a:t>
            </a:r>
            <a:r>
              <a:rPr lang="nl-NL" dirty="0"/>
              <a:t>meerkeuzetoets </a:t>
            </a:r>
            <a:r>
              <a:rPr lang="nl-NL" dirty="0" smtClean="0"/>
              <a:t>hebben geen diagnostische waarden. </a:t>
            </a:r>
          </a:p>
          <a:p>
            <a:pPr marL="596646" lvl="0" indent="-514350">
              <a:buFont typeface="+mj-lt"/>
              <a:buAutoNum type="arabicPeriod"/>
            </a:pPr>
            <a:endParaRPr lang="nl-NL" dirty="0" smtClean="0"/>
          </a:p>
          <a:p>
            <a:pPr marL="596646" lvl="0" indent="-514350">
              <a:buFont typeface="+mj-lt"/>
              <a:buAutoNum type="arabicPeriod"/>
            </a:pPr>
            <a:r>
              <a:rPr lang="nl-NL" dirty="0" smtClean="0"/>
              <a:t>Meerkeuzetoetsen </a:t>
            </a:r>
            <a:r>
              <a:rPr lang="nl-NL"/>
              <a:t>bieden </a:t>
            </a:r>
            <a:r>
              <a:rPr lang="nl-NL" smtClean="0"/>
              <a:t>geen </a:t>
            </a:r>
            <a:r>
              <a:rPr lang="nl-NL" dirty="0" smtClean="0"/>
              <a:t>hulp bij het opstellen van handelingsplannen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3202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500" y="1663700"/>
            <a:ext cx="7581900" cy="3175000"/>
          </a:xfrm>
        </p:spPr>
        <p:txBody>
          <a:bodyPr>
            <a:normAutofit lnSpcReduction="10000"/>
          </a:bodyPr>
          <a:lstStyle/>
          <a:p>
            <a:pPr marL="82296" lvl="0" indent="0" algn="ctr">
              <a:buNone/>
            </a:pPr>
            <a:endParaRPr lang="nl-NL" dirty="0"/>
          </a:p>
          <a:p>
            <a:pPr marL="82296" lvl="0" indent="0" algn="ctr">
              <a:buNone/>
            </a:pPr>
            <a:r>
              <a:rPr lang="nl-NL" dirty="0" smtClean="0">
                <a:solidFill>
                  <a:srgbClr val="660066"/>
                </a:solidFill>
              </a:rPr>
              <a:t>Confronteer kinderen </a:t>
            </a:r>
            <a:r>
              <a:rPr lang="nl-NL" dirty="0">
                <a:solidFill>
                  <a:srgbClr val="660066"/>
                </a:solidFill>
              </a:rPr>
              <a:t>niet met fout gespelde </a:t>
            </a:r>
            <a:r>
              <a:rPr lang="nl-NL" dirty="0" smtClean="0">
                <a:solidFill>
                  <a:srgbClr val="660066"/>
                </a:solidFill>
              </a:rPr>
              <a:t>woorden</a:t>
            </a:r>
          </a:p>
          <a:p>
            <a:pPr marL="82296" lvl="0" indent="0" algn="ctr">
              <a:buNone/>
            </a:pPr>
            <a:endParaRPr lang="nl-NL" dirty="0">
              <a:solidFill>
                <a:srgbClr val="660066"/>
              </a:solidFill>
            </a:endParaRPr>
          </a:p>
          <a:p>
            <a:pPr marL="82296" lvl="0" indent="0" algn="ctr">
              <a:buNone/>
            </a:pPr>
            <a:r>
              <a:rPr lang="nl-NL" dirty="0" smtClean="0">
                <a:solidFill>
                  <a:srgbClr val="660066"/>
                </a:solidFill>
              </a:rPr>
              <a:t>Het leren van de spelling is daar niet bij gebaad....eh…</a:t>
            </a:r>
            <a:r>
              <a:rPr lang="nl-NL" dirty="0" err="1" smtClean="0">
                <a:solidFill>
                  <a:srgbClr val="660066"/>
                </a:solidFill>
              </a:rPr>
              <a:t>gebaadt</a:t>
            </a:r>
            <a:r>
              <a:rPr lang="nl-NL" dirty="0" smtClean="0">
                <a:solidFill>
                  <a:srgbClr val="660066"/>
                </a:solidFill>
              </a:rPr>
              <a:t>…of gebaat</a:t>
            </a:r>
            <a:endParaRPr lang="en-US" dirty="0">
              <a:solidFill>
                <a:srgbClr val="660066"/>
              </a:solidFill>
            </a:endParaRPr>
          </a:p>
          <a:p>
            <a:pPr marL="82296" indent="0" algn="ctr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22</a:t>
            </a:fld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0" y="5702300"/>
            <a:ext cx="8042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Bosman,  A.M.T., &amp;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Schraven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J.L.M. (2014).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Meerkeuzeopgaven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van de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Cito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pelling  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toets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zijn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echt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niet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valide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n-US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Orthopedagogiek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en-US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Onderzoek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en </a:t>
            </a:r>
            <a:r>
              <a:rPr lang="en-US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Praktijk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53,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247-261.</a:t>
            </a:r>
            <a:endParaRPr lang="nl-NL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9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 smtClean="0"/>
              <a:t>M4  </a:t>
            </a:r>
            <a:r>
              <a:rPr lang="nl-NL" sz="4000" dirty="0"/>
              <a:t>	Vervolg 2     Opgave </a:t>
            </a:r>
            <a:r>
              <a:rPr lang="nl-NL" sz="4000" dirty="0" smtClean="0"/>
              <a:t>1</a:t>
            </a:r>
            <a:endParaRPr lang="nl-NL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095433"/>
              </p:ext>
            </p:extLst>
          </p:nvPr>
        </p:nvGraphicFramePr>
        <p:xfrm>
          <a:off x="1434338" y="1984911"/>
          <a:ext cx="7499350" cy="3657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14703"/>
                <a:gridCol w="6684647"/>
              </a:tblGrid>
              <a:tr h="615803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NL" sz="2800" dirty="0" smtClean="0"/>
                        <a:t>Welk dikgedrukt woord is fout?</a:t>
                      </a:r>
                      <a:endParaRPr lang="nl-NL" sz="28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58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800" noProof="0" dirty="0" smtClean="0"/>
                        <a:t>De </a:t>
                      </a:r>
                      <a:r>
                        <a:rPr lang="nl-NL" sz="2800" b="1" noProof="0" dirty="0" smtClean="0"/>
                        <a:t>vlag</a:t>
                      </a:r>
                      <a:r>
                        <a:rPr lang="nl-NL" sz="2800" noProof="0" dirty="0" smtClean="0"/>
                        <a:t> wappert al de hele dag.</a:t>
                      </a:r>
                      <a:endParaRPr lang="nl-NL" sz="2800" noProof="0" dirty="0"/>
                    </a:p>
                  </a:txBody>
                  <a:tcPr/>
                </a:tc>
              </a:tr>
              <a:tr h="6158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800" noProof="0" dirty="0" smtClean="0"/>
                        <a:t>Er lag een </a:t>
                      </a:r>
                      <a:r>
                        <a:rPr lang="nl-NL" sz="2800" b="1" noProof="0" dirty="0" smtClean="0"/>
                        <a:t>wrak </a:t>
                      </a:r>
                      <a:r>
                        <a:rPr lang="nl-NL" sz="2800" noProof="0" dirty="0" smtClean="0"/>
                        <a:t>in</a:t>
                      </a:r>
                      <a:r>
                        <a:rPr lang="nl-NL" sz="2800" baseline="0" noProof="0" dirty="0" smtClean="0"/>
                        <a:t> de zee.</a:t>
                      </a:r>
                      <a:endParaRPr lang="nl-NL" sz="2800" noProof="0" dirty="0"/>
                    </a:p>
                  </a:txBody>
                  <a:tcPr/>
                </a:tc>
              </a:tr>
              <a:tr h="6158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/>
                        <a:t>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800" noProof="0" dirty="0" smtClean="0"/>
                        <a:t>Ik vond het geen goede </a:t>
                      </a:r>
                      <a:r>
                        <a:rPr lang="nl-NL" sz="2800" b="1" noProof="0" dirty="0" smtClean="0"/>
                        <a:t>grap</a:t>
                      </a:r>
                      <a:r>
                        <a:rPr lang="nl-NL" sz="2800" noProof="0" dirty="0" smtClean="0"/>
                        <a:t>.</a:t>
                      </a:r>
                      <a:endParaRPr lang="nl-NL" sz="2800" noProof="0" dirty="0"/>
                    </a:p>
                  </a:txBody>
                  <a:tcPr/>
                </a:tc>
              </a:tr>
              <a:tr h="6158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/>
                        <a:t>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800" noProof="0" dirty="0" smtClean="0"/>
                        <a:t>Pieter was nog</a:t>
                      </a:r>
                      <a:r>
                        <a:rPr lang="nl-NL" sz="2800" baseline="0" noProof="0" dirty="0" smtClean="0"/>
                        <a:t> erg </a:t>
                      </a:r>
                      <a:r>
                        <a:rPr lang="nl-NL" sz="2800" b="1" baseline="0" noProof="0" dirty="0" err="1" smtClean="0"/>
                        <a:t>swak</a:t>
                      </a:r>
                      <a:r>
                        <a:rPr lang="nl-NL" sz="2800" baseline="0" noProof="0" dirty="0" smtClean="0"/>
                        <a:t> na zijn ziekte.</a:t>
                      </a:r>
                      <a:endParaRPr lang="nl-NL" sz="28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94565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2929"/>
          </a:xfrm>
        </p:spPr>
        <p:txBody>
          <a:bodyPr>
            <a:normAutofit/>
          </a:bodyPr>
          <a:lstStyle/>
          <a:p>
            <a:r>
              <a:rPr lang="nl-NL" sz="4400" dirty="0" smtClean="0"/>
              <a:t>M7  	</a:t>
            </a:r>
            <a:r>
              <a:rPr lang="nl-NL" sz="4400" dirty="0"/>
              <a:t>Vervolg </a:t>
            </a:r>
            <a:r>
              <a:rPr lang="nl-NL" sz="4400" dirty="0" smtClean="0"/>
              <a:t>2     Opgave 22</a:t>
            </a:r>
            <a:endParaRPr lang="nl-NL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307147"/>
              </p:ext>
            </p:extLst>
          </p:nvPr>
        </p:nvGraphicFramePr>
        <p:xfrm>
          <a:off x="1308395" y="1607687"/>
          <a:ext cx="7625293" cy="48809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3639"/>
                <a:gridCol w="7151654"/>
              </a:tblGrid>
              <a:tr h="75612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NL" sz="2800" dirty="0" smtClean="0"/>
                        <a:t>Welk dikgedrukt woord is fout?</a:t>
                      </a:r>
                      <a:endParaRPr lang="nl-NL" sz="28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396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noProof="0" dirty="0" smtClean="0"/>
                        <a:t>Dat ongeluk is</a:t>
                      </a:r>
                      <a:r>
                        <a:rPr lang="nl-NL" sz="2000" baseline="0" noProof="0" dirty="0" smtClean="0"/>
                        <a:t> onder </a:t>
                      </a:r>
                      <a:r>
                        <a:rPr lang="nl-NL" sz="2000" b="1" baseline="0" noProof="0" dirty="0" err="1" smtClean="0"/>
                        <a:t>raadselachtege</a:t>
                      </a:r>
                      <a:r>
                        <a:rPr lang="nl-NL" sz="2000" baseline="0" noProof="0" dirty="0" smtClean="0"/>
                        <a:t> omstandigheden gebeurd.</a:t>
                      </a:r>
                      <a:endParaRPr lang="nl-NL" sz="2000" noProof="0" dirty="0"/>
                    </a:p>
                  </a:txBody>
                  <a:tcPr/>
                </a:tc>
              </a:tr>
              <a:tr h="6365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noProof="0" dirty="0" smtClean="0"/>
                        <a:t>Het hele </a:t>
                      </a:r>
                      <a:r>
                        <a:rPr lang="nl-NL" sz="2000" b="1" noProof="0" dirty="0" smtClean="0"/>
                        <a:t>gezelschap</a:t>
                      </a:r>
                      <a:r>
                        <a:rPr lang="nl-NL" sz="2000" noProof="0" dirty="0" smtClean="0"/>
                        <a:t> barstte in lachen</a:t>
                      </a:r>
                      <a:r>
                        <a:rPr lang="nl-NL" sz="2000" baseline="0" noProof="0" dirty="0" smtClean="0"/>
                        <a:t> uit toen ik binnenkwam.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nl-NL" sz="2000" noProof="0" dirty="0"/>
                    </a:p>
                  </a:txBody>
                  <a:tcPr/>
                </a:tc>
              </a:tr>
              <a:tr h="10396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noProof="0" dirty="0" err="1" smtClean="0"/>
                        <a:t>Maja</a:t>
                      </a:r>
                      <a:r>
                        <a:rPr lang="nl-NL" sz="2000" noProof="0" dirty="0" smtClean="0"/>
                        <a:t> vindt het </a:t>
                      </a:r>
                      <a:r>
                        <a:rPr lang="nl-NL" sz="2000" b="1" noProof="0" dirty="0" smtClean="0"/>
                        <a:t>vreselijk</a:t>
                      </a:r>
                      <a:r>
                        <a:rPr lang="nl-NL" sz="2000" noProof="0" dirty="0" smtClean="0"/>
                        <a:t> spannend</a:t>
                      </a:r>
                      <a:r>
                        <a:rPr lang="nl-NL" sz="2000" baseline="0" noProof="0" dirty="0" smtClean="0"/>
                        <a:t> om alleen met de trein te gaan.</a:t>
                      </a:r>
                      <a:endParaRPr lang="nl-NL" sz="2000" noProof="0" dirty="0"/>
                    </a:p>
                  </a:txBody>
                  <a:tcPr/>
                </a:tc>
              </a:tr>
              <a:tr h="10396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000" dirty="0" smtClean="0"/>
                        <a:t>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noProof="0" dirty="0" smtClean="0"/>
                        <a:t>Toen Aram te laat was, zei juf: “Hopelijk heb je</a:t>
                      </a:r>
                      <a:r>
                        <a:rPr lang="nl-NL" sz="2000" baseline="0" noProof="0" dirty="0" smtClean="0"/>
                        <a:t> een goed </a:t>
                      </a:r>
                      <a:r>
                        <a:rPr lang="nl-NL" sz="2000" b="1" baseline="0" noProof="0" dirty="0" smtClean="0"/>
                        <a:t>excuus</a:t>
                      </a:r>
                      <a:r>
                        <a:rPr lang="nl-NL" sz="2000" baseline="0" noProof="0" dirty="0" smtClean="0"/>
                        <a:t>!”</a:t>
                      </a:r>
                      <a:endParaRPr lang="nl-NL" sz="20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8746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200" y="168276"/>
            <a:ext cx="7498080" cy="74612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Gemiddelde</a:t>
            </a:r>
            <a:r>
              <a:rPr lang="en-US" dirty="0" smtClean="0"/>
              <a:t> scores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334316"/>
              </p:ext>
            </p:extLst>
          </p:nvPr>
        </p:nvGraphicFramePr>
        <p:xfrm>
          <a:off x="1346200" y="1168400"/>
          <a:ext cx="7353300" cy="537104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451100"/>
                <a:gridCol w="1930400"/>
                <a:gridCol w="1397000"/>
                <a:gridCol w="1574800"/>
              </a:tblGrid>
              <a:tr h="51117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Groep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Meerkeuze</a:t>
                      </a: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Dictee</a:t>
                      </a:r>
                      <a:endParaRPr lang="en-US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Verschil</a:t>
                      </a:r>
                      <a:endParaRPr lang="en-US" sz="2400" dirty="0"/>
                    </a:p>
                  </a:txBody>
                  <a:tcPr marL="68580" marR="68580" marT="0" marB="0"/>
                </a:tc>
              </a:tr>
              <a:tr h="694267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Violenschool</a:t>
                      </a:r>
                      <a:r>
                        <a:rPr lang="en-US" sz="2400" baseline="0" dirty="0" smtClean="0"/>
                        <a:t> -</a:t>
                      </a:r>
                      <a:r>
                        <a:rPr lang="en-US" sz="2400" dirty="0" smtClean="0"/>
                        <a:t> 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89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-8</a:t>
                      </a:r>
                      <a:endParaRPr lang="en-US" sz="24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4267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Kofschip</a:t>
                      </a:r>
                      <a:r>
                        <a:rPr lang="en-US" sz="2400" dirty="0" smtClean="0"/>
                        <a:t> - 4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79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-6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4267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Violenschool</a:t>
                      </a:r>
                      <a:r>
                        <a:rPr lang="en-US" sz="2400" dirty="0" smtClean="0"/>
                        <a:t> - 5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78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+3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4267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Violenschool</a:t>
                      </a:r>
                      <a:r>
                        <a:rPr lang="en-US" sz="2400" baseline="0" dirty="0" smtClean="0"/>
                        <a:t> - 7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+3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4267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Wilhelmina - 7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-3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42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Violenschool</a:t>
                      </a:r>
                      <a:r>
                        <a:rPr lang="en-US" sz="2400" baseline="0" dirty="0" smtClean="0"/>
                        <a:t> - 8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79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+7</a:t>
                      </a:r>
                      <a:endParaRPr lang="en-US" sz="2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4267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Gemiddeld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± 0</a:t>
                      </a:r>
                      <a:endParaRPr lang="en-US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3395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5981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Groep</a:t>
            </a:r>
            <a:r>
              <a:rPr lang="en-US" sz="4400" dirty="0" smtClean="0"/>
              <a:t> 4 </a:t>
            </a:r>
            <a:r>
              <a:rPr lang="en-US" sz="4400" dirty="0" err="1" smtClean="0"/>
              <a:t>Kofschip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21331"/>
              </p:ext>
            </p:extLst>
          </p:nvPr>
        </p:nvGraphicFramePr>
        <p:xfrm>
          <a:off x="1435100" y="1447800"/>
          <a:ext cx="7499352" cy="4511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071336"/>
                <a:gridCol w="1071336"/>
                <a:gridCol w="1281536"/>
                <a:gridCol w="650706"/>
                <a:gridCol w="1091508"/>
                <a:gridCol w="1102003"/>
                <a:gridCol w="12309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MK</a:t>
                      </a: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Dictee</a:t>
                      </a: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Verschil</a:t>
                      </a: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MK</a:t>
                      </a: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Dictee</a:t>
                      </a: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Verschil</a:t>
                      </a: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92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+16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64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+8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60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-32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84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-8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315658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100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-8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68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88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-20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+4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-4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88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-8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40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-36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-4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80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68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+12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92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0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76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88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-12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80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-12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sz="20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>
                          <a:effectLst/>
                          <a:latin typeface="Calibri"/>
                          <a:ea typeface="MS ??"/>
                          <a:cs typeface="Calibri"/>
                        </a:rPr>
                        <a:t>92</a:t>
                      </a:r>
                      <a:endParaRPr lang="en-US" sz="20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96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Calibri"/>
                          <a:ea typeface="MS ??"/>
                          <a:cs typeface="Calibri"/>
                        </a:rPr>
                        <a:t>-4</a:t>
                      </a:r>
                      <a:endParaRPr lang="en-US" sz="20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04595" y="6190836"/>
            <a:ext cx="6423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660066"/>
                </a:solidFill>
              </a:rPr>
              <a:t>Meerkeuze</a:t>
            </a:r>
            <a:r>
              <a:rPr lang="en-US" b="1" dirty="0" smtClean="0">
                <a:solidFill>
                  <a:srgbClr val="660066"/>
                </a:solidFill>
              </a:rPr>
              <a:t> = 79% correct               </a:t>
            </a:r>
            <a:r>
              <a:rPr lang="en-US" b="1" dirty="0" err="1" smtClean="0">
                <a:solidFill>
                  <a:srgbClr val="660066"/>
                </a:solidFill>
              </a:rPr>
              <a:t>Dictee</a:t>
            </a:r>
            <a:r>
              <a:rPr lang="en-US" b="1" dirty="0" smtClean="0">
                <a:solidFill>
                  <a:srgbClr val="660066"/>
                </a:solidFill>
              </a:rPr>
              <a:t> = 85% correct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552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0"/>
            <a:ext cx="7620000" cy="837967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Groep</a:t>
            </a:r>
            <a:r>
              <a:rPr lang="en-US" sz="4400" dirty="0" smtClean="0"/>
              <a:t> 7 </a:t>
            </a:r>
            <a:r>
              <a:rPr lang="en-US" sz="4400" dirty="0" err="1" smtClean="0"/>
              <a:t>Wilhelminaschool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636922"/>
              </p:ext>
            </p:extLst>
          </p:nvPr>
        </p:nvGraphicFramePr>
        <p:xfrm>
          <a:off x="1433828" y="986650"/>
          <a:ext cx="7499352" cy="532229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071336"/>
                <a:gridCol w="1071336"/>
                <a:gridCol w="1281536"/>
                <a:gridCol w="650706"/>
                <a:gridCol w="1091508"/>
                <a:gridCol w="1102003"/>
                <a:gridCol w="1230927"/>
              </a:tblGrid>
              <a:tr h="358496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MK</a:t>
                      </a: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err="1" smtClean="0"/>
                        <a:t>Dictee</a:t>
                      </a: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err="1" smtClean="0"/>
                        <a:t>Verschil</a:t>
                      </a: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smtClean="0"/>
                        <a:t>MK</a:t>
                      </a: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err="1" smtClean="0"/>
                        <a:t>Dictee</a:t>
                      </a: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dirty="0" err="1" smtClean="0"/>
                        <a:t>Verschil</a:t>
                      </a: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73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+10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50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+20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+4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63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-14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+10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43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+30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77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-20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+10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83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-10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73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50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+23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100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+3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70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100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+10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77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-7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+6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67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73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-6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87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+6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60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80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-20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83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+7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57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67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-10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964305"/>
                    </a:solidFill>
                  </a:tcPr>
                </a:tc>
              </a:tr>
              <a:tr h="41365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90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  <a:latin typeface="Calibri"/>
                          <a:ea typeface="MS ??"/>
                          <a:cs typeface="Calibri"/>
                        </a:rPr>
                        <a:t>73</a:t>
                      </a:r>
                      <a:endParaRPr lang="en-US" sz="180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  <a:latin typeface="Calibri"/>
                          <a:ea typeface="MS ??"/>
                          <a:cs typeface="Calibri"/>
                        </a:rPr>
                        <a:t>+17</a:t>
                      </a:r>
                      <a:endParaRPr lang="en-US" sz="1800" dirty="0">
                        <a:effectLst/>
                        <a:latin typeface="Calibri"/>
                        <a:ea typeface="MS ??"/>
                        <a:cs typeface="Calibri"/>
                      </a:endParaRPr>
                    </a:p>
                  </a:txBody>
                  <a:tcPr marL="44450" marR="44450" marT="0" marB="0">
                    <a:solidFill>
                      <a:srgbClr val="C6B0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800" b="0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1800" b="0" i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1800" b="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en-US" sz="1800" b="0" i="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04595" y="6455210"/>
            <a:ext cx="6423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660066"/>
                </a:solidFill>
              </a:rPr>
              <a:t>Meerkeuze</a:t>
            </a:r>
            <a:r>
              <a:rPr lang="en-US" b="1" dirty="0" smtClean="0">
                <a:solidFill>
                  <a:srgbClr val="660066"/>
                </a:solidFill>
              </a:rPr>
              <a:t> = 80% correct               </a:t>
            </a:r>
            <a:r>
              <a:rPr lang="en-US" b="1" dirty="0" err="1" smtClean="0">
                <a:solidFill>
                  <a:srgbClr val="660066"/>
                </a:solidFill>
              </a:rPr>
              <a:t>Dictee</a:t>
            </a:r>
            <a:r>
              <a:rPr lang="en-US" b="1" dirty="0" smtClean="0">
                <a:solidFill>
                  <a:srgbClr val="660066"/>
                </a:solidFill>
              </a:rPr>
              <a:t> = 77% correct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68254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50" y="1536700"/>
            <a:ext cx="7612349" cy="2819400"/>
          </a:xfrm>
        </p:spPr>
        <p:txBody>
          <a:bodyPr>
            <a:noAutofit/>
          </a:bodyPr>
          <a:lstStyle/>
          <a:p>
            <a:pPr lvl="0" algn="ctr"/>
            <a:r>
              <a:rPr lang="nl-NL" sz="4800" dirty="0" smtClean="0"/>
              <a:t>Hoe groot is de overeenstemming tussen meerkeuze en dictee?</a:t>
            </a:r>
            <a:endParaRPr lang="nl-NL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6018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190500"/>
            <a:ext cx="7498080" cy="889000"/>
          </a:xfrm>
        </p:spPr>
        <p:txBody>
          <a:bodyPr/>
          <a:lstStyle/>
          <a:p>
            <a:r>
              <a:rPr lang="en-US" dirty="0" err="1" smtClean="0"/>
              <a:t>Overeenstemming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669160"/>
              </p:ext>
            </p:extLst>
          </p:nvPr>
        </p:nvGraphicFramePr>
        <p:xfrm>
          <a:off x="1244600" y="1320800"/>
          <a:ext cx="7499350" cy="49479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smtClean="0"/>
                        <a:t>Percentages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MK-</a:t>
                      </a:r>
                      <a:r>
                        <a:rPr lang="en-US" dirty="0" err="1" smtClean="0"/>
                        <a:t>goed</a:t>
                      </a:r>
                      <a:endParaRPr lang="en-US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err="1" smtClean="0"/>
                        <a:t>Dictee-goed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MK-</a:t>
                      </a:r>
                      <a:r>
                        <a:rPr lang="en-US" dirty="0" err="1" smtClean="0"/>
                        <a:t>fout</a:t>
                      </a:r>
                      <a:endParaRPr lang="en-US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err="1" smtClean="0"/>
                        <a:t>Dictee-fout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MK-</a:t>
                      </a:r>
                      <a:r>
                        <a:rPr lang="en-US" dirty="0" err="1" smtClean="0"/>
                        <a:t>goed</a:t>
                      </a:r>
                      <a:endParaRPr lang="en-US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err="1" smtClean="0"/>
                        <a:t>Dictee-fout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smtClean="0"/>
                        <a:t>MK-</a:t>
                      </a:r>
                      <a:r>
                        <a:rPr lang="en-US" dirty="0" err="1" smtClean="0"/>
                        <a:t>fout</a:t>
                      </a:r>
                      <a:endParaRPr lang="en-US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err="1" smtClean="0"/>
                        <a:t>Dictee-goed</a:t>
                      </a:r>
                      <a:endParaRPr lang="en-US" dirty="0" smtClean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 smtClean="0"/>
                        <a:t>Violen</a:t>
                      </a:r>
                      <a:r>
                        <a:rPr lang="en-US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 = 42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74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 smtClean="0"/>
                        <a:t>Kofschip</a:t>
                      </a:r>
                      <a:r>
                        <a:rPr lang="en-US" baseline="0" dirty="0" smtClean="0"/>
                        <a:t> 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 =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Violen</a:t>
                      </a:r>
                      <a:r>
                        <a:rPr lang="en-US" baseline="0" dirty="0" smtClean="0"/>
                        <a:t>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 = 47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61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 smtClean="0"/>
                        <a:t>Violen</a:t>
                      </a:r>
                      <a:r>
                        <a:rPr lang="en-US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 = 30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smtClean="0"/>
                        <a:t>Wilhelmina</a:t>
                      </a:r>
                      <a:r>
                        <a:rPr lang="en-US" baseline="0" dirty="0" smtClean="0"/>
                        <a:t> 7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 =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65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 smtClean="0"/>
                        <a:t>Violen</a:t>
                      </a:r>
                      <a:r>
                        <a:rPr lang="en-US" dirty="0" smtClean="0"/>
                        <a:t>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/>
                        <a:t>n</a:t>
                      </a:r>
                      <a:r>
                        <a:rPr lang="en-US" baseline="0" dirty="0" smtClean="0"/>
                        <a:t> = 32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59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23578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777</TotalTime>
  <Words>1050</Words>
  <Application>Microsoft Macintosh PowerPoint</Application>
  <PresentationFormat>On-screen Show (4:3)</PresentationFormat>
  <Paragraphs>588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Hoe toets je spellingkennis?</vt:lpstr>
      <vt:lpstr>Zijn de scores op een meerkeuzetoets hetzelfde als op een dictee?</vt:lpstr>
      <vt:lpstr>M4   Vervolg 2     Opgave 1</vt:lpstr>
      <vt:lpstr>M7   Vervolg 2     Opgave 22</vt:lpstr>
      <vt:lpstr>Gemiddelde scores </vt:lpstr>
      <vt:lpstr>Groep 4 Kofschip</vt:lpstr>
      <vt:lpstr>Groep 7 Wilhelminaschool</vt:lpstr>
      <vt:lpstr>Hoe groot is de overeenstemming tussen meerkeuze en dictee?</vt:lpstr>
      <vt:lpstr>Overeenstemming</vt:lpstr>
      <vt:lpstr>Items M4 Kofschip</vt:lpstr>
      <vt:lpstr>Items M7 Wilhelminaschool</vt:lpstr>
      <vt:lpstr>Hoe vaak spellen leerlingen de fout die in de meerkeuzetoets staat?</vt:lpstr>
      <vt:lpstr>Fout niet gevonden in Meerkeuze</vt:lpstr>
      <vt:lpstr>Fout niet gevonden in Meerkeuze</vt:lpstr>
      <vt:lpstr>Fout wel gevonden in Meerkeuze</vt:lpstr>
      <vt:lpstr>Welke spelfouten maken de leerlingen?</vt:lpstr>
      <vt:lpstr>Groep 4: PROOJ</vt:lpstr>
      <vt:lpstr>Groep 5: KONIGIN</vt:lpstr>
      <vt:lpstr>Groep 7: WINARES</vt:lpstr>
      <vt:lpstr>Groep 8:  CLICHEE</vt:lpstr>
      <vt:lpstr>Conclusies</vt:lpstr>
      <vt:lpstr>TIP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Ontwikkelingspsychologie 2</dc:title>
  <dc:creator>Anna Bosman</dc:creator>
  <cp:lastModifiedBy>Anna Bosman</cp:lastModifiedBy>
  <cp:revision>79</cp:revision>
  <dcterms:created xsi:type="dcterms:W3CDTF">2013-10-27T09:40:57Z</dcterms:created>
  <dcterms:modified xsi:type="dcterms:W3CDTF">2014-11-07T11:16:51Z</dcterms:modified>
</cp:coreProperties>
</file>