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93" r:id="rId1"/>
  </p:sldMasterIdLst>
  <p:notesMasterIdLst>
    <p:notesMasterId r:id="rId3"/>
  </p:notesMasterIdLst>
  <p:handoutMasterIdLst>
    <p:handoutMasterId r:id="rId4"/>
  </p:handoutMasterIdLst>
  <p:sldIdLst>
    <p:sldId id="336" r:id="rId2"/>
  </p:sldIdLst>
  <p:sldSz cx="36004500" cy="25203150"/>
  <p:notesSz cx="9928225" cy="6797675"/>
  <p:defaultTextStyle>
    <a:defPPr>
      <a:defRPr lang="en-US"/>
    </a:defPPr>
    <a:lvl1pPr algn="l" rtl="0" fontAlgn="base">
      <a:spcBef>
        <a:spcPct val="0"/>
      </a:spcBef>
      <a:spcAft>
        <a:spcPct val="0"/>
      </a:spcAft>
      <a:defRPr sz="4900" kern="1200">
        <a:solidFill>
          <a:srgbClr val="FFFFFF"/>
        </a:solidFill>
        <a:latin typeface="American Typewriter"/>
        <a:ea typeface="ＭＳ Ｐゴシック"/>
        <a:cs typeface="ＭＳ Ｐゴシック"/>
        <a:sym typeface="American Typewriter"/>
      </a:defRPr>
    </a:lvl1pPr>
    <a:lvl2pPr marL="369888" indent="87313" algn="l" rtl="0" fontAlgn="base">
      <a:spcBef>
        <a:spcPct val="0"/>
      </a:spcBef>
      <a:spcAft>
        <a:spcPct val="0"/>
      </a:spcAft>
      <a:defRPr sz="4900" kern="1200">
        <a:solidFill>
          <a:srgbClr val="FFFFFF"/>
        </a:solidFill>
        <a:latin typeface="American Typewriter"/>
        <a:ea typeface="ＭＳ Ｐゴシック"/>
        <a:cs typeface="ＭＳ Ｐゴシック"/>
        <a:sym typeface="American Typewriter"/>
      </a:defRPr>
    </a:lvl2pPr>
    <a:lvl3pPr marL="739775" indent="174625" algn="l" rtl="0" fontAlgn="base">
      <a:spcBef>
        <a:spcPct val="0"/>
      </a:spcBef>
      <a:spcAft>
        <a:spcPct val="0"/>
      </a:spcAft>
      <a:defRPr sz="4900" kern="1200">
        <a:solidFill>
          <a:srgbClr val="FFFFFF"/>
        </a:solidFill>
        <a:latin typeface="American Typewriter"/>
        <a:ea typeface="ＭＳ Ｐゴシック"/>
        <a:cs typeface="ＭＳ Ｐゴシック"/>
        <a:sym typeface="American Typewriter"/>
      </a:defRPr>
    </a:lvl3pPr>
    <a:lvl4pPr marL="1109663" indent="261938" algn="l" rtl="0" fontAlgn="base">
      <a:spcBef>
        <a:spcPct val="0"/>
      </a:spcBef>
      <a:spcAft>
        <a:spcPct val="0"/>
      </a:spcAft>
      <a:defRPr sz="4900" kern="1200">
        <a:solidFill>
          <a:srgbClr val="FFFFFF"/>
        </a:solidFill>
        <a:latin typeface="American Typewriter"/>
        <a:ea typeface="ＭＳ Ｐゴシック"/>
        <a:cs typeface="ＭＳ Ｐゴシック"/>
        <a:sym typeface="American Typewriter"/>
      </a:defRPr>
    </a:lvl4pPr>
    <a:lvl5pPr marL="1479550" indent="349250" algn="l" rtl="0" fontAlgn="base">
      <a:spcBef>
        <a:spcPct val="0"/>
      </a:spcBef>
      <a:spcAft>
        <a:spcPct val="0"/>
      </a:spcAft>
      <a:defRPr sz="4900" kern="1200">
        <a:solidFill>
          <a:srgbClr val="FFFFFF"/>
        </a:solidFill>
        <a:latin typeface="American Typewriter"/>
        <a:ea typeface="ＭＳ Ｐゴシック"/>
        <a:cs typeface="ＭＳ Ｐゴシック"/>
        <a:sym typeface="American Typewriter"/>
      </a:defRPr>
    </a:lvl5pPr>
    <a:lvl6pPr marL="2286000" algn="l" defTabSz="914400" rtl="0" eaLnBrk="1" latinLnBrk="0" hangingPunct="1">
      <a:defRPr sz="4900" kern="1200">
        <a:solidFill>
          <a:srgbClr val="FFFFFF"/>
        </a:solidFill>
        <a:latin typeface="American Typewriter"/>
        <a:ea typeface="ＭＳ Ｐゴシック"/>
        <a:cs typeface="ＭＳ Ｐゴシック"/>
        <a:sym typeface="American Typewriter"/>
      </a:defRPr>
    </a:lvl6pPr>
    <a:lvl7pPr marL="2743200" algn="l" defTabSz="914400" rtl="0" eaLnBrk="1" latinLnBrk="0" hangingPunct="1">
      <a:defRPr sz="4900" kern="1200">
        <a:solidFill>
          <a:srgbClr val="FFFFFF"/>
        </a:solidFill>
        <a:latin typeface="American Typewriter"/>
        <a:ea typeface="ＭＳ Ｐゴシック"/>
        <a:cs typeface="ＭＳ Ｐゴシック"/>
        <a:sym typeface="American Typewriter"/>
      </a:defRPr>
    </a:lvl7pPr>
    <a:lvl8pPr marL="3200400" algn="l" defTabSz="914400" rtl="0" eaLnBrk="1" latinLnBrk="0" hangingPunct="1">
      <a:defRPr sz="4900" kern="1200">
        <a:solidFill>
          <a:srgbClr val="FFFFFF"/>
        </a:solidFill>
        <a:latin typeface="American Typewriter"/>
        <a:ea typeface="ＭＳ Ｐゴシック"/>
        <a:cs typeface="ＭＳ Ｐゴシック"/>
        <a:sym typeface="American Typewriter"/>
      </a:defRPr>
    </a:lvl8pPr>
    <a:lvl9pPr marL="3657600" algn="l" defTabSz="914400" rtl="0" eaLnBrk="1" latinLnBrk="0" hangingPunct="1">
      <a:defRPr sz="4900" kern="1200">
        <a:solidFill>
          <a:srgbClr val="FFFFFF"/>
        </a:solidFill>
        <a:latin typeface="American Typewriter"/>
        <a:ea typeface="ＭＳ Ｐゴシック"/>
        <a:cs typeface="ＭＳ Ｐゴシック"/>
        <a:sym typeface="American Typewrite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CC00"/>
    <a:srgbClr val="FF6600"/>
    <a:srgbClr val="FFCC00"/>
    <a:srgbClr val="00CCFF"/>
    <a:srgbClr val="0066FF"/>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659" autoAdjust="0"/>
  </p:normalViewPr>
  <p:slideViewPr>
    <p:cSldViewPr>
      <p:cViewPr>
        <p:scale>
          <a:sx n="66" d="100"/>
          <a:sy n="66" d="100"/>
        </p:scale>
        <p:origin x="3296" y="-88"/>
      </p:cViewPr>
      <p:guideLst>
        <p:guide orient="horz" pos="7939"/>
        <p:guide pos="11341"/>
      </p:guideLst>
    </p:cSldViewPr>
  </p:slideViewPr>
  <p:notesTextViewPr>
    <p:cViewPr>
      <p:scale>
        <a:sx n="33" d="100"/>
        <a:sy n="33"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bwMode="auto">
          <a:xfrm>
            <a:off x="0" y="0"/>
            <a:ext cx="4303713" cy="339725"/>
          </a:xfrm>
          <a:prstGeom prst="rect">
            <a:avLst/>
          </a:prstGeom>
          <a:noFill/>
          <a:ln>
            <a:noFill/>
          </a:ln>
          <a:extLst/>
        </p:spPr>
        <p:txBody>
          <a:bodyPr vert="horz" wrap="square" lIns="96661" tIns="48331" rIns="96661" bIns="48331" numCol="1" anchor="t" anchorCtr="0" compatLnSpc="1">
            <a:prstTxWarp prst="textNoShape">
              <a:avLst/>
            </a:prstTxWarp>
          </a:bodyPr>
          <a:lstStyle>
            <a:lvl1pP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endParaRPr lang="nl-NL"/>
          </a:p>
        </p:txBody>
      </p:sp>
      <p:sp>
        <p:nvSpPr>
          <p:cNvPr id="3" name="Tijdelijke aanduiding voor datum 2"/>
          <p:cNvSpPr>
            <a:spLocks noGrp="1"/>
          </p:cNvSpPr>
          <p:nvPr>
            <p:ph type="dt" sz="quarter" idx="1"/>
          </p:nvPr>
        </p:nvSpPr>
        <p:spPr bwMode="auto">
          <a:xfrm>
            <a:off x="5622925" y="0"/>
            <a:ext cx="4303713" cy="339725"/>
          </a:xfrm>
          <a:prstGeom prst="rect">
            <a:avLst/>
          </a:prstGeom>
          <a:noFill/>
          <a:ln>
            <a:noFill/>
          </a:ln>
          <a:extLst/>
        </p:spPr>
        <p:txBody>
          <a:bodyPr vert="horz" wrap="square" lIns="96661" tIns="48331" rIns="96661" bIns="48331" numCol="1" anchor="t" anchorCtr="0" compatLnSpc="1">
            <a:prstTxWarp prst="textNoShape">
              <a:avLst/>
            </a:prstTxWarp>
          </a:bodyPr>
          <a:lstStyle>
            <a:lvl1pPr algn="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fld id="{71A1ADE6-83CB-45B8-A637-42429F8C54FC}" type="datetime1">
              <a:rPr lang="nl-NL"/>
              <a:pPr>
                <a:defRPr/>
              </a:pPr>
              <a:t>01-07-12</a:t>
            </a:fld>
            <a:endParaRPr lang="nl-NL"/>
          </a:p>
        </p:txBody>
      </p:sp>
      <p:sp>
        <p:nvSpPr>
          <p:cNvPr id="4" name="Tijdelijke aanduiding voor voettekst 3"/>
          <p:cNvSpPr>
            <a:spLocks noGrp="1"/>
          </p:cNvSpPr>
          <p:nvPr>
            <p:ph type="ftr" sz="quarter" idx="2"/>
          </p:nvPr>
        </p:nvSpPr>
        <p:spPr bwMode="auto">
          <a:xfrm>
            <a:off x="0" y="6457950"/>
            <a:ext cx="4303713" cy="338138"/>
          </a:xfrm>
          <a:prstGeom prst="rect">
            <a:avLst/>
          </a:prstGeom>
          <a:noFill/>
          <a:ln>
            <a:noFill/>
          </a:ln>
          <a:extLst/>
        </p:spPr>
        <p:txBody>
          <a:bodyPr vert="horz" wrap="square" lIns="96661" tIns="48331" rIns="96661" bIns="48331" numCol="1" anchor="b" anchorCtr="0" compatLnSpc="1">
            <a:prstTxWarp prst="textNoShape">
              <a:avLst/>
            </a:prstTxWarp>
          </a:bodyPr>
          <a:lstStyle>
            <a:lvl1pP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endParaRPr lang="nl-NL"/>
          </a:p>
        </p:txBody>
      </p:sp>
      <p:sp>
        <p:nvSpPr>
          <p:cNvPr id="5" name="Tijdelijke aanduiding voor dianummer 4"/>
          <p:cNvSpPr>
            <a:spLocks noGrp="1"/>
          </p:cNvSpPr>
          <p:nvPr>
            <p:ph type="sldNum" sz="quarter" idx="3"/>
          </p:nvPr>
        </p:nvSpPr>
        <p:spPr bwMode="auto">
          <a:xfrm>
            <a:off x="5622925" y="6457950"/>
            <a:ext cx="4303713" cy="338138"/>
          </a:xfrm>
          <a:prstGeom prst="rect">
            <a:avLst/>
          </a:prstGeom>
          <a:noFill/>
          <a:ln>
            <a:noFill/>
          </a:ln>
          <a:extLst/>
        </p:spPr>
        <p:txBody>
          <a:bodyPr vert="horz" wrap="square" lIns="96661" tIns="48331" rIns="96661" bIns="48331" numCol="1" anchor="b" anchorCtr="0" compatLnSpc="1">
            <a:prstTxWarp prst="textNoShape">
              <a:avLst/>
            </a:prstTxWarp>
          </a:bodyPr>
          <a:lstStyle>
            <a:lvl1pPr algn="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fld id="{84E330E5-CDB2-41F4-9CE0-35CD9FEB7DAC}" type="slidenum">
              <a:rPr lang="nl-NL"/>
              <a:pPr>
                <a:defRPr/>
              </a:pPr>
              <a:t>‹nr.›</a:t>
            </a:fld>
            <a:endParaRPr lang="nl-NL"/>
          </a:p>
        </p:txBody>
      </p:sp>
    </p:spTree>
    <p:extLst>
      <p:ext uri="{BB962C8B-B14F-4D97-AF65-F5344CB8AC3E}">
        <p14:creationId xmlns:p14="http://schemas.microsoft.com/office/powerpoint/2010/main" val="2664664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bwMode="auto">
          <a:xfrm>
            <a:off x="0" y="0"/>
            <a:ext cx="4303713" cy="339725"/>
          </a:xfrm>
          <a:prstGeom prst="rect">
            <a:avLst/>
          </a:prstGeom>
          <a:noFill/>
          <a:ln>
            <a:noFill/>
          </a:ln>
          <a:extLst/>
        </p:spPr>
        <p:txBody>
          <a:bodyPr vert="horz" wrap="square" lIns="96661" tIns="48331" rIns="96661" bIns="48331" numCol="1" anchor="t" anchorCtr="0" compatLnSpc="1">
            <a:prstTxWarp prst="textNoShape">
              <a:avLst/>
            </a:prstTxWarp>
          </a:bodyPr>
          <a:lstStyle>
            <a:lvl1pP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endParaRPr lang="nl-NL"/>
          </a:p>
        </p:txBody>
      </p:sp>
      <p:sp>
        <p:nvSpPr>
          <p:cNvPr id="3" name="Tijdelijke aanduiding voor datum 2"/>
          <p:cNvSpPr>
            <a:spLocks noGrp="1"/>
          </p:cNvSpPr>
          <p:nvPr>
            <p:ph type="dt" idx="1"/>
          </p:nvPr>
        </p:nvSpPr>
        <p:spPr bwMode="auto">
          <a:xfrm>
            <a:off x="5622925" y="0"/>
            <a:ext cx="4303713" cy="339725"/>
          </a:xfrm>
          <a:prstGeom prst="rect">
            <a:avLst/>
          </a:prstGeom>
          <a:noFill/>
          <a:ln>
            <a:noFill/>
          </a:ln>
          <a:extLst/>
        </p:spPr>
        <p:txBody>
          <a:bodyPr vert="horz" wrap="square" lIns="96661" tIns="48331" rIns="96661" bIns="48331" numCol="1" anchor="t" anchorCtr="0" compatLnSpc="1">
            <a:prstTxWarp prst="textNoShape">
              <a:avLst/>
            </a:prstTxWarp>
          </a:bodyPr>
          <a:lstStyle>
            <a:lvl1pPr algn="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fld id="{19CF331F-A275-4EBC-8C31-3A9D75216EBB}" type="datetime1">
              <a:rPr lang="nl-NL"/>
              <a:pPr>
                <a:defRPr/>
              </a:pPr>
              <a:t>01-07-12</a:t>
            </a:fld>
            <a:endParaRPr lang="nl-NL"/>
          </a:p>
        </p:txBody>
      </p:sp>
      <p:sp>
        <p:nvSpPr>
          <p:cNvPr id="3076" name="Tijdelijke aanduiding voor dia-afbeelding 3"/>
          <p:cNvSpPr>
            <a:spLocks noGrp="1" noRot="1" noChangeAspect="1"/>
          </p:cNvSpPr>
          <p:nvPr>
            <p:ph type="sldImg" idx="2"/>
          </p:nvPr>
        </p:nvSpPr>
        <p:spPr bwMode="auto">
          <a:xfrm>
            <a:off x="3144838" y="509588"/>
            <a:ext cx="3640137" cy="2549525"/>
          </a:xfrm>
          <a:prstGeom prst="rect">
            <a:avLst/>
          </a:prstGeom>
          <a:noFill/>
          <a:ln w="12700">
            <a:solidFill>
              <a:srgbClr val="000000"/>
            </a:solidFill>
            <a:miter lim="800000"/>
            <a:headEnd/>
            <a:tailEnd/>
          </a:ln>
        </p:spPr>
      </p:sp>
      <p:sp>
        <p:nvSpPr>
          <p:cNvPr id="5" name="Tijdelijke aanduiding voor notities 4"/>
          <p:cNvSpPr>
            <a:spLocks noGrp="1"/>
          </p:cNvSpPr>
          <p:nvPr>
            <p:ph type="body" sz="quarter" idx="3"/>
          </p:nvPr>
        </p:nvSpPr>
        <p:spPr bwMode="auto">
          <a:xfrm>
            <a:off x="992188" y="3228975"/>
            <a:ext cx="7943850" cy="3059113"/>
          </a:xfrm>
          <a:prstGeom prst="rect">
            <a:avLst/>
          </a:prstGeom>
          <a:noFill/>
          <a:ln>
            <a:noFill/>
          </a:ln>
          <a:extLst/>
        </p:spPr>
        <p:txBody>
          <a:bodyPr vert="horz" wrap="square" lIns="96661" tIns="48331" rIns="96661" bIns="48331" numCol="1" anchor="t" anchorCtr="0" compatLnSpc="1">
            <a:prstTxWarp prst="textNoShape">
              <a:avLst/>
            </a:prstTxWarp>
          </a:bodyPr>
          <a:lstStyle/>
          <a:p>
            <a:pPr lvl="0"/>
            <a:r>
              <a:rPr lang="nl-NL" noProof="0" smtClean="0"/>
              <a:t>Klik om de tekststijl van het model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bwMode="auto">
          <a:xfrm>
            <a:off x="0" y="6457950"/>
            <a:ext cx="4303713" cy="338138"/>
          </a:xfrm>
          <a:prstGeom prst="rect">
            <a:avLst/>
          </a:prstGeom>
          <a:noFill/>
          <a:ln>
            <a:noFill/>
          </a:ln>
          <a:extLst/>
        </p:spPr>
        <p:txBody>
          <a:bodyPr vert="horz" wrap="square" lIns="96661" tIns="48331" rIns="96661" bIns="48331" numCol="1" anchor="b" anchorCtr="0" compatLnSpc="1">
            <a:prstTxWarp prst="textNoShape">
              <a:avLst/>
            </a:prstTxWarp>
          </a:bodyPr>
          <a:lstStyle>
            <a:lvl1pP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endParaRPr lang="nl-NL"/>
          </a:p>
        </p:txBody>
      </p:sp>
      <p:sp>
        <p:nvSpPr>
          <p:cNvPr id="7" name="Tijdelijke aanduiding voor dianummer 6"/>
          <p:cNvSpPr>
            <a:spLocks noGrp="1"/>
          </p:cNvSpPr>
          <p:nvPr>
            <p:ph type="sldNum" sz="quarter" idx="5"/>
          </p:nvPr>
        </p:nvSpPr>
        <p:spPr bwMode="auto">
          <a:xfrm>
            <a:off x="5622925" y="6457950"/>
            <a:ext cx="4303713" cy="338138"/>
          </a:xfrm>
          <a:prstGeom prst="rect">
            <a:avLst/>
          </a:prstGeom>
          <a:noFill/>
          <a:ln>
            <a:noFill/>
          </a:ln>
          <a:extLst/>
        </p:spPr>
        <p:txBody>
          <a:bodyPr vert="horz" wrap="square" lIns="96661" tIns="48331" rIns="96661" bIns="48331" numCol="1" anchor="b" anchorCtr="0" compatLnSpc="1">
            <a:prstTxWarp prst="textNoShape">
              <a:avLst/>
            </a:prstTxWarp>
          </a:bodyPr>
          <a:lstStyle>
            <a:lvl1pPr algn="r" defTabSz="966788">
              <a:defRPr sz="1300">
                <a:latin typeface="American Typewriter" pitchFamily="-112" charset="0"/>
                <a:ea typeface="ヒラギノ明朝 ProN W3" pitchFamily="-112" charset="-128"/>
                <a:cs typeface="Arial" charset="0"/>
                <a:sym typeface="American Typewriter" pitchFamily="-112" charset="0"/>
              </a:defRPr>
            </a:lvl1pPr>
          </a:lstStyle>
          <a:p>
            <a:pPr>
              <a:defRPr/>
            </a:pPr>
            <a:fld id="{7838852B-4399-4BB6-89C7-39DDD552E4ED}" type="slidenum">
              <a:rPr lang="nl-NL"/>
              <a:pPr>
                <a:defRPr/>
              </a:pPr>
              <a:t>‹nr.›</a:t>
            </a:fld>
            <a:endParaRPr lang="nl-NL"/>
          </a:p>
        </p:txBody>
      </p:sp>
    </p:spTree>
    <p:extLst>
      <p:ext uri="{BB962C8B-B14F-4D97-AF65-F5344CB8AC3E}">
        <p14:creationId xmlns:p14="http://schemas.microsoft.com/office/powerpoint/2010/main" val="12035003"/>
      </p:ext>
    </p:extLst>
  </p:cSld>
  <p:clrMap bg1="lt1" tx1="dk1" bg2="lt2" tx2="dk2" accent1="accent1" accent2="accent2" accent3="accent3" accent4="accent4" accent5="accent5" accent6="accent6" hlink="hlink" folHlink="folHlink"/>
  <p:hf hdr="0" ftr="0" dt="0"/>
  <p:notesStyle>
    <a:lvl1pPr algn="l" defTabSz="369888" rtl="0" eaLnBrk="0" fontAlgn="base" hangingPunct="0">
      <a:spcBef>
        <a:spcPct val="30000"/>
      </a:spcBef>
      <a:spcAft>
        <a:spcPct val="0"/>
      </a:spcAft>
      <a:defRPr sz="1000" kern="1200">
        <a:solidFill>
          <a:schemeClr val="tx1"/>
        </a:solidFill>
        <a:latin typeface="+mn-lt"/>
        <a:ea typeface="ＭＳ Ｐゴシック" charset="-128"/>
        <a:cs typeface="ＭＳ Ｐゴシック" charset="-128"/>
      </a:defRPr>
    </a:lvl1pPr>
    <a:lvl2pPr marL="369888" algn="l" defTabSz="369888" rtl="0" eaLnBrk="0" fontAlgn="base" hangingPunct="0">
      <a:spcBef>
        <a:spcPct val="30000"/>
      </a:spcBef>
      <a:spcAft>
        <a:spcPct val="0"/>
      </a:spcAft>
      <a:defRPr sz="1000" kern="1200">
        <a:solidFill>
          <a:schemeClr val="tx1"/>
        </a:solidFill>
        <a:latin typeface="+mn-lt"/>
        <a:ea typeface="ＭＳ Ｐゴシック" charset="-128"/>
        <a:cs typeface="ＭＳ Ｐゴシック"/>
      </a:defRPr>
    </a:lvl2pPr>
    <a:lvl3pPr marL="739775" algn="l" defTabSz="369888" rtl="0" eaLnBrk="0" fontAlgn="base" hangingPunct="0">
      <a:spcBef>
        <a:spcPct val="30000"/>
      </a:spcBef>
      <a:spcAft>
        <a:spcPct val="0"/>
      </a:spcAft>
      <a:defRPr sz="1000" kern="1200">
        <a:solidFill>
          <a:schemeClr val="tx1"/>
        </a:solidFill>
        <a:latin typeface="+mn-lt"/>
        <a:ea typeface="ＭＳ Ｐゴシック" charset="-128"/>
        <a:cs typeface="ＭＳ Ｐゴシック"/>
      </a:defRPr>
    </a:lvl3pPr>
    <a:lvl4pPr marL="1109663" algn="l" defTabSz="369888" rtl="0" eaLnBrk="0" fontAlgn="base" hangingPunct="0">
      <a:spcBef>
        <a:spcPct val="30000"/>
      </a:spcBef>
      <a:spcAft>
        <a:spcPct val="0"/>
      </a:spcAft>
      <a:defRPr sz="1000" kern="1200">
        <a:solidFill>
          <a:schemeClr val="tx1"/>
        </a:solidFill>
        <a:latin typeface="+mn-lt"/>
        <a:ea typeface="ＭＳ Ｐゴシック" charset="-128"/>
        <a:cs typeface="ＭＳ Ｐゴシック"/>
      </a:defRPr>
    </a:lvl4pPr>
    <a:lvl5pPr marL="1479550" algn="l" defTabSz="369888" rtl="0" eaLnBrk="0" fontAlgn="base" hangingPunct="0">
      <a:spcBef>
        <a:spcPct val="30000"/>
      </a:spcBef>
      <a:spcAft>
        <a:spcPct val="0"/>
      </a:spcAft>
      <a:defRPr sz="1000" kern="1200">
        <a:solidFill>
          <a:schemeClr val="tx1"/>
        </a:solidFill>
        <a:latin typeface="+mn-lt"/>
        <a:ea typeface="ＭＳ Ｐゴシック" charset="-128"/>
        <a:cs typeface="ＭＳ Ｐゴシック"/>
      </a:defRPr>
    </a:lvl5pPr>
    <a:lvl6pPr marL="1850322" algn="l" defTabSz="370064" rtl="0" eaLnBrk="1" latinLnBrk="0" hangingPunct="1">
      <a:defRPr sz="1000" kern="1200">
        <a:solidFill>
          <a:schemeClr val="tx1"/>
        </a:solidFill>
        <a:latin typeface="+mn-lt"/>
        <a:ea typeface="+mn-ea"/>
        <a:cs typeface="+mn-cs"/>
      </a:defRPr>
    </a:lvl6pPr>
    <a:lvl7pPr marL="2220386" algn="l" defTabSz="370064" rtl="0" eaLnBrk="1" latinLnBrk="0" hangingPunct="1">
      <a:defRPr sz="1000" kern="1200">
        <a:solidFill>
          <a:schemeClr val="tx1"/>
        </a:solidFill>
        <a:latin typeface="+mn-lt"/>
        <a:ea typeface="+mn-ea"/>
        <a:cs typeface="+mn-cs"/>
      </a:defRPr>
    </a:lvl7pPr>
    <a:lvl8pPr marL="2590450" algn="l" defTabSz="370064" rtl="0" eaLnBrk="1" latinLnBrk="0" hangingPunct="1">
      <a:defRPr sz="1000" kern="1200">
        <a:solidFill>
          <a:schemeClr val="tx1"/>
        </a:solidFill>
        <a:latin typeface="+mn-lt"/>
        <a:ea typeface="+mn-ea"/>
        <a:cs typeface="+mn-cs"/>
      </a:defRPr>
    </a:lvl8pPr>
    <a:lvl9pPr marL="2960515" algn="l" defTabSz="370064"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a:ln/>
        </p:spPr>
      </p:sp>
      <p:sp>
        <p:nvSpPr>
          <p:cNvPr id="6146" name="Rectangle 3"/>
          <p:cNvSpPr>
            <a:spLocks noGrp="1"/>
          </p:cNvSpPr>
          <p:nvPr>
            <p:ph type="body" idx="1"/>
          </p:nvPr>
        </p:nvSpPr>
        <p:spPr>
          <a:noFill/>
        </p:spPr>
        <p:txBody>
          <a:bodyPr/>
          <a:lstStyle/>
          <a:p>
            <a:endParaRPr lang="nl-NL"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4" name="Line 3"/>
          <p:cNvSpPr>
            <a:spLocks noChangeShapeType="1"/>
          </p:cNvSpPr>
          <p:nvPr/>
        </p:nvSpPr>
        <p:spPr bwMode="auto">
          <a:xfrm>
            <a:off x="0" y="21921788"/>
            <a:ext cx="36001325" cy="0"/>
          </a:xfrm>
          <a:prstGeom prst="line">
            <a:avLst/>
          </a:prstGeom>
          <a:noFill/>
          <a:ln w="25400">
            <a:solidFill>
              <a:schemeClr val="tx1"/>
            </a:solidFill>
            <a:miter lim="800000"/>
            <a:headEnd/>
            <a:tailEnd/>
          </a:ln>
        </p:spPr>
        <p:txBody>
          <a:bodyPr lIns="0" tIns="0" rIns="0" bIns="0"/>
          <a:lstStyle/>
          <a:p>
            <a:pPr>
              <a:defRPr/>
            </a:pPr>
            <a:endParaRPr lang="en-GB">
              <a:latin typeface="American Typewriter" pitchFamily="80" charset="0"/>
              <a:ea typeface="Arial" pitchFamily="80" charset="0"/>
              <a:cs typeface="+mn-cs"/>
              <a:sym typeface="American Typewriter" pitchFamily="80" charset="0"/>
            </a:endParaRPr>
          </a:p>
        </p:txBody>
      </p:sp>
      <p:sp>
        <p:nvSpPr>
          <p:cNvPr id="5" name="Line 5"/>
          <p:cNvSpPr>
            <a:spLocks noChangeShapeType="1"/>
          </p:cNvSpPr>
          <p:nvPr/>
        </p:nvSpPr>
        <p:spPr bwMode="auto">
          <a:xfrm>
            <a:off x="0" y="21921788"/>
            <a:ext cx="36001325" cy="0"/>
          </a:xfrm>
          <a:prstGeom prst="line">
            <a:avLst/>
          </a:prstGeom>
          <a:noFill/>
          <a:ln w="25400">
            <a:solidFill>
              <a:srgbClr val="BE311A"/>
            </a:solidFill>
            <a:miter lim="800000"/>
            <a:headEnd/>
            <a:tailEnd/>
          </a:ln>
        </p:spPr>
        <p:txBody>
          <a:bodyPr lIns="0" tIns="0" rIns="0" bIns="0"/>
          <a:lstStyle/>
          <a:p>
            <a:pPr>
              <a:defRPr/>
            </a:pPr>
            <a:endParaRPr lang="en-GB">
              <a:latin typeface="American Typewriter" pitchFamily="80" charset="0"/>
              <a:ea typeface="Arial" pitchFamily="80" charset="0"/>
              <a:cs typeface="+mn-cs"/>
              <a:sym typeface="American Typewriter" pitchFamily="80" charset="0"/>
            </a:endParaRPr>
          </a:p>
        </p:txBody>
      </p:sp>
      <p:pic>
        <p:nvPicPr>
          <p:cNvPr id="6" name="Afbeelding 6" descr="logo_RU_NL_A4_CMYK.png"/>
          <p:cNvPicPr>
            <a:picLocks noChangeAspect="1"/>
          </p:cNvPicPr>
          <p:nvPr userDrawn="1"/>
        </p:nvPicPr>
        <p:blipFill>
          <a:blip r:embed="rId2"/>
          <a:srcRect/>
          <a:stretch>
            <a:fillRect/>
          </a:stretch>
        </p:blipFill>
        <p:spPr bwMode="auto">
          <a:xfrm>
            <a:off x="24071263" y="22752050"/>
            <a:ext cx="10534650" cy="1620838"/>
          </a:xfrm>
          <a:prstGeom prst="rect">
            <a:avLst/>
          </a:prstGeom>
          <a:noFill/>
          <a:ln w="9525">
            <a:noFill/>
            <a:miter lim="800000"/>
            <a:headEnd/>
            <a:tailEnd/>
          </a:ln>
        </p:spPr>
      </p:pic>
      <p:sp>
        <p:nvSpPr>
          <p:cNvPr id="7" name="Tijdelijke aanduiding voor afbeelding 2"/>
          <p:cNvSpPr>
            <a:spLocks noGrp="1" noChangeAspect="1"/>
          </p:cNvSpPr>
          <p:nvPr/>
        </p:nvSpPr>
        <p:spPr bwMode="auto">
          <a:xfrm>
            <a:off x="27841575" y="13652500"/>
            <a:ext cx="24341138" cy="17064038"/>
          </a:xfrm>
          <a:prstGeom prst="rect">
            <a:avLst/>
          </a:prstGeom>
          <a:noFill/>
          <a:ln w="12700">
            <a:noFill/>
            <a:miter lim="800000"/>
            <a:headEnd/>
            <a:tailEnd/>
          </a:ln>
        </p:spPr>
        <p:txBody>
          <a:bodyPr lIns="62569" tIns="62569" rIns="62569" bIns="62569"/>
          <a:lstStyle/>
          <a:p>
            <a:pPr marL="422748" indent="-422748" defTabSz="1125612" eaLnBrk="0" hangingPunct="0">
              <a:buFontTx/>
              <a:buChar char="•"/>
              <a:defRPr/>
            </a:pPr>
            <a:endParaRPr lang="nl-NL" sz="2600">
              <a:solidFill>
                <a:srgbClr val="141313"/>
              </a:solidFill>
              <a:latin typeface="Arial" charset="0"/>
              <a:ea typeface="+mn-ea"/>
              <a:cs typeface="+mn-cs"/>
              <a:sym typeface="Kievit-Book" charset="0"/>
            </a:endParaRPr>
          </a:p>
        </p:txBody>
      </p:sp>
      <p:sp>
        <p:nvSpPr>
          <p:cNvPr id="3" name="Tijdelijke aanduiding voor afbeelding 2"/>
          <p:cNvSpPr>
            <a:spLocks noGrp="1" noChangeAspect="1"/>
          </p:cNvSpPr>
          <p:nvPr>
            <p:ph type="pic" idx="1"/>
          </p:nvPr>
        </p:nvSpPr>
        <p:spPr>
          <a:xfrm>
            <a:off x="0" y="0"/>
            <a:ext cx="10837333" cy="6580000"/>
          </a:xfrm>
          <a:ln>
            <a:solidFill>
              <a:schemeClr val="tx1"/>
            </a:solidFill>
          </a:ln>
        </p:spPr>
        <p:txBody>
          <a:bodyPr lIns="41119" tIns="41119" rIns="41119" bIns="41119"/>
          <a:lstStyle>
            <a:lvl1pPr marL="0" indent="0">
              <a:buNone/>
              <a:defRPr sz="1100"/>
            </a:lvl1pPr>
            <a:lvl2pPr marL="370064" indent="0">
              <a:buNone/>
              <a:defRPr sz="2300"/>
            </a:lvl2pPr>
            <a:lvl3pPr marL="740129" indent="0">
              <a:buNone/>
              <a:defRPr sz="1900"/>
            </a:lvl3pPr>
            <a:lvl4pPr marL="1110193" indent="0">
              <a:buNone/>
              <a:defRPr sz="1600"/>
            </a:lvl4pPr>
            <a:lvl5pPr marL="1480257" indent="0">
              <a:buNone/>
              <a:defRPr sz="1600"/>
            </a:lvl5pPr>
            <a:lvl6pPr marL="1850322" indent="0">
              <a:buNone/>
              <a:defRPr sz="1600"/>
            </a:lvl6pPr>
            <a:lvl7pPr marL="2220386" indent="0">
              <a:buNone/>
              <a:defRPr sz="1600"/>
            </a:lvl7pPr>
            <a:lvl8pPr marL="2590450" indent="0">
              <a:buNone/>
              <a:defRPr sz="1600"/>
            </a:lvl8pPr>
            <a:lvl9pPr marL="2960515" indent="0">
              <a:buNone/>
              <a:defRPr sz="1600"/>
            </a:lvl9pPr>
          </a:lstStyle>
          <a:p>
            <a:pPr lvl="0"/>
            <a:endParaRPr lang="nl-NL" noProof="0" dirty="0" smtClean="0">
              <a:sym typeface="Kievit-Book" charset="0"/>
            </a:endParaRP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492375" y="2581275"/>
            <a:ext cx="30589538" cy="2713038"/>
          </a:xfrm>
          <a:prstGeom prst="rect">
            <a:avLst/>
          </a:prstGeom>
          <a:noFill/>
          <a:ln w="12700">
            <a:noFill/>
            <a:miter lim="800000"/>
            <a:headEnd/>
            <a:tailEnd/>
          </a:ln>
        </p:spPr>
        <p:txBody>
          <a:bodyPr vert="horz" wrap="square" lIns="62569" tIns="62569" rIns="62569" bIns="62569" numCol="1" anchor="t" anchorCtr="0" compatLnSpc="1">
            <a:prstTxWarp prst="textNoShape">
              <a:avLst/>
            </a:prstTxWarp>
          </a:bodyPr>
          <a:lstStyle/>
          <a:p>
            <a:pPr lvl="0"/>
            <a:endParaRPr lang="nl-NL" smtClean="0">
              <a:sym typeface="Kievit-Book"/>
            </a:endParaRPr>
          </a:p>
        </p:txBody>
      </p:sp>
      <p:sp>
        <p:nvSpPr>
          <p:cNvPr id="1027" name="Rectangle 2"/>
          <p:cNvSpPr>
            <a:spLocks noGrp="1" noChangeArrowheads="1"/>
          </p:cNvSpPr>
          <p:nvPr>
            <p:ph type="body" idx="1"/>
          </p:nvPr>
        </p:nvSpPr>
        <p:spPr bwMode="auto">
          <a:xfrm>
            <a:off x="2492375" y="5337175"/>
            <a:ext cx="30589538" cy="15535275"/>
          </a:xfrm>
          <a:prstGeom prst="rect">
            <a:avLst/>
          </a:prstGeom>
          <a:noFill/>
          <a:ln w="12700">
            <a:noFill/>
            <a:miter lim="800000"/>
            <a:headEnd/>
            <a:tailEnd/>
          </a:ln>
        </p:spPr>
        <p:txBody>
          <a:bodyPr vert="horz" wrap="square" lIns="62569" tIns="62569" rIns="62569" bIns="62569" numCol="1" anchor="t" anchorCtr="0" compatLnSpc="1">
            <a:prstTxWarp prst="textNoShape">
              <a:avLst/>
            </a:prstTxWarp>
          </a:bodyPr>
          <a:lstStyle/>
          <a:p>
            <a:pPr lvl="0"/>
            <a:endParaRPr lang="nl-NL" smtClean="0">
              <a:sym typeface="Kievit-Book"/>
            </a:endParaRPr>
          </a:p>
        </p:txBody>
      </p:sp>
    </p:spTree>
  </p:cSld>
  <p:clrMap bg1="dk2" tx1="lt1" bg2="dk1" tx2="lt2" accent1="accent1" accent2="accent2" accent3="accent3" accent4="accent4" accent5="accent5" accent6="accent6" hlink="hlink" folHlink="folHlink"/>
  <p:sldLayoutIdLst>
    <p:sldLayoutId id="2147484195" r:id="rId1"/>
  </p:sldLayoutIdLst>
  <p:transition xmlns:p14="http://schemas.microsoft.com/office/powerpoint/2010/main"/>
  <p:timing>
    <p:tnLst>
      <p:par>
        <p:cTn xmlns:p14="http://schemas.microsoft.com/office/powerpoint/2010/main" id="1" dur="indefinite" restart="never" nodeType="tmRoot"/>
      </p:par>
    </p:tnLst>
  </p:timing>
  <p:hf sldNum="0" hdr="0" dt="0"/>
  <p:txStyles>
    <p:titleStyle>
      <a:lvl1pPr algn="l" defTabSz="1125538" rtl="0" eaLnBrk="0" fontAlgn="base" hangingPunct="0">
        <a:spcBef>
          <a:spcPct val="0"/>
        </a:spcBef>
        <a:spcAft>
          <a:spcPct val="0"/>
        </a:spcAft>
        <a:defRPr sz="3700" b="1">
          <a:solidFill>
            <a:srgbClr val="BE311A"/>
          </a:solidFill>
          <a:latin typeface="+mj-lt"/>
          <a:ea typeface="+mj-ea"/>
          <a:cs typeface="+mj-cs"/>
          <a:sym typeface="Kievit-Book"/>
        </a:defRPr>
      </a:lvl1pPr>
      <a:lvl2pPr algn="l" defTabSz="1125538" rtl="0" eaLnBrk="0" fontAlgn="base" hangingPunct="0">
        <a:spcBef>
          <a:spcPct val="0"/>
        </a:spcBef>
        <a:spcAft>
          <a:spcPct val="0"/>
        </a:spcAft>
        <a:defRPr sz="3700" b="1">
          <a:solidFill>
            <a:srgbClr val="BE311A"/>
          </a:solidFill>
          <a:latin typeface="Arial" charset="0"/>
          <a:ea typeface="ＭＳ Ｐゴシック" charset="-128"/>
          <a:cs typeface="Arial" pitchFamily="80" charset="0"/>
          <a:sym typeface="Kievit-Book"/>
        </a:defRPr>
      </a:lvl2pPr>
      <a:lvl3pPr algn="l" defTabSz="1125538" rtl="0" eaLnBrk="0" fontAlgn="base" hangingPunct="0">
        <a:spcBef>
          <a:spcPct val="0"/>
        </a:spcBef>
        <a:spcAft>
          <a:spcPct val="0"/>
        </a:spcAft>
        <a:defRPr sz="3700" b="1">
          <a:solidFill>
            <a:srgbClr val="BE311A"/>
          </a:solidFill>
          <a:latin typeface="Arial" charset="0"/>
          <a:ea typeface="ＭＳ Ｐゴシック" charset="-128"/>
          <a:cs typeface="Arial" pitchFamily="80" charset="0"/>
          <a:sym typeface="Kievit-Book"/>
        </a:defRPr>
      </a:lvl3pPr>
      <a:lvl4pPr algn="l" defTabSz="1125538" rtl="0" eaLnBrk="0" fontAlgn="base" hangingPunct="0">
        <a:spcBef>
          <a:spcPct val="0"/>
        </a:spcBef>
        <a:spcAft>
          <a:spcPct val="0"/>
        </a:spcAft>
        <a:defRPr sz="3700" b="1">
          <a:solidFill>
            <a:srgbClr val="BE311A"/>
          </a:solidFill>
          <a:latin typeface="Arial" charset="0"/>
          <a:ea typeface="ＭＳ Ｐゴシック" charset="-128"/>
          <a:cs typeface="Arial" pitchFamily="80" charset="0"/>
          <a:sym typeface="Kievit-Book"/>
        </a:defRPr>
      </a:lvl4pPr>
      <a:lvl5pPr algn="l" defTabSz="1125538" rtl="0" eaLnBrk="0" fontAlgn="base" hangingPunct="0">
        <a:spcBef>
          <a:spcPct val="0"/>
        </a:spcBef>
        <a:spcAft>
          <a:spcPct val="0"/>
        </a:spcAft>
        <a:defRPr sz="3700" b="1">
          <a:solidFill>
            <a:srgbClr val="BE311A"/>
          </a:solidFill>
          <a:latin typeface="Arial" charset="0"/>
          <a:ea typeface="ＭＳ Ｐゴシック" charset="-128"/>
          <a:cs typeface="Arial" pitchFamily="80" charset="0"/>
          <a:sym typeface="Kievit-Book"/>
        </a:defRPr>
      </a:lvl5pPr>
      <a:lvl6pPr marL="370064" algn="l" rtl="0" fontAlgn="base">
        <a:spcBef>
          <a:spcPct val="0"/>
        </a:spcBef>
        <a:spcAft>
          <a:spcPct val="0"/>
        </a:spcAft>
        <a:defRPr sz="3900">
          <a:solidFill>
            <a:srgbClr val="901F1F"/>
          </a:solidFill>
          <a:latin typeface="Kievit-Book" charset="0"/>
          <a:ea typeface="ヒラギノ角ゴ ProN W3" charset="-128"/>
          <a:cs typeface="ヒラギノ角ゴ ProN W3" charset="-128"/>
          <a:sym typeface="Kievit-Book" charset="0"/>
        </a:defRPr>
      </a:lvl6pPr>
      <a:lvl7pPr marL="740129" algn="l" rtl="0" fontAlgn="base">
        <a:spcBef>
          <a:spcPct val="0"/>
        </a:spcBef>
        <a:spcAft>
          <a:spcPct val="0"/>
        </a:spcAft>
        <a:defRPr sz="3900">
          <a:solidFill>
            <a:srgbClr val="901F1F"/>
          </a:solidFill>
          <a:latin typeface="Kievit-Book" charset="0"/>
          <a:ea typeface="ヒラギノ角ゴ ProN W3" charset="-128"/>
          <a:cs typeface="ヒラギノ角ゴ ProN W3" charset="-128"/>
          <a:sym typeface="Kievit-Book" charset="0"/>
        </a:defRPr>
      </a:lvl7pPr>
      <a:lvl8pPr marL="1110193" algn="l" rtl="0" fontAlgn="base">
        <a:spcBef>
          <a:spcPct val="0"/>
        </a:spcBef>
        <a:spcAft>
          <a:spcPct val="0"/>
        </a:spcAft>
        <a:defRPr sz="3900">
          <a:solidFill>
            <a:srgbClr val="901F1F"/>
          </a:solidFill>
          <a:latin typeface="Kievit-Book" charset="0"/>
          <a:ea typeface="ヒラギノ角ゴ ProN W3" charset="-128"/>
          <a:cs typeface="ヒラギノ角ゴ ProN W3" charset="-128"/>
          <a:sym typeface="Kievit-Book" charset="0"/>
        </a:defRPr>
      </a:lvl8pPr>
      <a:lvl9pPr marL="1480257" algn="l" rtl="0" fontAlgn="base">
        <a:spcBef>
          <a:spcPct val="0"/>
        </a:spcBef>
        <a:spcAft>
          <a:spcPct val="0"/>
        </a:spcAft>
        <a:defRPr sz="3900">
          <a:solidFill>
            <a:srgbClr val="901F1F"/>
          </a:solidFill>
          <a:latin typeface="Kievit-Book" charset="0"/>
          <a:ea typeface="ヒラギノ角ゴ ProN W3" charset="-128"/>
          <a:cs typeface="ヒラギノ角ゴ ProN W3" charset="-128"/>
          <a:sym typeface="Kievit-Book" charset="0"/>
        </a:defRPr>
      </a:lvl9pPr>
    </p:titleStyle>
    <p:bodyStyle>
      <a:lvl1pPr marL="422275" indent="-422275" algn="l" defTabSz="1125538" rtl="0" eaLnBrk="0" fontAlgn="base" hangingPunct="0">
        <a:spcBef>
          <a:spcPct val="0"/>
        </a:spcBef>
        <a:spcAft>
          <a:spcPct val="0"/>
        </a:spcAft>
        <a:buChar char="•"/>
        <a:defRPr sz="3100">
          <a:solidFill>
            <a:srgbClr val="141313"/>
          </a:solidFill>
          <a:latin typeface="+mn-lt"/>
          <a:ea typeface="+mn-ea"/>
          <a:cs typeface="+mn-cs"/>
          <a:sym typeface="Kievit-Book"/>
        </a:defRPr>
      </a:lvl1pPr>
      <a:lvl2pPr marL="914400" indent="-350838" algn="l" defTabSz="1125538" rtl="0" eaLnBrk="0" fontAlgn="base" hangingPunct="0">
        <a:spcBef>
          <a:spcPct val="0"/>
        </a:spcBef>
        <a:spcAft>
          <a:spcPct val="0"/>
        </a:spcAft>
        <a:buChar char="–"/>
        <a:defRPr sz="3700">
          <a:solidFill>
            <a:srgbClr val="141313"/>
          </a:solidFill>
          <a:latin typeface="+mn-lt"/>
          <a:ea typeface="+mn-ea"/>
          <a:cs typeface="+mn-cs"/>
          <a:sym typeface="Kievit-Book"/>
        </a:defRPr>
      </a:lvl2pPr>
      <a:lvl3pPr marL="1408113" indent="-282575" algn="l" defTabSz="1125538" rtl="0" eaLnBrk="0" fontAlgn="base" hangingPunct="0">
        <a:spcBef>
          <a:spcPct val="0"/>
        </a:spcBef>
        <a:spcAft>
          <a:spcPct val="0"/>
        </a:spcAft>
        <a:buChar char="•"/>
        <a:defRPr sz="3700">
          <a:solidFill>
            <a:srgbClr val="141313"/>
          </a:solidFill>
          <a:latin typeface="+mn-lt"/>
          <a:ea typeface="+mn-ea"/>
          <a:cs typeface="+mn-cs"/>
          <a:sym typeface="Kievit-Book"/>
        </a:defRPr>
      </a:lvl3pPr>
      <a:lvl4pPr marL="1970088" indent="-280988" algn="l" defTabSz="1125538" rtl="0" eaLnBrk="0" fontAlgn="base" hangingPunct="0">
        <a:spcBef>
          <a:spcPct val="0"/>
        </a:spcBef>
        <a:spcAft>
          <a:spcPct val="0"/>
        </a:spcAft>
        <a:buChar char="–"/>
        <a:defRPr sz="3700">
          <a:solidFill>
            <a:srgbClr val="141313"/>
          </a:solidFill>
          <a:latin typeface="+mn-lt"/>
          <a:ea typeface="+mn-ea"/>
          <a:cs typeface="+mn-cs"/>
          <a:sym typeface="Kievit-Book"/>
        </a:defRPr>
      </a:lvl4pPr>
      <a:lvl5pPr marL="2533650" indent="-280988" algn="l" defTabSz="1125538" rtl="0" eaLnBrk="0" fontAlgn="base" hangingPunct="0">
        <a:spcBef>
          <a:spcPct val="0"/>
        </a:spcBef>
        <a:spcAft>
          <a:spcPct val="0"/>
        </a:spcAft>
        <a:buChar char="»"/>
        <a:defRPr sz="3700">
          <a:solidFill>
            <a:srgbClr val="141313"/>
          </a:solidFill>
          <a:latin typeface="+mn-lt"/>
          <a:ea typeface="+mn-ea"/>
          <a:cs typeface="+mn-cs"/>
          <a:sym typeface="Kievit-Book"/>
        </a:defRPr>
      </a:lvl5pPr>
      <a:lvl6pPr marL="370064" algn="l" rtl="0" fontAlgn="base">
        <a:spcBef>
          <a:spcPct val="0"/>
        </a:spcBef>
        <a:spcAft>
          <a:spcPct val="0"/>
        </a:spcAft>
        <a:defRPr sz="2400">
          <a:solidFill>
            <a:srgbClr val="141313"/>
          </a:solidFill>
          <a:latin typeface="+mn-lt"/>
          <a:ea typeface="+mn-ea"/>
          <a:cs typeface="+mn-cs"/>
          <a:sym typeface="Kievit-Book" charset="0"/>
        </a:defRPr>
      </a:lvl6pPr>
      <a:lvl7pPr marL="740129" algn="l" rtl="0" fontAlgn="base">
        <a:spcBef>
          <a:spcPct val="0"/>
        </a:spcBef>
        <a:spcAft>
          <a:spcPct val="0"/>
        </a:spcAft>
        <a:defRPr sz="2400">
          <a:solidFill>
            <a:srgbClr val="141313"/>
          </a:solidFill>
          <a:latin typeface="+mn-lt"/>
          <a:ea typeface="+mn-ea"/>
          <a:cs typeface="+mn-cs"/>
          <a:sym typeface="Kievit-Book" charset="0"/>
        </a:defRPr>
      </a:lvl7pPr>
      <a:lvl8pPr marL="1110193" algn="l" rtl="0" fontAlgn="base">
        <a:spcBef>
          <a:spcPct val="0"/>
        </a:spcBef>
        <a:spcAft>
          <a:spcPct val="0"/>
        </a:spcAft>
        <a:defRPr sz="2400">
          <a:solidFill>
            <a:srgbClr val="141313"/>
          </a:solidFill>
          <a:latin typeface="+mn-lt"/>
          <a:ea typeface="+mn-ea"/>
          <a:cs typeface="+mn-cs"/>
          <a:sym typeface="Kievit-Book" charset="0"/>
        </a:defRPr>
      </a:lvl8pPr>
      <a:lvl9pPr marL="1480257" algn="l" rtl="0" fontAlgn="base">
        <a:spcBef>
          <a:spcPct val="0"/>
        </a:spcBef>
        <a:spcAft>
          <a:spcPct val="0"/>
        </a:spcAft>
        <a:defRPr sz="2400">
          <a:solidFill>
            <a:srgbClr val="141313"/>
          </a:solidFill>
          <a:latin typeface="+mn-lt"/>
          <a:ea typeface="+mn-ea"/>
          <a:cs typeface="+mn-cs"/>
          <a:sym typeface="Kievit-Book" charset="0"/>
        </a:defRPr>
      </a:lvl9pPr>
    </p:bodyStyle>
    <p:otherStyle>
      <a:defPPr>
        <a:defRPr lang="nl-NL"/>
      </a:defPPr>
      <a:lvl1pPr marL="0" algn="l" defTabSz="740129" rtl="0" eaLnBrk="1" latinLnBrk="0" hangingPunct="1">
        <a:defRPr sz="1500" kern="1200">
          <a:solidFill>
            <a:schemeClr val="tx1"/>
          </a:solidFill>
          <a:latin typeface="+mn-lt"/>
          <a:ea typeface="+mn-ea"/>
          <a:cs typeface="+mn-cs"/>
        </a:defRPr>
      </a:lvl1pPr>
      <a:lvl2pPr marL="370064" algn="l" defTabSz="740129" rtl="0" eaLnBrk="1" latinLnBrk="0" hangingPunct="1">
        <a:defRPr sz="1500" kern="1200">
          <a:solidFill>
            <a:schemeClr val="tx1"/>
          </a:solidFill>
          <a:latin typeface="+mn-lt"/>
          <a:ea typeface="+mn-ea"/>
          <a:cs typeface="+mn-cs"/>
        </a:defRPr>
      </a:lvl2pPr>
      <a:lvl3pPr marL="740129" algn="l" defTabSz="740129" rtl="0" eaLnBrk="1" latinLnBrk="0" hangingPunct="1">
        <a:defRPr sz="1500" kern="1200">
          <a:solidFill>
            <a:schemeClr val="tx1"/>
          </a:solidFill>
          <a:latin typeface="+mn-lt"/>
          <a:ea typeface="+mn-ea"/>
          <a:cs typeface="+mn-cs"/>
        </a:defRPr>
      </a:lvl3pPr>
      <a:lvl4pPr marL="1110193" algn="l" defTabSz="740129" rtl="0" eaLnBrk="1" latinLnBrk="0" hangingPunct="1">
        <a:defRPr sz="1500" kern="1200">
          <a:solidFill>
            <a:schemeClr val="tx1"/>
          </a:solidFill>
          <a:latin typeface="+mn-lt"/>
          <a:ea typeface="+mn-ea"/>
          <a:cs typeface="+mn-cs"/>
        </a:defRPr>
      </a:lvl4pPr>
      <a:lvl5pPr marL="1480257" algn="l" defTabSz="740129" rtl="0" eaLnBrk="1" latinLnBrk="0" hangingPunct="1">
        <a:defRPr sz="1500" kern="1200">
          <a:solidFill>
            <a:schemeClr val="tx1"/>
          </a:solidFill>
          <a:latin typeface="+mn-lt"/>
          <a:ea typeface="+mn-ea"/>
          <a:cs typeface="+mn-cs"/>
        </a:defRPr>
      </a:lvl5pPr>
      <a:lvl6pPr marL="1850322" algn="l" defTabSz="740129" rtl="0" eaLnBrk="1" latinLnBrk="0" hangingPunct="1">
        <a:defRPr sz="1500" kern="1200">
          <a:solidFill>
            <a:schemeClr val="tx1"/>
          </a:solidFill>
          <a:latin typeface="+mn-lt"/>
          <a:ea typeface="+mn-ea"/>
          <a:cs typeface="+mn-cs"/>
        </a:defRPr>
      </a:lvl6pPr>
      <a:lvl7pPr marL="2220386" algn="l" defTabSz="740129" rtl="0" eaLnBrk="1" latinLnBrk="0" hangingPunct="1">
        <a:defRPr sz="1500" kern="1200">
          <a:solidFill>
            <a:schemeClr val="tx1"/>
          </a:solidFill>
          <a:latin typeface="+mn-lt"/>
          <a:ea typeface="+mn-ea"/>
          <a:cs typeface="+mn-cs"/>
        </a:defRPr>
      </a:lvl7pPr>
      <a:lvl8pPr marL="2590450" algn="l" defTabSz="740129" rtl="0" eaLnBrk="1" latinLnBrk="0" hangingPunct="1">
        <a:defRPr sz="1500" kern="1200">
          <a:solidFill>
            <a:schemeClr val="tx1"/>
          </a:solidFill>
          <a:latin typeface="+mn-lt"/>
          <a:ea typeface="+mn-ea"/>
          <a:cs typeface="+mn-cs"/>
        </a:defRPr>
      </a:lvl8pPr>
      <a:lvl9pPr marL="2960515" algn="l" defTabSz="74012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8.jpe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notesSlide" Target="../notesSlides/notesSlide1.xml"/><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oleObject" Target="../embeddings/oleObject1.bin"/><Relationship Id="rId7" Type="http://schemas.openxmlformats.org/officeDocument/2006/relationships/oleObject" Target="../embeddings/Microsoft_Excel_97_-_2004-blad1.xls"/><Relationship Id="rId8" Type="http://schemas.openxmlformats.org/officeDocument/2006/relationships/image" Target="../media/image4.png"/><Relationship Id="rId9" Type="http://schemas.openxmlformats.org/officeDocument/2006/relationships/oleObject" Target="../embeddings/oleObject2.bin"/><Relationship Id="rId10" Type="http://schemas.openxmlformats.org/officeDocument/2006/relationships/oleObject" Target="../embeddings/Microsoft_Excel_97_-_2004-blad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8"/>
          <p:cNvSpPr>
            <a:spLocks noChangeArrowheads="1"/>
          </p:cNvSpPr>
          <p:nvPr/>
        </p:nvSpPr>
        <p:spPr bwMode="auto">
          <a:xfrm>
            <a:off x="11089482" y="6624911"/>
            <a:ext cx="13249472" cy="2432050"/>
          </a:xfrm>
          <a:prstGeom prst="rect">
            <a:avLst/>
          </a:prstGeom>
          <a:solidFill>
            <a:srgbClr val="F4F5F6"/>
          </a:solidFill>
          <a:ln w="9525">
            <a:solidFill>
              <a:schemeClr val="tx1"/>
            </a:solidFill>
            <a:miter lim="800000"/>
            <a:headEnd/>
            <a:tailEnd/>
          </a:ln>
        </p:spPr>
        <p:txBody>
          <a:bodyPr wrap="none" lIns="74013" tIns="37006" rIns="74013" bIns="37006" anchor="ctr"/>
          <a:lstStyle/>
          <a:p>
            <a:endParaRPr lang="nl-NL">
              <a:ea typeface="ヒラギノ明朝 ProN W3"/>
              <a:cs typeface="ヒラギノ明朝 ProN W3"/>
            </a:endParaRPr>
          </a:p>
        </p:txBody>
      </p:sp>
      <p:sp>
        <p:nvSpPr>
          <p:cNvPr id="5122" name="Rectangle 6"/>
          <p:cNvSpPr>
            <a:spLocks noChangeArrowheads="1"/>
          </p:cNvSpPr>
          <p:nvPr/>
        </p:nvSpPr>
        <p:spPr bwMode="auto">
          <a:xfrm>
            <a:off x="0" y="0"/>
            <a:ext cx="36004500" cy="3281363"/>
          </a:xfrm>
          <a:prstGeom prst="rect">
            <a:avLst/>
          </a:prstGeom>
          <a:solidFill>
            <a:schemeClr val="accent1"/>
          </a:solidFill>
          <a:ln w="9525">
            <a:solidFill>
              <a:srgbClr val="BE311A"/>
            </a:solidFill>
            <a:miter lim="800000"/>
            <a:headEnd/>
            <a:tailEnd/>
          </a:ln>
        </p:spPr>
        <p:txBody>
          <a:bodyPr wrap="none" lIns="0" tIns="0" rIns="0" bIns="0" anchor="ctr"/>
          <a:lstStyle/>
          <a:p>
            <a:pPr algn="ctr" defTabSz="1125538"/>
            <a:endParaRPr lang="nl-NL" sz="7400" b="1">
              <a:latin typeface="Arial" charset="0"/>
              <a:ea typeface="ヒラギノ明朝 ProN W3"/>
              <a:cs typeface="ヒラギノ明朝 ProN W3"/>
            </a:endParaRPr>
          </a:p>
        </p:txBody>
      </p:sp>
      <p:sp>
        <p:nvSpPr>
          <p:cNvPr id="5123" name="Text Box 7"/>
          <p:cNvSpPr txBox="1">
            <a:spLocks noChangeArrowheads="1"/>
          </p:cNvSpPr>
          <p:nvPr/>
        </p:nvSpPr>
        <p:spPr bwMode="auto">
          <a:xfrm>
            <a:off x="8220075" y="3638550"/>
            <a:ext cx="18781713" cy="2036763"/>
          </a:xfrm>
          <a:prstGeom prst="rect">
            <a:avLst/>
          </a:prstGeom>
          <a:solidFill>
            <a:srgbClr val="F4F5F6"/>
          </a:solidFill>
          <a:ln w="9525">
            <a:noFill/>
            <a:miter lim="800000"/>
            <a:headEnd/>
            <a:tailEnd/>
          </a:ln>
        </p:spPr>
        <p:txBody>
          <a:bodyPr lIns="112625" tIns="56313" rIns="112625" bIns="56313">
            <a:spAutoFit/>
          </a:bodyPr>
          <a:lstStyle/>
          <a:p>
            <a:pPr algn="ctr" defTabSz="1125538"/>
            <a:endParaRPr lang="en-US" sz="3500">
              <a:solidFill>
                <a:schemeClr val="bg1"/>
              </a:solidFill>
              <a:latin typeface="Arial" charset="0"/>
              <a:ea typeface="ヒラギノ明朝 ProN W3"/>
              <a:cs typeface="ヒラギノ明朝 ProN W3"/>
            </a:endParaRPr>
          </a:p>
          <a:p>
            <a:pPr algn="ctr" defTabSz="1125538"/>
            <a:endParaRPr lang="en-US" sz="3000">
              <a:solidFill>
                <a:schemeClr val="bg1"/>
              </a:solidFill>
              <a:latin typeface="Arial" charset="0"/>
              <a:ea typeface="ヒラギノ明朝 ProN W3"/>
              <a:cs typeface="ヒラギノ明朝 ProN W3"/>
            </a:endParaRPr>
          </a:p>
          <a:p>
            <a:pPr algn="ctr" defTabSz="1125538"/>
            <a:endParaRPr lang="en-US" sz="3000">
              <a:solidFill>
                <a:schemeClr val="bg1"/>
              </a:solidFill>
              <a:latin typeface="Arial" charset="0"/>
              <a:ea typeface="ヒラギノ明朝 ProN W3"/>
              <a:cs typeface="ヒラギノ明朝 ProN W3"/>
            </a:endParaRPr>
          </a:p>
          <a:p>
            <a:pPr algn="ctr" defTabSz="1125538"/>
            <a:endParaRPr lang="en-US" sz="3000">
              <a:solidFill>
                <a:schemeClr val="bg1"/>
              </a:solidFill>
              <a:latin typeface="Arial" charset="0"/>
              <a:ea typeface="ヒラギノ明朝 ProN W3"/>
              <a:cs typeface="ヒラギノ明朝 ProN W3"/>
            </a:endParaRPr>
          </a:p>
        </p:txBody>
      </p:sp>
      <p:sp>
        <p:nvSpPr>
          <p:cNvPr id="5124" name="Rectangle 8"/>
          <p:cNvSpPr>
            <a:spLocks noChangeArrowheads="1"/>
          </p:cNvSpPr>
          <p:nvPr/>
        </p:nvSpPr>
        <p:spPr bwMode="auto">
          <a:xfrm>
            <a:off x="647700" y="12818046"/>
            <a:ext cx="9145588" cy="7992441"/>
          </a:xfrm>
          <a:prstGeom prst="rect">
            <a:avLst/>
          </a:prstGeom>
          <a:solidFill>
            <a:srgbClr val="F4F5F6"/>
          </a:solidFill>
          <a:ln w="9525">
            <a:solidFill>
              <a:schemeClr val="tx1"/>
            </a:solidFill>
            <a:miter lim="800000"/>
            <a:headEnd/>
            <a:tailEnd/>
          </a:ln>
        </p:spPr>
        <p:txBody>
          <a:bodyPr wrap="none" lIns="74013" tIns="37006" rIns="74013" bIns="37006" anchor="ctr"/>
          <a:lstStyle/>
          <a:p>
            <a:endParaRPr lang="nl-NL">
              <a:ea typeface="ヒラギノ明朝 ProN W3"/>
              <a:cs typeface="ヒラギノ明朝 ProN W3"/>
            </a:endParaRPr>
          </a:p>
        </p:txBody>
      </p:sp>
      <p:sp>
        <p:nvSpPr>
          <p:cNvPr id="5125" name="Text Box 4"/>
          <p:cNvSpPr txBox="1">
            <a:spLocks noChangeArrowheads="1"/>
          </p:cNvSpPr>
          <p:nvPr/>
        </p:nvSpPr>
        <p:spPr bwMode="auto">
          <a:xfrm>
            <a:off x="1860550" y="23299738"/>
            <a:ext cx="9480550" cy="866775"/>
          </a:xfrm>
          <a:prstGeom prst="rect">
            <a:avLst/>
          </a:prstGeom>
          <a:noFill/>
          <a:ln w="9525">
            <a:noFill/>
            <a:miter lim="800000"/>
            <a:headEnd/>
            <a:tailEnd/>
          </a:ln>
        </p:spPr>
        <p:txBody>
          <a:bodyPr lIns="112625" tIns="56313" rIns="112625" bIns="56313">
            <a:spAutoFit/>
          </a:bodyPr>
          <a:lstStyle/>
          <a:p>
            <a:pPr defTabSz="1125538">
              <a:spcBef>
                <a:spcPct val="50000"/>
              </a:spcBef>
            </a:pPr>
            <a:r>
              <a:rPr lang="en-US" b="1">
                <a:solidFill>
                  <a:srgbClr val="BE311A"/>
                </a:solidFill>
                <a:latin typeface="Times New Roman" pitchFamily="18" charset="0"/>
                <a:ea typeface="ヒラギノ明朝 ProN W3"/>
                <a:cs typeface="ヒラギノ明朝 ProN W3"/>
              </a:rPr>
              <a:t>Behavioural Science Institute</a:t>
            </a:r>
          </a:p>
        </p:txBody>
      </p:sp>
      <p:sp>
        <p:nvSpPr>
          <p:cNvPr id="5126" name="Text Box 12"/>
          <p:cNvSpPr txBox="1">
            <a:spLocks noChangeArrowheads="1"/>
          </p:cNvSpPr>
          <p:nvPr/>
        </p:nvSpPr>
        <p:spPr bwMode="auto">
          <a:xfrm>
            <a:off x="2640013" y="647700"/>
            <a:ext cx="30724475" cy="2475392"/>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en-US" sz="7800" b="1" dirty="0">
                <a:ea typeface="ヒラギノ明朝 ProN W3"/>
                <a:cs typeface="ヒラギノ明朝 ProN W3"/>
              </a:rPr>
              <a:t>Specific Language </a:t>
            </a:r>
            <a:r>
              <a:rPr lang="en-US" sz="7800" b="1" dirty="0" smtClean="0">
                <a:ea typeface="ヒラギノ明朝 ProN W3"/>
                <a:cs typeface="ヒラギノ明朝 ProN W3"/>
              </a:rPr>
              <a:t>Impairment </a:t>
            </a:r>
            <a:r>
              <a:rPr lang="en-US" sz="7800" b="1" dirty="0">
                <a:ea typeface="ヒラギノ明朝 ProN W3"/>
                <a:cs typeface="ヒラギノ明朝 ProN W3"/>
              </a:rPr>
              <a:t>Affects the Early Spelling Process Quantitatively but not Qualitatively</a:t>
            </a:r>
          </a:p>
        </p:txBody>
      </p:sp>
      <p:sp>
        <p:nvSpPr>
          <p:cNvPr id="5127" name="Text Box 13"/>
          <p:cNvSpPr txBox="1">
            <a:spLocks noChangeArrowheads="1"/>
          </p:cNvSpPr>
          <p:nvPr/>
        </p:nvSpPr>
        <p:spPr bwMode="auto">
          <a:xfrm>
            <a:off x="5111750" y="3741738"/>
            <a:ext cx="25071388" cy="1717675"/>
          </a:xfrm>
          <a:prstGeom prst="rect">
            <a:avLst/>
          </a:prstGeom>
          <a:noFill/>
          <a:ln w="9525">
            <a:noFill/>
            <a:miter lim="800000"/>
            <a:headEnd/>
            <a:tailEnd/>
          </a:ln>
        </p:spPr>
        <p:txBody>
          <a:bodyPr lIns="74013" tIns="37006" rIns="74013" bIns="37006">
            <a:spAutoFit/>
          </a:bodyPr>
          <a:lstStyle/>
          <a:p>
            <a:pPr algn="ctr" defTabSz="1125538">
              <a:lnSpc>
                <a:spcPct val="120000"/>
              </a:lnSpc>
            </a:pPr>
            <a:r>
              <a:rPr lang="en-US" dirty="0">
                <a:solidFill>
                  <a:srgbClr val="4D4D4D"/>
                </a:solidFill>
                <a:ea typeface="ヒラギノ明朝 ProN W3"/>
                <a:cs typeface="ヒラギノ明朝 ProN W3"/>
              </a:rPr>
              <a:t>Kim A. H. </a:t>
            </a:r>
            <a:r>
              <a:rPr lang="en-US" dirty="0" err="1">
                <a:solidFill>
                  <a:srgbClr val="4D4D4D"/>
                </a:solidFill>
                <a:ea typeface="ヒラギノ明朝 ProN W3"/>
                <a:cs typeface="ヒラギノ明朝 ProN W3"/>
              </a:rPr>
              <a:t>Cordewener</a:t>
            </a:r>
            <a:r>
              <a:rPr lang="en-US" dirty="0">
                <a:solidFill>
                  <a:srgbClr val="4D4D4D"/>
                </a:solidFill>
                <a:ea typeface="ヒラギノ明朝 ProN W3"/>
                <a:cs typeface="ヒラギノ明朝 ProN W3"/>
              </a:rPr>
              <a:t>, Anna M. T. </a:t>
            </a:r>
            <a:r>
              <a:rPr lang="en-US" dirty="0" err="1">
                <a:solidFill>
                  <a:srgbClr val="4D4D4D"/>
                </a:solidFill>
                <a:ea typeface="ヒラギノ明朝 ProN W3"/>
                <a:cs typeface="ヒラギノ明朝 ProN W3"/>
              </a:rPr>
              <a:t>Bosman</a:t>
            </a:r>
            <a:r>
              <a:rPr lang="en-US" dirty="0">
                <a:solidFill>
                  <a:srgbClr val="4D4D4D"/>
                </a:solidFill>
                <a:ea typeface="ヒラギノ明朝 ProN W3"/>
                <a:cs typeface="ヒラギノ明朝 ProN W3"/>
              </a:rPr>
              <a:t>, </a:t>
            </a:r>
            <a:r>
              <a:rPr lang="en-US" dirty="0" err="1">
                <a:solidFill>
                  <a:srgbClr val="4D4D4D"/>
                </a:solidFill>
                <a:ea typeface="ヒラギノ明朝 ProN W3"/>
                <a:cs typeface="ヒラギノ明朝 ProN W3"/>
              </a:rPr>
              <a:t>Ludo</a:t>
            </a:r>
            <a:r>
              <a:rPr lang="en-US" dirty="0">
                <a:solidFill>
                  <a:srgbClr val="4D4D4D"/>
                </a:solidFill>
                <a:ea typeface="ヒラギノ明朝 ProN W3"/>
                <a:cs typeface="ヒラギノ明朝 ProN W3"/>
              </a:rPr>
              <a:t> </a:t>
            </a:r>
            <a:r>
              <a:rPr lang="en-US" dirty="0" err="1">
                <a:solidFill>
                  <a:srgbClr val="4D4D4D"/>
                </a:solidFill>
                <a:ea typeface="ヒラギノ明朝 ProN W3"/>
                <a:cs typeface="ヒラギノ明朝 ProN W3"/>
              </a:rPr>
              <a:t>Verhoeven</a:t>
            </a:r>
            <a:r>
              <a:rPr lang="en-US" dirty="0">
                <a:solidFill>
                  <a:srgbClr val="4D4D4D"/>
                </a:solidFill>
                <a:ea typeface="ヒラギノ明朝 ProN W3"/>
                <a:cs typeface="ヒラギノ明朝 ProN W3"/>
              </a:rPr>
              <a:t> </a:t>
            </a:r>
          </a:p>
          <a:p>
            <a:pPr algn="ctr" defTabSz="1125538">
              <a:lnSpc>
                <a:spcPct val="120000"/>
              </a:lnSpc>
            </a:pPr>
            <a:r>
              <a:rPr lang="en-US" sz="4000" dirty="0" err="1">
                <a:solidFill>
                  <a:srgbClr val="4D4D4D"/>
                </a:solidFill>
                <a:ea typeface="ヒラギノ明朝 ProN W3"/>
                <a:cs typeface="ヒラギノ明朝 ProN W3"/>
              </a:rPr>
              <a:t>Behavioural</a:t>
            </a:r>
            <a:r>
              <a:rPr lang="en-US" sz="4000" dirty="0">
                <a:solidFill>
                  <a:srgbClr val="4D4D4D"/>
                </a:solidFill>
                <a:ea typeface="ヒラギノ明朝 ProN W3"/>
                <a:cs typeface="ヒラギノ明朝 ProN W3"/>
              </a:rPr>
              <a:t> Science Institute, </a:t>
            </a:r>
            <a:r>
              <a:rPr lang="en-US" sz="4000" dirty="0" err="1">
                <a:solidFill>
                  <a:srgbClr val="4D4D4D"/>
                </a:solidFill>
                <a:ea typeface="ヒラギノ明朝 ProN W3"/>
                <a:cs typeface="ヒラギノ明朝 ProN W3"/>
              </a:rPr>
              <a:t>Radboud</a:t>
            </a:r>
            <a:r>
              <a:rPr lang="en-US" sz="4000" dirty="0">
                <a:solidFill>
                  <a:srgbClr val="4D4D4D"/>
                </a:solidFill>
                <a:ea typeface="ヒラギノ明朝 ProN W3"/>
                <a:cs typeface="ヒラギノ明朝 ProN W3"/>
              </a:rPr>
              <a:t> University, Nijmegen, </a:t>
            </a:r>
            <a:r>
              <a:rPr lang="en-US" sz="4000" dirty="0" smtClean="0">
                <a:solidFill>
                  <a:srgbClr val="4D4D4D"/>
                </a:solidFill>
                <a:ea typeface="ヒラギノ明朝 ProN W3"/>
                <a:cs typeface="ヒラギノ明朝 ProN W3"/>
              </a:rPr>
              <a:t>the </a:t>
            </a:r>
            <a:r>
              <a:rPr lang="en-US" sz="4000" dirty="0">
                <a:solidFill>
                  <a:srgbClr val="4D4D4D"/>
                </a:solidFill>
                <a:ea typeface="ヒラギノ明朝 ProN W3"/>
                <a:cs typeface="ヒラギノ明朝 ProN W3"/>
              </a:rPr>
              <a:t>Netherlands</a:t>
            </a:r>
          </a:p>
        </p:txBody>
      </p:sp>
      <p:sp>
        <p:nvSpPr>
          <p:cNvPr id="5128" name="Text Box 18"/>
          <p:cNvSpPr txBox="1">
            <a:spLocks noChangeArrowheads="1"/>
          </p:cNvSpPr>
          <p:nvPr/>
        </p:nvSpPr>
        <p:spPr bwMode="auto">
          <a:xfrm>
            <a:off x="-709613" y="12169527"/>
            <a:ext cx="10863263" cy="514350"/>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en-US" sz="2900" b="1" dirty="0">
                <a:solidFill>
                  <a:srgbClr val="4D4D4D"/>
                </a:solidFill>
                <a:ea typeface="ヒラギノ明朝 ProN W3"/>
                <a:cs typeface="ヒラギノ明朝 ProN W3"/>
              </a:rPr>
              <a:t>Introduction</a:t>
            </a:r>
          </a:p>
        </p:txBody>
      </p:sp>
      <p:sp>
        <p:nvSpPr>
          <p:cNvPr id="5129" name="Text Box 20"/>
          <p:cNvSpPr txBox="1">
            <a:spLocks noChangeArrowheads="1"/>
          </p:cNvSpPr>
          <p:nvPr/>
        </p:nvSpPr>
        <p:spPr bwMode="auto">
          <a:xfrm rot="-1366346">
            <a:off x="201524" y="4455027"/>
            <a:ext cx="10864851" cy="819150"/>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en-US" b="1" dirty="0">
                <a:solidFill>
                  <a:srgbClr val="4D4D4D"/>
                </a:solidFill>
                <a:ea typeface="ヒラギノ明朝 ProN W3"/>
                <a:cs typeface="ヒラギノ明朝 ProN W3"/>
              </a:rPr>
              <a:t>Different?</a:t>
            </a:r>
          </a:p>
        </p:txBody>
      </p:sp>
      <p:sp>
        <p:nvSpPr>
          <p:cNvPr id="5130" name="Text Box 21"/>
          <p:cNvSpPr txBox="1">
            <a:spLocks noChangeArrowheads="1"/>
          </p:cNvSpPr>
          <p:nvPr/>
        </p:nvSpPr>
        <p:spPr bwMode="auto">
          <a:xfrm>
            <a:off x="10945467" y="5905500"/>
            <a:ext cx="13177464" cy="521011"/>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en-US" sz="2900" b="1" dirty="0">
                <a:solidFill>
                  <a:srgbClr val="4D4D4D"/>
                </a:solidFill>
                <a:ea typeface="ヒラギノ明朝 ProN W3"/>
                <a:cs typeface="ヒラギノ明朝 ProN W3"/>
              </a:rPr>
              <a:t> Method</a:t>
            </a:r>
          </a:p>
        </p:txBody>
      </p:sp>
      <p:sp>
        <p:nvSpPr>
          <p:cNvPr id="5131" name="Text Box 22"/>
          <p:cNvSpPr txBox="1">
            <a:spLocks noChangeArrowheads="1"/>
          </p:cNvSpPr>
          <p:nvPr/>
        </p:nvSpPr>
        <p:spPr bwMode="auto">
          <a:xfrm>
            <a:off x="25923130" y="6553200"/>
            <a:ext cx="9145016" cy="521011"/>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en-US" sz="2900" b="1" dirty="0">
                <a:solidFill>
                  <a:srgbClr val="4D4D4D"/>
                </a:solidFill>
                <a:ea typeface="ヒラギノ明朝 ProN W3"/>
                <a:cs typeface="ヒラギノ明朝 ProN W3"/>
              </a:rPr>
              <a:t> Conclusion</a:t>
            </a:r>
          </a:p>
        </p:txBody>
      </p:sp>
      <p:sp>
        <p:nvSpPr>
          <p:cNvPr id="5132" name="Text Box 34"/>
          <p:cNvSpPr txBox="1">
            <a:spLocks noChangeArrowheads="1"/>
          </p:cNvSpPr>
          <p:nvPr/>
        </p:nvSpPr>
        <p:spPr bwMode="auto">
          <a:xfrm>
            <a:off x="12482513" y="15233650"/>
            <a:ext cx="10920412" cy="828675"/>
          </a:xfrm>
          <a:prstGeom prst="rect">
            <a:avLst/>
          </a:prstGeom>
          <a:noFill/>
          <a:ln w="9525">
            <a:noFill/>
            <a:miter lim="800000"/>
            <a:headEnd/>
            <a:tailEnd/>
          </a:ln>
        </p:spPr>
        <p:txBody>
          <a:bodyPr lIns="74013" tIns="37006" rIns="74013" bIns="37006">
            <a:spAutoFit/>
          </a:bodyPr>
          <a:lstStyle/>
          <a:p>
            <a:pPr defTabSz="1125538">
              <a:spcBef>
                <a:spcPct val="50000"/>
              </a:spcBef>
            </a:pPr>
            <a:endParaRPr lang="nl-NL">
              <a:ea typeface="ヒラギノ明朝 ProN W3"/>
              <a:cs typeface="ヒラギノ明朝 ProN W3"/>
            </a:endParaRPr>
          </a:p>
        </p:txBody>
      </p:sp>
      <p:sp>
        <p:nvSpPr>
          <p:cNvPr id="5133" name="Text Box 30"/>
          <p:cNvSpPr txBox="1">
            <a:spLocks noChangeArrowheads="1"/>
          </p:cNvSpPr>
          <p:nvPr/>
        </p:nvSpPr>
        <p:spPr bwMode="auto">
          <a:xfrm>
            <a:off x="1006475" y="13105631"/>
            <a:ext cx="8426450" cy="8330840"/>
          </a:xfrm>
          <a:prstGeom prst="rect">
            <a:avLst/>
          </a:prstGeom>
          <a:noFill/>
          <a:ln w="9525">
            <a:noFill/>
            <a:miter lim="800000"/>
            <a:headEnd/>
            <a:tailEnd/>
          </a:ln>
        </p:spPr>
        <p:txBody>
          <a:bodyPr lIns="74013" tIns="37006" rIns="74013" bIns="37006">
            <a:spAutoFit/>
          </a:bodyPr>
          <a:lstStyle/>
          <a:p>
            <a:pPr algn="just" defTabSz="1125538">
              <a:spcBef>
                <a:spcPct val="50000"/>
              </a:spcBef>
            </a:pPr>
            <a:r>
              <a:rPr lang="en-US" sz="2900" dirty="0">
                <a:solidFill>
                  <a:schemeClr val="bg1"/>
                </a:solidFill>
              </a:rPr>
              <a:t>Children with specific language impairment (SLI) are at risk for developing spelling problems. To be able to provide adequate help, it is necessary to establish whether children with SLI spell differently than typically developing children. If the spelling process of children with SLI is different, spelling education </a:t>
            </a:r>
            <a:r>
              <a:rPr lang="en-US" sz="2900" dirty="0" smtClean="0">
                <a:solidFill>
                  <a:schemeClr val="bg1"/>
                </a:solidFill>
              </a:rPr>
              <a:t>has </a:t>
            </a:r>
            <a:r>
              <a:rPr lang="en-US" sz="2900" dirty="0">
                <a:solidFill>
                  <a:schemeClr val="bg1"/>
                </a:solidFill>
              </a:rPr>
              <a:t>to be adapted to their specific needs. </a:t>
            </a:r>
            <a:r>
              <a:rPr lang="en-US" sz="2900" dirty="0" smtClean="0">
                <a:solidFill>
                  <a:schemeClr val="bg1"/>
                </a:solidFill>
              </a:rPr>
              <a:t>If the </a:t>
            </a:r>
            <a:r>
              <a:rPr lang="en-US" sz="2900" dirty="0">
                <a:solidFill>
                  <a:schemeClr val="bg1"/>
                </a:solidFill>
              </a:rPr>
              <a:t>spelling process of children with SLI is the same but only delayed, these children need </a:t>
            </a:r>
            <a:r>
              <a:rPr lang="en-US" sz="2900" i="1" dirty="0">
                <a:solidFill>
                  <a:schemeClr val="bg1"/>
                </a:solidFill>
              </a:rPr>
              <a:t>more</a:t>
            </a:r>
            <a:r>
              <a:rPr lang="en-US" sz="2900" dirty="0">
                <a:solidFill>
                  <a:schemeClr val="bg1"/>
                </a:solidFill>
              </a:rPr>
              <a:t> spelling instruction, but </a:t>
            </a:r>
            <a:r>
              <a:rPr lang="en-US" sz="2900" i="1" dirty="0">
                <a:solidFill>
                  <a:schemeClr val="bg1"/>
                </a:solidFill>
              </a:rPr>
              <a:t>not </a:t>
            </a:r>
            <a:r>
              <a:rPr lang="en-US" sz="2900" i="1" dirty="0" smtClean="0">
                <a:solidFill>
                  <a:schemeClr val="bg1"/>
                </a:solidFill>
              </a:rPr>
              <a:t>necessarily different</a:t>
            </a:r>
            <a:r>
              <a:rPr lang="en-US" sz="2900" dirty="0" smtClean="0">
                <a:solidFill>
                  <a:schemeClr val="bg1"/>
                </a:solidFill>
              </a:rPr>
              <a:t> </a:t>
            </a:r>
            <a:r>
              <a:rPr lang="en-US" sz="2900" dirty="0">
                <a:solidFill>
                  <a:schemeClr val="bg1"/>
                </a:solidFill>
              </a:rPr>
              <a:t>spelling instruction.</a:t>
            </a:r>
          </a:p>
          <a:p>
            <a:pPr algn="just" defTabSz="1125538">
              <a:spcBef>
                <a:spcPct val="50000"/>
              </a:spcBef>
            </a:pPr>
            <a:r>
              <a:rPr lang="en-US" sz="2900" dirty="0" smtClean="0">
                <a:solidFill>
                  <a:schemeClr val="bg1"/>
                </a:solidFill>
              </a:rPr>
              <a:t>The </a:t>
            </a:r>
            <a:r>
              <a:rPr lang="en-US" sz="2900" dirty="0">
                <a:solidFill>
                  <a:schemeClr val="bg1"/>
                </a:solidFill>
              </a:rPr>
              <a:t>present study compared </a:t>
            </a:r>
            <a:r>
              <a:rPr lang="en-US" sz="2900" dirty="0" smtClean="0">
                <a:solidFill>
                  <a:schemeClr val="bg1"/>
                </a:solidFill>
              </a:rPr>
              <a:t>the grapheme knowledge and </a:t>
            </a:r>
            <a:r>
              <a:rPr lang="en-US" sz="2900" dirty="0">
                <a:solidFill>
                  <a:schemeClr val="bg1"/>
                </a:solidFill>
              </a:rPr>
              <a:t>spelling process of children with SLI to </a:t>
            </a:r>
            <a:r>
              <a:rPr lang="en-US" sz="2900" dirty="0" smtClean="0">
                <a:solidFill>
                  <a:schemeClr val="bg1"/>
                </a:solidFill>
              </a:rPr>
              <a:t>that of </a:t>
            </a:r>
            <a:r>
              <a:rPr lang="en-US" sz="2900" dirty="0">
                <a:solidFill>
                  <a:schemeClr val="bg1"/>
                </a:solidFill>
              </a:rPr>
              <a:t>typically developing children both </a:t>
            </a:r>
            <a:r>
              <a:rPr lang="en-US" sz="2900" dirty="0" smtClean="0">
                <a:solidFill>
                  <a:schemeClr val="bg1"/>
                </a:solidFill>
              </a:rPr>
              <a:t>quantitatively (amount of spelling errors) </a:t>
            </a:r>
            <a:r>
              <a:rPr lang="en-US" sz="2900" dirty="0">
                <a:solidFill>
                  <a:schemeClr val="bg1"/>
                </a:solidFill>
              </a:rPr>
              <a:t>and </a:t>
            </a:r>
            <a:r>
              <a:rPr lang="en-US" sz="2900" dirty="0" smtClean="0">
                <a:solidFill>
                  <a:schemeClr val="bg1"/>
                </a:solidFill>
              </a:rPr>
              <a:t>qualitatively (types of spelling errors).</a:t>
            </a:r>
            <a:endParaRPr lang="en-US" sz="2900" dirty="0">
              <a:solidFill>
                <a:schemeClr val="bg1"/>
              </a:solidFill>
            </a:endParaRPr>
          </a:p>
        </p:txBody>
      </p:sp>
      <p:sp>
        <p:nvSpPr>
          <p:cNvPr id="5134" name="Text Box 31"/>
          <p:cNvSpPr txBox="1">
            <a:spLocks noChangeArrowheads="1"/>
          </p:cNvSpPr>
          <p:nvPr/>
        </p:nvSpPr>
        <p:spPr bwMode="auto">
          <a:xfrm>
            <a:off x="11161713" y="6624911"/>
            <a:ext cx="11520487" cy="2752391"/>
          </a:xfrm>
          <a:prstGeom prst="rect">
            <a:avLst/>
          </a:prstGeom>
          <a:noFill/>
          <a:ln w="9525">
            <a:noFill/>
            <a:miter lim="800000"/>
            <a:headEnd/>
            <a:tailEnd/>
          </a:ln>
        </p:spPr>
        <p:txBody>
          <a:bodyPr lIns="74013" tIns="37006" rIns="74013" bIns="37006">
            <a:spAutoFit/>
          </a:bodyPr>
          <a:lstStyle/>
          <a:p>
            <a:pPr defTabSz="1125538"/>
            <a:r>
              <a:rPr lang="en-US" sz="2900" i="1" dirty="0">
                <a:solidFill>
                  <a:schemeClr val="bg1"/>
                </a:solidFill>
              </a:rPr>
              <a:t>Participants</a:t>
            </a:r>
            <a:endParaRPr lang="nl-NL" sz="2900" b="1" dirty="0">
              <a:solidFill>
                <a:schemeClr val="bg1"/>
              </a:solidFill>
            </a:endParaRPr>
          </a:p>
          <a:p>
            <a:pPr defTabSz="1125538"/>
            <a:r>
              <a:rPr lang="nl-NL" sz="2900" u="sng" dirty="0" err="1">
                <a:solidFill>
                  <a:schemeClr val="bg1"/>
                </a:solidFill>
              </a:rPr>
              <a:t>Typical</a:t>
            </a:r>
            <a:r>
              <a:rPr lang="nl-NL" sz="2900" u="sng" dirty="0">
                <a:solidFill>
                  <a:schemeClr val="bg1"/>
                </a:solidFill>
              </a:rPr>
              <a:t> </a:t>
            </a:r>
            <a:r>
              <a:rPr lang="nl-NL" sz="2900" u="sng" dirty="0" err="1">
                <a:solidFill>
                  <a:schemeClr val="bg1"/>
                </a:solidFill>
              </a:rPr>
              <a:t>development</a:t>
            </a:r>
            <a:r>
              <a:rPr lang="nl-NL" sz="2900" u="sng" dirty="0">
                <a:solidFill>
                  <a:schemeClr val="bg1"/>
                </a:solidFill>
              </a:rPr>
              <a:t>	</a:t>
            </a:r>
            <a:r>
              <a:rPr lang="nl-NL" sz="2900" dirty="0">
                <a:solidFill>
                  <a:schemeClr val="bg1"/>
                </a:solidFill>
              </a:rPr>
              <a:t>	</a:t>
            </a:r>
            <a:r>
              <a:rPr lang="nl-NL" sz="2900" dirty="0" smtClean="0">
                <a:solidFill>
                  <a:schemeClr val="bg1"/>
                </a:solidFill>
              </a:rPr>
              <a:t>	</a:t>
            </a:r>
            <a:r>
              <a:rPr lang="nl-NL" sz="2900" u="sng" dirty="0" smtClean="0">
                <a:solidFill>
                  <a:schemeClr val="bg1"/>
                </a:solidFill>
              </a:rPr>
              <a:t>SLI    </a:t>
            </a:r>
            <a:endParaRPr lang="nl-NL" sz="2900" u="sng" dirty="0">
              <a:solidFill>
                <a:schemeClr val="bg1"/>
              </a:solidFill>
            </a:endParaRPr>
          </a:p>
          <a:p>
            <a:pPr defTabSz="1125538"/>
            <a:r>
              <a:rPr lang="nl-NL" sz="2900" dirty="0">
                <a:solidFill>
                  <a:schemeClr val="bg1"/>
                </a:solidFill>
              </a:rPr>
              <a:t>39 first </a:t>
            </a:r>
            <a:r>
              <a:rPr lang="nl-NL" sz="2900" dirty="0" err="1">
                <a:solidFill>
                  <a:schemeClr val="bg1"/>
                </a:solidFill>
              </a:rPr>
              <a:t>grade</a:t>
            </a:r>
            <a:r>
              <a:rPr lang="nl-NL" sz="2900" dirty="0">
                <a:solidFill>
                  <a:schemeClr val="bg1"/>
                </a:solidFill>
              </a:rPr>
              <a:t> </a:t>
            </a:r>
            <a:r>
              <a:rPr lang="nl-NL" sz="2900" dirty="0" err="1">
                <a:solidFill>
                  <a:schemeClr val="bg1"/>
                </a:solidFill>
              </a:rPr>
              <a:t>children</a:t>
            </a:r>
            <a:r>
              <a:rPr lang="nl-NL" sz="2900" dirty="0">
                <a:solidFill>
                  <a:schemeClr val="bg1"/>
                </a:solidFill>
              </a:rPr>
              <a:t>	</a:t>
            </a:r>
            <a:r>
              <a:rPr lang="nl-NL" sz="2900" dirty="0" smtClean="0">
                <a:solidFill>
                  <a:schemeClr val="bg1"/>
                </a:solidFill>
              </a:rPr>
              <a:t>	</a:t>
            </a:r>
            <a:r>
              <a:rPr lang="nl-NL" sz="2900" dirty="0">
                <a:solidFill>
                  <a:schemeClr val="bg1"/>
                </a:solidFill>
              </a:rPr>
              <a:t>	</a:t>
            </a:r>
            <a:r>
              <a:rPr lang="nl-NL" sz="2900" dirty="0" smtClean="0">
                <a:solidFill>
                  <a:schemeClr val="bg1"/>
                </a:solidFill>
              </a:rPr>
              <a:t>	59 </a:t>
            </a:r>
            <a:r>
              <a:rPr lang="nl-NL" sz="2900" dirty="0">
                <a:solidFill>
                  <a:schemeClr val="bg1"/>
                </a:solidFill>
              </a:rPr>
              <a:t>first </a:t>
            </a:r>
            <a:r>
              <a:rPr lang="nl-NL" sz="2900" dirty="0" err="1">
                <a:solidFill>
                  <a:schemeClr val="bg1"/>
                </a:solidFill>
              </a:rPr>
              <a:t>grade</a:t>
            </a:r>
            <a:r>
              <a:rPr lang="nl-NL" sz="2900" dirty="0">
                <a:solidFill>
                  <a:schemeClr val="bg1"/>
                </a:solidFill>
              </a:rPr>
              <a:t> </a:t>
            </a:r>
            <a:r>
              <a:rPr lang="nl-NL" sz="2900" dirty="0" err="1">
                <a:solidFill>
                  <a:schemeClr val="bg1"/>
                </a:solidFill>
              </a:rPr>
              <a:t>children</a:t>
            </a:r>
            <a:endParaRPr lang="nl-NL" sz="2900" dirty="0">
              <a:solidFill>
                <a:schemeClr val="bg1"/>
              </a:solidFill>
            </a:endParaRPr>
          </a:p>
          <a:p>
            <a:pPr defTabSz="1125538"/>
            <a:r>
              <a:rPr lang="nl-NL" sz="2900" dirty="0">
                <a:solidFill>
                  <a:schemeClr val="bg1"/>
                </a:solidFill>
              </a:rPr>
              <a:t>22 girls, 17 boys			</a:t>
            </a:r>
            <a:r>
              <a:rPr lang="nl-NL" sz="2900" dirty="0" smtClean="0">
                <a:solidFill>
                  <a:schemeClr val="bg1"/>
                </a:solidFill>
              </a:rPr>
              <a:t>	21 </a:t>
            </a:r>
            <a:r>
              <a:rPr lang="nl-NL" sz="2900" dirty="0">
                <a:solidFill>
                  <a:schemeClr val="bg1"/>
                </a:solidFill>
              </a:rPr>
              <a:t>girls, 38 boys</a:t>
            </a:r>
          </a:p>
          <a:p>
            <a:pPr defTabSz="1125538"/>
            <a:r>
              <a:rPr lang="nl-NL" sz="2900" dirty="0">
                <a:solidFill>
                  <a:schemeClr val="bg1"/>
                </a:solidFill>
              </a:rPr>
              <a:t>79.7 </a:t>
            </a:r>
            <a:r>
              <a:rPr lang="nl-NL" sz="2900" dirty="0" err="1">
                <a:solidFill>
                  <a:schemeClr val="bg1"/>
                </a:solidFill>
              </a:rPr>
              <a:t>months</a:t>
            </a:r>
            <a:r>
              <a:rPr lang="nl-NL" sz="2900" dirty="0">
                <a:solidFill>
                  <a:schemeClr val="bg1"/>
                </a:solidFill>
              </a:rPr>
              <a:t>				</a:t>
            </a:r>
            <a:r>
              <a:rPr lang="nl-NL" sz="2900" dirty="0" smtClean="0">
                <a:solidFill>
                  <a:schemeClr val="bg1"/>
                </a:solidFill>
              </a:rPr>
              <a:t>	82.2 </a:t>
            </a:r>
            <a:r>
              <a:rPr lang="nl-NL" sz="2900" dirty="0" err="1">
                <a:solidFill>
                  <a:schemeClr val="bg1"/>
                </a:solidFill>
              </a:rPr>
              <a:t>months</a:t>
            </a:r>
            <a:endParaRPr lang="en-US" sz="2900" dirty="0">
              <a:solidFill>
                <a:schemeClr val="bg1"/>
              </a:solidFill>
            </a:endParaRPr>
          </a:p>
          <a:p>
            <a:pPr algn="just" defTabSz="1125538"/>
            <a:endParaRPr lang="en-US" sz="2900" i="1" dirty="0">
              <a:solidFill>
                <a:schemeClr val="bg1"/>
              </a:solidFill>
            </a:endParaRPr>
          </a:p>
        </p:txBody>
      </p:sp>
      <p:sp>
        <p:nvSpPr>
          <p:cNvPr id="5135" name="Text Box 22"/>
          <p:cNvSpPr txBox="1">
            <a:spLocks noChangeArrowheads="1"/>
          </p:cNvSpPr>
          <p:nvPr/>
        </p:nvSpPr>
        <p:spPr bwMode="auto">
          <a:xfrm>
            <a:off x="25779114" y="12169527"/>
            <a:ext cx="9217024" cy="521011"/>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en-US" sz="2900" b="1" dirty="0">
                <a:solidFill>
                  <a:srgbClr val="4D4D4D"/>
                </a:solidFill>
                <a:ea typeface="ヒラギノ明朝 ProN W3"/>
                <a:cs typeface="ヒラギノ明朝 ProN W3"/>
              </a:rPr>
              <a:t>Educational implications</a:t>
            </a:r>
          </a:p>
        </p:txBody>
      </p:sp>
      <p:sp>
        <p:nvSpPr>
          <p:cNvPr id="5138" name="Text Box 66"/>
          <p:cNvSpPr txBox="1">
            <a:spLocks noChangeArrowheads="1"/>
          </p:cNvSpPr>
          <p:nvPr/>
        </p:nvSpPr>
        <p:spPr bwMode="auto">
          <a:xfrm>
            <a:off x="25779114" y="21242535"/>
            <a:ext cx="7488832" cy="521011"/>
          </a:xfrm>
          <a:prstGeom prst="rect">
            <a:avLst/>
          </a:prstGeom>
          <a:noFill/>
          <a:ln w="9525">
            <a:noFill/>
            <a:miter lim="800000"/>
            <a:headEnd/>
            <a:tailEnd/>
          </a:ln>
        </p:spPr>
        <p:txBody>
          <a:bodyPr wrap="square" lIns="74013" tIns="37006" rIns="74013" bIns="37006">
            <a:spAutoFit/>
          </a:bodyPr>
          <a:lstStyle/>
          <a:p>
            <a:pPr algn="r" defTabSz="1125538">
              <a:spcBef>
                <a:spcPct val="50000"/>
              </a:spcBef>
            </a:pPr>
            <a:r>
              <a:rPr lang="en-US" sz="2900" b="1" dirty="0">
                <a:solidFill>
                  <a:schemeClr val="bg1"/>
                </a:solidFill>
                <a:cs typeface="Times New Roman" pitchFamily="18" charset="0"/>
              </a:rPr>
              <a:t>E-mail: 	K.Cordewener@pwo.ru.nl</a:t>
            </a:r>
            <a:endParaRPr lang="el-GR" sz="2900" b="1" dirty="0">
              <a:solidFill>
                <a:schemeClr val="bg1"/>
              </a:solidFill>
              <a:cs typeface="Times New Roman" pitchFamily="18" charset="0"/>
            </a:endParaRPr>
          </a:p>
        </p:txBody>
      </p:sp>
      <p:sp>
        <p:nvSpPr>
          <p:cNvPr id="5139" name="Text Box 21"/>
          <p:cNvSpPr txBox="1">
            <a:spLocks noChangeArrowheads="1"/>
          </p:cNvSpPr>
          <p:nvPr/>
        </p:nvSpPr>
        <p:spPr bwMode="auto">
          <a:xfrm>
            <a:off x="11089482" y="9361216"/>
            <a:ext cx="13033448" cy="521011"/>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en-US" sz="2900" b="1" dirty="0">
                <a:solidFill>
                  <a:srgbClr val="4D4D4D"/>
                </a:solidFill>
                <a:ea typeface="ヒラギノ明朝 ProN W3"/>
                <a:cs typeface="ヒラギノ明朝 ProN W3"/>
              </a:rPr>
              <a:t> Quantitative results</a:t>
            </a:r>
          </a:p>
        </p:txBody>
      </p:sp>
      <p:pic>
        <p:nvPicPr>
          <p:cNvPr id="5140" name="Picture 18"/>
          <p:cNvPicPr>
            <a:picLocks noChangeAspect="1" noChangeArrowheads="1"/>
          </p:cNvPicPr>
          <p:nvPr/>
        </p:nvPicPr>
        <p:blipFill>
          <a:blip r:embed="rId4"/>
          <a:srcRect/>
          <a:stretch>
            <a:fillRect/>
          </a:stretch>
        </p:blipFill>
        <p:spPr bwMode="auto">
          <a:xfrm>
            <a:off x="1296988" y="6552903"/>
            <a:ext cx="3157537" cy="5256212"/>
          </a:xfrm>
          <a:prstGeom prst="rect">
            <a:avLst/>
          </a:prstGeom>
          <a:noFill/>
          <a:ln w="9525">
            <a:noFill/>
            <a:miter lim="800000"/>
            <a:headEnd/>
            <a:tailEnd/>
          </a:ln>
        </p:spPr>
      </p:pic>
      <p:sp>
        <p:nvSpPr>
          <p:cNvPr id="5141" name="Text Box 22"/>
          <p:cNvSpPr txBox="1">
            <a:spLocks noChangeArrowheads="1"/>
          </p:cNvSpPr>
          <p:nvPr/>
        </p:nvSpPr>
        <p:spPr bwMode="auto">
          <a:xfrm>
            <a:off x="360363" y="5798270"/>
            <a:ext cx="5256212" cy="682625"/>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en-US" sz="4000" b="1" dirty="0">
                <a:solidFill>
                  <a:srgbClr val="4D4D4D"/>
                </a:solidFill>
                <a:ea typeface="ヒラギノ明朝 ProN W3"/>
                <a:cs typeface="ヒラギノ明朝 ProN W3"/>
              </a:rPr>
              <a:t>Typical development</a:t>
            </a:r>
          </a:p>
        </p:txBody>
      </p:sp>
      <p:sp>
        <p:nvSpPr>
          <p:cNvPr id="5142" name="Text Box 22"/>
          <p:cNvSpPr txBox="1">
            <a:spLocks noChangeArrowheads="1"/>
          </p:cNvSpPr>
          <p:nvPr/>
        </p:nvSpPr>
        <p:spPr bwMode="auto">
          <a:xfrm>
            <a:off x="5041058" y="5870278"/>
            <a:ext cx="5040312" cy="682625"/>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en-US" sz="4000" b="1" dirty="0">
                <a:solidFill>
                  <a:srgbClr val="4D4D4D"/>
                </a:solidFill>
                <a:ea typeface="ヒラギノ明朝 ProN W3"/>
                <a:cs typeface="ヒラギノ明朝 ProN W3"/>
              </a:rPr>
              <a:t>SLI</a:t>
            </a:r>
          </a:p>
        </p:txBody>
      </p:sp>
      <p:pic>
        <p:nvPicPr>
          <p:cNvPr id="5143" name="Picture 15"/>
          <p:cNvPicPr>
            <a:picLocks noChangeAspect="1" noChangeArrowheads="1"/>
          </p:cNvPicPr>
          <p:nvPr/>
        </p:nvPicPr>
        <p:blipFill>
          <a:blip r:embed="rId5"/>
          <a:srcRect/>
          <a:stretch>
            <a:fillRect/>
          </a:stretch>
        </p:blipFill>
        <p:spPr bwMode="auto">
          <a:xfrm>
            <a:off x="6019800" y="6696149"/>
            <a:ext cx="3197225" cy="5113338"/>
          </a:xfrm>
          <a:prstGeom prst="rect">
            <a:avLst/>
          </a:prstGeom>
          <a:noFill/>
          <a:ln w="9525">
            <a:noFill/>
            <a:miter lim="800000"/>
            <a:headEnd/>
            <a:tailEnd/>
          </a:ln>
        </p:spPr>
      </p:pic>
      <p:graphicFrame>
        <p:nvGraphicFramePr>
          <p:cNvPr id="5145" name="Chart 30"/>
          <p:cNvGraphicFramePr>
            <a:graphicFrameLocks/>
          </p:cNvGraphicFramePr>
          <p:nvPr/>
        </p:nvGraphicFramePr>
        <p:xfrm>
          <a:off x="18476763" y="10009287"/>
          <a:ext cx="5718175" cy="4421187"/>
        </p:xfrm>
        <a:graphic>
          <a:graphicData uri="http://schemas.openxmlformats.org/presentationml/2006/ole">
            <mc:AlternateContent xmlns:mc="http://schemas.openxmlformats.org/markup-compatibility/2006">
              <mc:Choice xmlns:v="urn:schemas-microsoft-com:vml" Requires="v">
                <p:oleObj spid="_x0000_s5151" name="Chart" r:id="rId7" imgW="5718544" imgH="4419983" progId="Excel.Sheet.8">
                  <p:embed/>
                </p:oleObj>
              </mc:Choice>
              <mc:Fallback>
                <p:oleObj name="Chart" r:id="rId7" imgW="5718544" imgH="4419983" progId="Excel.Sheet.8">
                  <p:embed/>
                  <p:pic>
                    <p:nvPicPr>
                      <p:cNvPr id="0" name="Chart 3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76763" y="10009287"/>
                        <a:ext cx="5718175" cy="442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6" name="Chart 32"/>
          <p:cNvGraphicFramePr>
            <a:graphicFrameLocks/>
          </p:cNvGraphicFramePr>
          <p:nvPr/>
        </p:nvGraphicFramePr>
        <p:xfrm>
          <a:off x="10987931" y="10081295"/>
          <a:ext cx="5718175" cy="4421187"/>
        </p:xfrm>
        <a:graphic>
          <a:graphicData uri="http://schemas.openxmlformats.org/presentationml/2006/ole">
            <mc:AlternateContent xmlns:mc="http://schemas.openxmlformats.org/markup-compatibility/2006">
              <mc:Choice xmlns:v="urn:schemas-microsoft-com:vml" Requires="v">
                <p:oleObj spid="_x0000_s5152" r:id="rId10" imgW="5718544" imgH="4419983" progId="Excel.Sheet.8">
                  <p:embed/>
                </p:oleObj>
              </mc:Choice>
              <mc:Fallback>
                <p:oleObj r:id="rId10" imgW="5718544" imgH="4419983" progId="Excel.Sheet.8">
                  <p:embed/>
                  <p:pic>
                    <p:nvPicPr>
                      <p:cNvPr id="0" name="Chart 32"/>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987931" y="10081295"/>
                        <a:ext cx="5718175" cy="442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7" name="Text Box 21"/>
          <p:cNvSpPr txBox="1">
            <a:spLocks noChangeArrowheads="1"/>
          </p:cNvSpPr>
          <p:nvPr/>
        </p:nvSpPr>
        <p:spPr bwMode="auto">
          <a:xfrm>
            <a:off x="10945466" y="15759114"/>
            <a:ext cx="13177464" cy="521011"/>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en-US" sz="2900" b="1">
                <a:solidFill>
                  <a:srgbClr val="4D4D4D"/>
                </a:solidFill>
                <a:ea typeface="ヒラギノ明朝 ProN W3"/>
                <a:cs typeface="ヒラギノ明朝 ProN W3"/>
              </a:rPr>
              <a:t> Qualitative results</a:t>
            </a:r>
          </a:p>
        </p:txBody>
      </p:sp>
      <p:graphicFrame>
        <p:nvGraphicFramePr>
          <p:cNvPr id="5177" name="Group 57"/>
          <p:cNvGraphicFramePr>
            <a:graphicFrameLocks noGrp="1"/>
          </p:cNvGraphicFramePr>
          <p:nvPr>
            <p:extLst>
              <p:ext uri="{D42A27DB-BD31-4B8C-83A1-F6EECF244321}">
                <p14:modId xmlns:p14="http://schemas.microsoft.com/office/powerpoint/2010/main" val="2394344389"/>
              </p:ext>
            </p:extLst>
          </p:nvPr>
        </p:nvGraphicFramePr>
        <p:xfrm>
          <a:off x="11449024" y="16417999"/>
          <a:ext cx="12961938" cy="5569269"/>
        </p:xfrm>
        <a:graphic>
          <a:graphicData uri="http://schemas.openxmlformats.org/drawingml/2006/table">
            <a:tbl>
              <a:tblPr/>
              <a:tblGrid>
                <a:gridCol w="3544888"/>
                <a:gridCol w="4764087"/>
                <a:gridCol w="4652963"/>
              </a:tblGrid>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900" b="1" i="0" u="none" strike="noStrike" cap="none" normalizeH="0" baseline="0" dirty="0" smtClean="0">
                        <a:ln>
                          <a:noFill/>
                        </a:ln>
                        <a:solidFill>
                          <a:srgbClr val="FFFFFF"/>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3AAA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1" i="0" u="none" strike="noStrike" cap="none" normalizeH="0" baseline="0" smtClean="0">
                          <a:ln>
                            <a:noFill/>
                          </a:ln>
                          <a:solidFill>
                            <a:srgbClr val="FFFFFF"/>
                          </a:solidFill>
                          <a:effectLst/>
                          <a:latin typeface="American Typewriter"/>
                          <a:ea typeface="ＭＳ Ｐゴシック"/>
                          <a:cs typeface="Arial" charset="0"/>
                          <a:sym typeface="American Typewriter"/>
                        </a:rPr>
                        <a:t>Typical development</a:t>
                      </a:r>
                      <a:endParaRPr kumimoji="0" lang="en-US" sz="2900" b="1" i="0" u="none" strike="noStrike" cap="none" normalizeH="0" baseline="0" smtClean="0">
                        <a:ln>
                          <a:noFill/>
                        </a:ln>
                        <a:solidFill>
                          <a:srgbClr val="FFFFFF"/>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3AAA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1" i="0" u="none" strike="noStrike" cap="none" normalizeH="0" baseline="0" dirty="0" smtClean="0">
                          <a:ln>
                            <a:noFill/>
                          </a:ln>
                          <a:solidFill>
                            <a:srgbClr val="FFFFFF"/>
                          </a:solidFill>
                          <a:effectLst/>
                          <a:latin typeface="American Typewriter"/>
                          <a:ea typeface="ＭＳ Ｐゴシック"/>
                          <a:cs typeface="Arial" charset="0"/>
                          <a:sym typeface="American Typewriter"/>
                        </a:rPr>
                        <a:t>SLI</a:t>
                      </a:r>
                      <a:endParaRPr kumimoji="0" lang="en-US" sz="2900" b="1" i="0" u="none" strike="noStrike" cap="none" normalizeH="0" baseline="0" dirty="0" smtClean="0">
                        <a:ln>
                          <a:noFill/>
                        </a:ln>
                        <a:solidFill>
                          <a:srgbClr val="FFFFFF"/>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3AAA1"/>
                    </a:solid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rPr>
                        <a:t>Type of </a:t>
                      </a:r>
                      <a:r>
                        <a:rPr kumimoji="0" lang="nl-NL" sz="2900" b="0" i="0" u="none" strike="noStrike" cap="none" normalizeH="0" baseline="0" dirty="0" err="1" smtClean="0">
                          <a:ln>
                            <a:noFill/>
                          </a:ln>
                          <a:solidFill>
                            <a:srgbClr val="000000"/>
                          </a:solidFill>
                          <a:effectLst/>
                          <a:latin typeface="American Typewriter"/>
                          <a:ea typeface="ＭＳ Ｐゴシック"/>
                          <a:cs typeface="Arial" charset="0"/>
                          <a:sym typeface="American Typewriter"/>
                        </a:rPr>
                        <a:t>grapheme</a:t>
                      </a:r>
                      <a:endParaRPr kumimoji="0" lang="en-US"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chemeClr val="bg1"/>
                          </a:solidFill>
                          <a:effectLst/>
                          <a:latin typeface="American Typewriter"/>
                          <a:ea typeface="ＭＳ Ｐゴシック"/>
                          <a:cs typeface="Arial" charset="0"/>
                          <a:sym typeface="American Typewriter"/>
                        </a:rPr>
                        <a:t>=</a:t>
                      </a:r>
                      <a:endParaRPr kumimoji="0" lang="en-US" sz="2900" b="0" i="0" u="none" strike="noStrike" cap="none" normalizeH="0" baseline="0" dirty="0" smtClean="0">
                        <a:ln>
                          <a:noFill/>
                        </a:ln>
                        <a:solidFill>
                          <a:schemeClr val="bg1"/>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hMerge="1">
                  <a:txBody>
                    <a:bodyPr/>
                    <a:lstStyle/>
                    <a:p>
                      <a:endParaRPr lang="en-US"/>
                    </a:p>
                  </a:txBody>
                  <a:tcPr/>
                </a:tc>
              </a:tr>
              <a:tr h="933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Grapheme position</a:t>
                      </a:r>
                      <a:endParaRPr kumimoji="0" lang="en-US" sz="2900" b="0" i="0" u="none" strike="noStrike" cap="none" normalizeH="0" baseline="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F1F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rPr>
                        <a:t>=</a:t>
                      </a:r>
                      <a:endParaRPr kumimoji="0" lang="en-US"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F1F0"/>
                    </a:solidFill>
                  </a:tcPr>
                </a:tc>
                <a:tc hMerge="1">
                  <a:txBody>
                    <a:bodyPr/>
                    <a:lstStyle/>
                    <a:p>
                      <a:endParaRPr lang="en-US"/>
                    </a:p>
                  </a:txBody>
                  <a:tcPr/>
                </a:tc>
              </a:tr>
              <a:tr h="933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Word length</a:t>
                      </a:r>
                      <a:endParaRPr kumimoji="0" lang="en-US" sz="2900" b="0" i="0" u="none" strike="noStrike" cap="none" normalizeH="0" baseline="3000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CC00"/>
                          </a:solidFill>
                          <a:effectLst/>
                          <a:latin typeface="American Typewriter"/>
                          <a:ea typeface="ＭＳ Ｐゴシック"/>
                          <a:cs typeface="Arial" charset="0"/>
                          <a:sym typeface="American Typewriter"/>
                        </a:rPr>
                        <a:t>short words </a:t>
                      </a: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vs. </a:t>
                      </a:r>
                      <a:r>
                        <a:rPr kumimoji="0" lang="nl-NL" sz="2900" b="0" i="0" u="none" strike="noStrike" cap="none" normalizeH="0" baseline="0" smtClean="0">
                          <a:ln>
                            <a:noFill/>
                          </a:ln>
                          <a:solidFill>
                            <a:srgbClr val="CC0000"/>
                          </a:solidFill>
                          <a:effectLst/>
                          <a:latin typeface="American Typewriter"/>
                          <a:ea typeface="ＭＳ Ｐゴシック"/>
                          <a:cs typeface="Arial" charset="0"/>
                          <a:sym typeface="American Typewriter"/>
                        </a:rPr>
                        <a:t>long words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nl-NL" sz="2900" b="0" i="1" u="none" strike="noStrike" cap="none" normalizeH="0" baseline="0" smtClean="0">
                          <a:ln>
                            <a:noFill/>
                          </a:ln>
                          <a:solidFill>
                            <a:schemeClr val="bg1"/>
                          </a:solidFill>
                          <a:effectLst/>
                          <a:latin typeface="American Typewriter"/>
                          <a:ea typeface="ＭＳ Ｐゴシック"/>
                          <a:cs typeface="Arial" charset="0"/>
                          <a:sym typeface="American Typewriter"/>
                        </a:rPr>
                        <a:t>smaller difference</a:t>
                      </a:r>
                      <a:endParaRPr kumimoji="0" lang="en-US" sz="2900" b="0" i="1" u="none" strike="noStrike" cap="none" normalizeH="0" baseline="0" smtClean="0">
                        <a:ln>
                          <a:noFill/>
                        </a:ln>
                        <a:solidFill>
                          <a:schemeClr val="bg1"/>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a:txBody>
                    <a:bodyPr/>
                    <a:lstStyle/>
                    <a:p>
                      <a:pPr marL="0" marR="0" lvl="0" indent="0" algn="l" defTabSz="739775"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rgbClr val="00CC00"/>
                          </a:solidFill>
                          <a:effectLst/>
                          <a:latin typeface="American Typewriter"/>
                          <a:ea typeface="ＭＳ Ｐゴシック"/>
                          <a:cs typeface="Arial" charset="0"/>
                          <a:sym typeface="American Typewriter"/>
                        </a:rPr>
                        <a:t>short </a:t>
                      </a:r>
                      <a:r>
                        <a:rPr kumimoji="0" lang="nl-NL" sz="2900" b="0" i="0" u="none" strike="noStrike" cap="none" normalizeH="0" baseline="0" dirty="0" err="1" smtClean="0">
                          <a:ln>
                            <a:noFill/>
                          </a:ln>
                          <a:solidFill>
                            <a:srgbClr val="00CC00"/>
                          </a:solidFill>
                          <a:effectLst/>
                          <a:latin typeface="American Typewriter"/>
                          <a:ea typeface="ＭＳ Ｐゴシック"/>
                          <a:cs typeface="Arial" charset="0"/>
                          <a:sym typeface="American Typewriter"/>
                        </a:rPr>
                        <a:t>words</a:t>
                      </a:r>
                      <a:r>
                        <a:rPr kumimoji="0" lang="nl-NL" sz="2900" b="0" i="0" u="none" strike="noStrike" cap="none" normalizeH="0" baseline="0" dirty="0" smtClean="0">
                          <a:ln>
                            <a:noFill/>
                          </a:ln>
                          <a:solidFill>
                            <a:srgbClr val="00CC00"/>
                          </a:solidFill>
                          <a:effectLst/>
                          <a:latin typeface="American Typewriter"/>
                          <a:ea typeface="ＭＳ Ｐゴシック"/>
                          <a:cs typeface="Arial" charset="0"/>
                          <a:sym typeface="American Typewriter"/>
                        </a:rPr>
                        <a:t> </a:t>
                      </a:r>
                      <a:r>
                        <a:rPr kumimoji="0" lang="nl-NL"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rPr>
                        <a:t>vs. </a:t>
                      </a:r>
                      <a:r>
                        <a:rPr kumimoji="0" lang="nl-NL" sz="2900" b="0" i="0" u="none" strike="noStrike" cap="none" normalizeH="0" baseline="0" dirty="0" smtClean="0">
                          <a:ln>
                            <a:noFill/>
                          </a:ln>
                          <a:solidFill>
                            <a:srgbClr val="CC0000"/>
                          </a:solidFill>
                          <a:effectLst/>
                          <a:latin typeface="American Typewriter"/>
                          <a:ea typeface="ＭＳ Ｐゴシック"/>
                          <a:cs typeface="Arial" charset="0"/>
                          <a:sym typeface="American Typewriter"/>
                        </a:rPr>
                        <a:t>long </a:t>
                      </a:r>
                      <a:r>
                        <a:rPr kumimoji="0" lang="nl-NL" sz="2900" b="0" i="0" u="none" strike="noStrike" cap="none" normalizeH="0" baseline="0" dirty="0" err="1" smtClean="0">
                          <a:ln>
                            <a:noFill/>
                          </a:ln>
                          <a:solidFill>
                            <a:srgbClr val="CC0000"/>
                          </a:solidFill>
                          <a:effectLst/>
                          <a:latin typeface="American Typewriter"/>
                          <a:ea typeface="ＭＳ Ｐゴシック"/>
                          <a:cs typeface="Arial" charset="0"/>
                          <a:sym typeface="American Typewriter"/>
                        </a:rPr>
                        <a:t>words</a:t>
                      </a:r>
                      <a:endParaRPr kumimoji="0" lang="en-US"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r>
              <a:tr h="933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Word structure</a:t>
                      </a:r>
                      <a:endParaRPr kumimoji="0" lang="en-US" sz="2900" b="0" i="0" u="none" strike="noStrike" cap="none" normalizeH="0" baseline="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F1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CC00"/>
                          </a:solidFill>
                          <a:effectLst/>
                          <a:latin typeface="American Typewriter"/>
                          <a:ea typeface="ＭＳ Ｐゴシック"/>
                          <a:cs typeface="Arial" charset="0"/>
                          <a:sym typeface="American Typewriter"/>
                        </a:rPr>
                        <a:t>CVC</a:t>
                      </a: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 vs. </a:t>
                      </a:r>
                      <a:r>
                        <a:rPr kumimoji="0" lang="nl-NL" sz="2900" b="0" i="0" u="none" strike="noStrike" cap="none" normalizeH="0" baseline="0" smtClean="0">
                          <a:ln>
                            <a:noFill/>
                          </a:ln>
                          <a:solidFill>
                            <a:srgbClr val="CC0000"/>
                          </a:solidFill>
                          <a:effectLst/>
                          <a:latin typeface="American Typewriter"/>
                          <a:ea typeface="ＭＳ Ｐゴシック"/>
                          <a:cs typeface="Arial" charset="0"/>
                          <a:sym typeface="American Typewriter"/>
                        </a:rPr>
                        <a:t>CVCC</a:t>
                      </a:r>
                      <a:endParaRPr kumimoji="0" lang="en-US" sz="2900" b="0" i="0" u="none" strike="noStrike" cap="none" normalizeH="0" baseline="0" smtClean="0">
                        <a:ln>
                          <a:noFill/>
                        </a:ln>
                        <a:solidFill>
                          <a:srgbClr val="CC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F1F0"/>
                    </a:solidFill>
                  </a:tcPr>
                </a:tc>
                <a:tc>
                  <a:txBody>
                    <a:bodyPr/>
                    <a:lstStyle/>
                    <a:p>
                      <a:pPr marL="0" marR="0" lvl="0" indent="0" algn="l" defTabSz="739775"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CC00"/>
                          </a:solidFill>
                          <a:effectLst/>
                          <a:latin typeface="American Typewriter"/>
                          <a:ea typeface="ＭＳ Ｐゴシック"/>
                          <a:cs typeface="Arial" charset="0"/>
                          <a:sym typeface="American Typewriter"/>
                        </a:rPr>
                        <a:t>CVC</a:t>
                      </a: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 vs. </a:t>
                      </a:r>
                      <a:r>
                        <a:rPr kumimoji="0" lang="nl-NL" sz="2900" b="0" i="0" u="none" strike="noStrike" cap="none" normalizeH="0" baseline="0" smtClean="0">
                          <a:ln>
                            <a:noFill/>
                          </a:ln>
                          <a:solidFill>
                            <a:srgbClr val="CC0000"/>
                          </a:solidFill>
                          <a:effectLst/>
                          <a:latin typeface="American Typewriter"/>
                          <a:ea typeface="ＭＳ Ｐゴシック"/>
                          <a:cs typeface="Arial" charset="0"/>
                          <a:sym typeface="American Typewriter"/>
                        </a:rPr>
                        <a:t>CVCC</a:t>
                      </a:r>
                      <a:endParaRPr kumimoji="0" lang="en-US" sz="2900" b="0" i="0" u="none" strike="noStrike" cap="none" normalizeH="0" baseline="0" smtClean="0">
                        <a:ln>
                          <a:noFill/>
                        </a:ln>
                        <a:solidFill>
                          <a:srgbClr val="CC0000"/>
                        </a:solidFill>
                        <a:effectLst/>
                        <a:latin typeface="American Typewriter"/>
                        <a:ea typeface="ＭＳ Ｐゴシック"/>
                        <a:cs typeface="Arial" charset="0"/>
                        <a:sym typeface="American Typewriter"/>
                      </a:endParaRPr>
                    </a:p>
                    <a:p>
                      <a:pPr marL="0" marR="0" lvl="0" indent="0" algn="l" defTabSz="739775"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smtClean="0">
                          <a:ln>
                            <a:noFill/>
                          </a:ln>
                          <a:solidFill>
                            <a:srgbClr val="00CC00"/>
                          </a:solidFill>
                          <a:effectLst/>
                          <a:latin typeface="American Typewriter"/>
                          <a:ea typeface="ＭＳ Ｐゴシック"/>
                          <a:cs typeface="Arial" charset="0"/>
                          <a:sym typeface="American Typewriter"/>
                        </a:rPr>
                        <a:t>CVC</a:t>
                      </a:r>
                      <a:r>
                        <a:rPr kumimoji="0" lang="nl-NL" sz="2900" b="0" i="0" u="none" strike="noStrike" cap="none" normalizeH="0" baseline="0" smtClean="0">
                          <a:ln>
                            <a:noFill/>
                          </a:ln>
                          <a:solidFill>
                            <a:srgbClr val="000000"/>
                          </a:solidFill>
                          <a:effectLst/>
                          <a:latin typeface="American Typewriter"/>
                          <a:ea typeface="ＭＳ Ｐゴシック"/>
                          <a:cs typeface="Arial" charset="0"/>
                          <a:sym typeface="American Typewriter"/>
                        </a:rPr>
                        <a:t> vs. </a:t>
                      </a:r>
                      <a:r>
                        <a:rPr kumimoji="0" lang="nl-NL" sz="2900" b="0" i="0" u="none" strike="noStrike" cap="none" normalizeH="0" baseline="0" smtClean="0">
                          <a:ln>
                            <a:noFill/>
                          </a:ln>
                          <a:solidFill>
                            <a:srgbClr val="CC0000"/>
                          </a:solidFill>
                          <a:effectLst/>
                          <a:latin typeface="American Typewriter"/>
                          <a:ea typeface="ＭＳ Ｐゴシック"/>
                          <a:cs typeface="Arial" charset="0"/>
                          <a:sym typeface="American Typewriter"/>
                        </a:rPr>
                        <a:t>CCVC</a:t>
                      </a:r>
                      <a:endParaRPr kumimoji="0" lang="en-US" sz="2900" b="0" i="0" u="none" strike="noStrike" cap="none" normalizeH="0" baseline="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0F1F0"/>
                    </a:solid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rPr>
                        <a:t>Word </a:t>
                      </a:r>
                      <a:r>
                        <a:rPr kumimoji="0" lang="nl-NL" sz="2900" b="0" i="0" u="none" strike="noStrike" cap="none" normalizeH="0" baseline="0" dirty="0" err="1" smtClean="0">
                          <a:ln>
                            <a:noFill/>
                          </a:ln>
                          <a:solidFill>
                            <a:srgbClr val="000000"/>
                          </a:solidFill>
                          <a:effectLst/>
                          <a:latin typeface="American Typewriter"/>
                          <a:ea typeface="ＭＳ Ｐゴシック"/>
                          <a:cs typeface="Arial" charset="0"/>
                          <a:sym typeface="American Typewriter"/>
                        </a:rPr>
                        <a:t>frequency</a:t>
                      </a:r>
                      <a:endParaRPr kumimoji="0" lang="en-US"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gridSpan="2">
                  <a:txBody>
                    <a:bodyPr/>
                    <a:lstStyle/>
                    <a:p>
                      <a:pPr marL="0" marR="0" lvl="0" indent="0" algn="ctr" defTabSz="739775" rtl="0" eaLnBrk="1" fontAlgn="base" latinLnBrk="0" hangingPunct="1">
                        <a:lnSpc>
                          <a:spcPct val="100000"/>
                        </a:lnSpc>
                        <a:spcBef>
                          <a:spcPct val="0"/>
                        </a:spcBef>
                        <a:spcAft>
                          <a:spcPct val="0"/>
                        </a:spcAft>
                        <a:buClrTx/>
                        <a:buSzTx/>
                        <a:buFontTx/>
                        <a:buNone/>
                        <a:tabLst/>
                      </a:pPr>
                      <a:r>
                        <a:rPr kumimoji="0" lang="nl-NL"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rPr>
                        <a:t>=</a:t>
                      </a:r>
                      <a:endParaRPr kumimoji="0" lang="en-US" sz="2900" b="0" i="0" u="none" strike="noStrike" cap="none" normalizeH="0" baseline="0" dirty="0" smtClean="0">
                        <a:ln>
                          <a:noFill/>
                        </a:ln>
                        <a:solidFill>
                          <a:srgbClr val="000000"/>
                        </a:solidFill>
                        <a:effectLst/>
                        <a:latin typeface="American Typewriter"/>
                        <a:ea typeface="ＭＳ Ｐゴシック"/>
                        <a:cs typeface="Arial" charset="0"/>
                        <a:sym typeface="American Typewriter"/>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0E2E0"/>
                    </a:solidFill>
                  </a:tcPr>
                </a:tc>
                <a:tc hMerge="1">
                  <a:txBody>
                    <a:bodyPr/>
                    <a:lstStyle/>
                    <a:p>
                      <a:endParaRPr lang="en-US"/>
                    </a:p>
                  </a:txBody>
                  <a:tcPr/>
                </a:tc>
              </a:tr>
            </a:tbl>
          </a:graphicData>
        </a:graphic>
      </p:graphicFrame>
      <p:sp>
        <p:nvSpPr>
          <p:cNvPr id="31" name="Rectangle 8"/>
          <p:cNvSpPr>
            <a:spLocks noChangeArrowheads="1"/>
          </p:cNvSpPr>
          <p:nvPr/>
        </p:nvSpPr>
        <p:spPr bwMode="auto">
          <a:xfrm>
            <a:off x="25923130" y="7128967"/>
            <a:ext cx="9145588" cy="4536504"/>
          </a:xfrm>
          <a:prstGeom prst="rect">
            <a:avLst/>
          </a:prstGeom>
          <a:solidFill>
            <a:srgbClr val="F4F5F6"/>
          </a:solidFill>
          <a:ln w="9525">
            <a:solidFill>
              <a:schemeClr val="tx1"/>
            </a:solidFill>
            <a:miter lim="800000"/>
            <a:headEnd/>
            <a:tailEnd/>
          </a:ln>
        </p:spPr>
        <p:txBody>
          <a:bodyPr wrap="none" lIns="74013" tIns="37006" rIns="74013" bIns="37006" anchor="ctr"/>
          <a:lstStyle/>
          <a:p>
            <a:endParaRPr lang="nl-NL">
              <a:ea typeface="ヒラギノ明朝 ProN W3"/>
              <a:cs typeface="ヒラギノ明朝 ProN W3"/>
            </a:endParaRPr>
          </a:p>
        </p:txBody>
      </p:sp>
      <p:sp>
        <p:nvSpPr>
          <p:cNvPr id="32" name="Text Box 30"/>
          <p:cNvSpPr txBox="1">
            <a:spLocks noChangeArrowheads="1"/>
          </p:cNvSpPr>
          <p:nvPr/>
        </p:nvSpPr>
        <p:spPr bwMode="auto">
          <a:xfrm>
            <a:off x="26355178" y="7344991"/>
            <a:ext cx="8426450" cy="4091219"/>
          </a:xfrm>
          <a:prstGeom prst="rect">
            <a:avLst/>
          </a:prstGeom>
          <a:noFill/>
          <a:ln w="9525">
            <a:noFill/>
            <a:miter lim="800000"/>
            <a:headEnd/>
            <a:tailEnd/>
          </a:ln>
        </p:spPr>
        <p:txBody>
          <a:bodyPr lIns="74013" tIns="37006" rIns="74013" bIns="37006">
            <a:spAutoFit/>
          </a:bodyPr>
          <a:lstStyle/>
          <a:p>
            <a:pPr algn="just" defTabSz="1125538">
              <a:spcBef>
                <a:spcPct val="50000"/>
              </a:spcBef>
            </a:pPr>
            <a:r>
              <a:rPr lang="nl-NL" sz="2900" dirty="0" smtClean="0">
                <a:solidFill>
                  <a:schemeClr val="bg1"/>
                </a:solidFill>
              </a:rPr>
              <a:t>The </a:t>
            </a:r>
            <a:r>
              <a:rPr lang="nl-NL" sz="2900" dirty="0" err="1" smtClean="0">
                <a:solidFill>
                  <a:schemeClr val="bg1"/>
                </a:solidFill>
              </a:rPr>
              <a:t>results</a:t>
            </a:r>
            <a:r>
              <a:rPr lang="nl-NL" sz="2900" dirty="0" smtClean="0">
                <a:solidFill>
                  <a:schemeClr val="bg1"/>
                </a:solidFill>
              </a:rPr>
              <a:t> </a:t>
            </a:r>
            <a:r>
              <a:rPr lang="nl-NL" sz="2900" dirty="0" err="1" smtClean="0">
                <a:solidFill>
                  <a:schemeClr val="bg1"/>
                </a:solidFill>
              </a:rPr>
              <a:t>indicated</a:t>
            </a:r>
            <a:r>
              <a:rPr lang="nl-NL" sz="2900" dirty="0" smtClean="0">
                <a:solidFill>
                  <a:schemeClr val="bg1"/>
                </a:solidFill>
              </a:rPr>
              <a:t> </a:t>
            </a:r>
            <a:r>
              <a:rPr lang="nl-NL" sz="2900" dirty="0" err="1" smtClean="0">
                <a:solidFill>
                  <a:schemeClr val="bg1"/>
                </a:solidFill>
              </a:rPr>
              <a:t>that</a:t>
            </a:r>
            <a:r>
              <a:rPr lang="nl-NL" sz="2900" dirty="0" smtClean="0">
                <a:solidFill>
                  <a:schemeClr val="bg1"/>
                </a:solidFill>
              </a:rPr>
              <a:t>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with</a:t>
            </a:r>
            <a:r>
              <a:rPr lang="nl-NL" sz="2900" dirty="0" smtClean="0">
                <a:solidFill>
                  <a:schemeClr val="bg1"/>
                </a:solidFill>
              </a:rPr>
              <a:t> SLI do have a </a:t>
            </a:r>
            <a:r>
              <a:rPr lang="nl-NL" sz="2900" dirty="0" err="1" smtClean="0">
                <a:solidFill>
                  <a:schemeClr val="bg1"/>
                </a:solidFill>
              </a:rPr>
              <a:t>quantitative</a:t>
            </a:r>
            <a:r>
              <a:rPr lang="nl-NL" sz="2900" dirty="0" smtClean="0">
                <a:solidFill>
                  <a:schemeClr val="bg1"/>
                </a:solidFill>
              </a:rPr>
              <a:t> </a:t>
            </a:r>
            <a:r>
              <a:rPr lang="nl-NL" sz="2900" dirty="0" err="1" smtClean="0">
                <a:solidFill>
                  <a:schemeClr val="bg1"/>
                </a:solidFill>
              </a:rPr>
              <a:t>delay</a:t>
            </a:r>
            <a:r>
              <a:rPr lang="nl-NL" sz="2900" dirty="0" smtClean="0">
                <a:solidFill>
                  <a:schemeClr val="bg1"/>
                </a:solidFill>
              </a:rPr>
              <a:t> in </a:t>
            </a:r>
            <a:r>
              <a:rPr lang="nl-NL" sz="2900" dirty="0" err="1" smtClean="0">
                <a:solidFill>
                  <a:schemeClr val="bg1"/>
                </a:solidFill>
              </a:rPr>
              <a:t>both</a:t>
            </a:r>
            <a:r>
              <a:rPr lang="nl-NL" sz="2900" dirty="0" smtClean="0">
                <a:solidFill>
                  <a:schemeClr val="bg1"/>
                </a:solidFill>
              </a:rPr>
              <a:t> </a:t>
            </a:r>
            <a:r>
              <a:rPr lang="nl-NL" sz="2900" dirty="0" err="1" smtClean="0">
                <a:solidFill>
                  <a:schemeClr val="bg1"/>
                </a:solidFill>
              </a:rPr>
              <a:t>grapheme</a:t>
            </a:r>
            <a:r>
              <a:rPr lang="nl-NL" sz="2900" dirty="0" smtClean="0">
                <a:solidFill>
                  <a:schemeClr val="bg1"/>
                </a:solidFill>
              </a:rPr>
              <a:t> </a:t>
            </a:r>
            <a:r>
              <a:rPr lang="nl-NL" sz="2900" dirty="0" err="1" smtClean="0">
                <a:solidFill>
                  <a:schemeClr val="bg1"/>
                </a:solidFill>
              </a:rPr>
              <a:t>knowledge</a:t>
            </a:r>
            <a:r>
              <a:rPr lang="nl-NL" sz="2900" dirty="0" smtClean="0">
                <a:solidFill>
                  <a:schemeClr val="bg1"/>
                </a:solidFill>
              </a:rPr>
              <a:t> and spelling </a:t>
            </a:r>
            <a:r>
              <a:rPr lang="nl-NL" sz="2900" dirty="0" err="1" smtClean="0">
                <a:solidFill>
                  <a:schemeClr val="bg1"/>
                </a:solidFill>
              </a:rPr>
              <a:t>during</a:t>
            </a:r>
            <a:r>
              <a:rPr lang="nl-NL" sz="2900" dirty="0" smtClean="0">
                <a:solidFill>
                  <a:schemeClr val="bg1"/>
                </a:solidFill>
              </a:rPr>
              <a:t> </a:t>
            </a:r>
            <a:r>
              <a:rPr lang="nl-NL" sz="2900" dirty="0" err="1" smtClean="0">
                <a:solidFill>
                  <a:schemeClr val="bg1"/>
                </a:solidFill>
              </a:rPr>
              <a:t>first</a:t>
            </a:r>
            <a:r>
              <a:rPr lang="nl-NL" sz="2900" dirty="0" smtClean="0">
                <a:solidFill>
                  <a:schemeClr val="bg1"/>
                </a:solidFill>
              </a:rPr>
              <a:t> </a:t>
            </a:r>
            <a:r>
              <a:rPr lang="nl-NL" sz="2900" dirty="0" err="1" smtClean="0">
                <a:solidFill>
                  <a:schemeClr val="bg1"/>
                </a:solidFill>
              </a:rPr>
              <a:t>grade</a:t>
            </a:r>
            <a:r>
              <a:rPr lang="nl-NL" sz="2900" dirty="0" smtClean="0">
                <a:solidFill>
                  <a:schemeClr val="bg1"/>
                </a:solidFill>
              </a:rPr>
              <a:t>. </a:t>
            </a:r>
            <a:r>
              <a:rPr lang="nl-NL" sz="2900" dirty="0" err="1" smtClean="0">
                <a:solidFill>
                  <a:schemeClr val="bg1"/>
                </a:solidFill>
              </a:rPr>
              <a:t>However</a:t>
            </a:r>
            <a:r>
              <a:rPr lang="nl-NL" sz="2900" dirty="0" smtClean="0">
                <a:solidFill>
                  <a:schemeClr val="bg1"/>
                </a:solidFill>
              </a:rPr>
              <a:t>, </a:t>
            </a:r>
            <a:r>
              <a:rPr lang="nl-NL" sz="2900" dirty="0" err="1" smtClean="0">
                <a:solidFill>
                  <a:schemeClr val="bg1"/>
                </a:solidFill>
              </a:rPr>
              <a:t>there</a:t>
            </a:r>
            <a:r>
              <a:rPr lang="nl-NL" sz="2900" dirty="0" smtClean="0">
                <a:solidFill>
                  <a:schemeClr val="bg1"/>
                </a:solidFill>
              </a:rPr>
              <a:t> was </a:t>
            </a:r>
            <a:r>
              <a:rPr lang="nl-NL" sz="2900" dirty="0" err="1" smtClean="0">
                <a:solidFill>
                  <a:schemeClr val="bg1"/>
                </a:solidFill>
              </a:rPr>
              <a:t>no</a:t>
            </a:r>
            <a:r>
              <a:rPr lang="nl-NL" sz="2900" dirty="0" smtClean="0">
                <a:solidFill>
                  <a:schemeClr val="bg1"/>
                </a:solidFill>
              </a:rPr>
              <a:t> </a:t>
            </a:r>
            <a:r>
              <a:rPr lang="nl-NL" sz="2900" dirty="0" err="1" smtClean="0">
                <a:solidFill>
                  <a:schemeClr val="bg1"/>
                </a:solidFill>
              </a:rPr>
              <a:t>qualitative</a:t>
            </a:r>
            <a:r>
              <a:rPr lang="nl-NL" sz="2900" dirty="0" smtClean="0">
                <a:solidFill>
                  <a:schemeClr val="bg1"/>
                </a:solidFill>
              </a:rPr>
              <a:t> </a:t>
            </a:r>
            <a:r>
              <a:rPr lang="nl-NL" sz="2900" dirty="0" err="1" smtClean="0">
                <a:solidFill>
                  <a:schemeClr val="bg1"/>
                </a:solidFill>
              </a:rPr>
              <a:t>difference</a:t>
            </a:r>
            <a:r>
              <a:rPr lang="nl-NL" sz="2900" dirty="0" smtClean="0">
                <a:solidFill>
                  <a:schemeClr val="bg1"/>
                </a:solidFill>
              </a:rPr>
              <a:t> </a:t>
            </a:r>
            <a:r>
              <a:rPr lang="nl-NL" sz="2900" dirty="0" err="1" smtClean="0">
                <a:solidFill>
                  <a:schemeClr val="bg1"/>
                </a:solidFill>
              </a:rPr>
              <a:t>between</a:t>
            </a:r>
            <a:r>
              <a:rPr lang="nl-NL" sz="2900" dirty="0" smtClean="0">
                <a:solidFill>
                  <a:schemeClr val="bg1"/>
                </a:solidFill>
              </a:rPr>
              <a:t> the </a:t>
            </a:r>
            <a:r>
              <a:rPr lang="nl-NL" sz="2900" dirty="0" err="1" smtClean="0">
                <a:solidFill>
                  <a:schemeClr val="bg1"/>
                </a:solidFill>
              </a:rPr>
              <a:t>early</a:t>
            </a:r>
            <a:r>
              <a:rPr lang="nl-NL" sz="2900" dirty="0" smtClean="0">
                <a:solidFill>
                  <a:schemeClr val="bg1"/>
                </a:solidFill>
              </a:rPr>
              <a:t> spelling of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with</a:t>
            </a:r>
            <a:r>
              <a:rPr lang="nl-NL" sz="2900" dirty="0" smtClean="0">
                <a:solidFill>
                  <a:schemeClr val="bg1"/>
                </a:solidFill>
              </a:rPr>
              <a:t> SLI and </a:t>
            </a:r>
            <a:r>
              <a:rPr lang="nl-NL" sz="2900" dirty="0" err="1" smtClean="0">
                <a:solidFill>
                  <a:schemeClr val="bg1"/>
                </a:solidFill>
              </a:rPr>
              <a:t>typically</a:t>
            </a:r>
            <a:r>
              <a:rPr lang="nl-NL" sz="2900" dirty="0" smtClean="0">
                <a:solidFill>
                  <a:schemeClr val="bg1"/>
                </a:solidFill>
              </a:rPr>
              <a:t> </a:t>
            </a:r>
            <a:r>
              <a:rPr lang="nl-NL" sz="2900" dirty="0" err="1" smtClean="0">
                <a:solidFill>
                  <a:schemeClr val="bg1"/>
                </a:solidFill>
              </a:rPr>
              <a:t>developing</a:t>
            </a:r>
            <a:r>
              <a:rPr lang="nl-NL" sz="2900" dirty="0" smtClean="0">
                <a:solidFill>
                  <a:schemeClr val="bg1"/>
                </a:solidFill>
              </a:rPr>
              <a:t>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This</a:t>
            </a:r>
            <a:r>
              <a:rPr lang="nl-NL" sz="2900" dirty="0" smtClean="0">
                <a:solidFill>
                  <a:schemeClr val="bg1"/>
                </a:solidFill>
              </a:rPr>
              <a:t> </a:t>
            </a:r>
            <a:r>
              <a:rPr lang="nl-NL" sz="2900" dirty="0" err="1" smtClean="0">
                <a:solidFill>
                  <a:schemeClr val="bg1"/>
                </a:solidFill>
              </a:rPr>
              <a:t>indicated</a:t>
            </a:r>
            <a:r>
              <a:rPr lang="nl-NL" sz="2900" dirty="0" smtClean="0">
                <a:solidFill>
                  <a:schemeClr val="bg1"/>
                </a:solidFill>
              </a:rPr>
              <a:t> </a:t>
            </a:r>
            <a:r>
              <a:rPr lang="nl-NL" sz="2900" dirty="0" err="1" smtClean="0">
                <a:solidFill>
                  <a:schemeClr val="bg1"/>
                </a:solidFill>
              </a:rPr>
              <a:t>that</a:t>
            </a:r>
            <a:r>
              <a:rPr lang="nl-NL" sz="2900" dirty="0" smtClean="0">
                <a:solidFill>
                  <a:schemeClr val="bg1"/>
                </a:solidFill>
              </a:rPr>
              <a:t>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with</a:t>
            </a:r>
            <a:r>
              <a:rPr lang="nl-NL" sz="2900" dirty="0" smtClean="0">
                <a:solidFill>
                  <a:schemeClr val="bg1"/>
                </a:solidFill>
              </a:rPr>
              <a:t> SLI have the </a:t>
            </a:r>
            <a:r>
              <a:rPr lang="nl-NL" sz="2900" dirty="0" err="1" smtClean="0">
                <a:solidFill>
                  <a:schemeClr val="bg1"/>
                </a:solidFill>
              </a:rPr>
              <a:t>same</a:t>
            </a:r>
            <a:r>
              <a:rPr lang="nl-NL" sz="2900" dirty="0" smtClean="0">
                <a:solidFill>
                  <a:schemeClr val="bg1"/>
                </a:solidFill>
              </a:rPr>
              <a:t> spelling </a:t>
            </a:r>
            <a:r>
              <a:rPr lang="nl-NL" sz="2900" dirty="0" err="1" smtClean="0">
                <a:solidFill>
                  <a:schemeClr val="bg1"/>
                </a:solidFill>
              </a:rPr>
              <a:t>process</a:t>
            </a:r>
            <a:r>
              <a:rPr lang="nl-NL" sz="2900" dirty="0" smtClean="0">
                <a:solidFill>
                  <a:schemeClr val="bg1"/>
                </a:solidFill>
              </a:rPr>
              <a:t> as </a:t>
            </a:r>
            <a:r>
              <a:rPr lang="nl-NL" sz="2900" dirty="0" err="1" smtClean="0">
                <a:solidFill>
                  <a:schemeClr val="bg1"/>
                </a:solidFill>
              </a:rPr>
              <a:t>typically</a:t>
            </a:r>
            <a:r>
              <a:rPr lang="nl-NL" sz="2900" dirty="0" smtClean="0">
                <a:solidFill>
                  <a:schemeClr val="bg1"/>
                </a:solidFill>
              </a:rPr>
              <a:t> </a:t>
            </a:r>
            <a:r>
              <a:rPr lang="nl-NL" sz="2900" dirty="0" err="1" smtClean="0">
                <a:solidFill>
                  <a:schemeClr val="bg1"/>
                </a:solidFill>
              </a:rPr>
              <a:t>developing</a:t>
            </a:r>
            <a:r>
              <a:rPr lang="nl-NL" sz="2900" dirty="0" smtClean="0">
                <a:solidFill>
                  <a:schemeClr val="bg1"/>
                </a:solidFill>
              </a:rPr>
              <a:t>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although</a:t>
            </a:r>
            <a:r>
              <a:rPr lang="nl-NL" sz="2900" dirty="0" smtClean="0">
                <a:solidFill>
                  <a:schemeClr val="bg1"/>
                </a:solidFill>
              </a:rPr>
              <a:t> </a:t>
            </a:r>
            <a:r>
              <a:rPr lang="nl-NL" sz="2900" dirty="0" err="1" smtClean="0">
                <a:solidFill>
                  <a:schemeClr val="bg1"/>
                </a:solidFill>
              </a:rPr>
              <a:t>they</a:t>
            </a:r>
            <a:r>
              <a:rPr lang="nl-NL" sz="2900" dirty="0" smtClean="0">
                <a:solidFill>
                  <a:schemeClr val="bg1"/>
                </a:solidFill>
              </a:rPr>
              <a:t> </a:t>
            </a:r>
            <a:r>
              <a:rPr lang="nl-NL" sz="2900" dirty="0" err="1" smtClean="0">
                <a:solidFill>
                  <a:schemeClr val="bg1"/>
                </a:solidFill>
              </a:rPr>
              <a:t>develop</a:t>
            </a:r>
            <a:r>
              <a:rPr lang="nl-NL" sz="2900" dirty="0" smtClean="0">
                <a:solidFill>
                  <a:schemeClr val="bg1"/>
                </a:solidFill>
              </a:rPr>
              <a:t> </a:t>
            </a:r>
            <a:r>
              <a:rPr lang="nl-NL" sz="2900" dirty="0" err="1" smtClean="0">
                <a:solidFill>
                  <a:schemeClr val="bg1"/>
                </a:solidFill>
              </a:rPr>
              <a:t>slower</a:t>
            </a:r>
            <a:r>
              <a:rPr lang="nl-NL" sz="2900" dirty="0" smtClean="0">
                <a:solidFill>
                  <a:schemeClr val="bg1"/>
                </a:solidFill>
              </a:rPr>
              <a:t>.</a:t>
            </a:r>
            <a:endParaRPr lang="en-US" sz="2900" dirty="0">
              <a:solidFill>
                <a:schemeClr val="bg1"/>
              </a:solidFill>
            </a:endParaRPr>
          </a:p>
        </p:txBody>
      </p:sp>
      <p:sp>
        <p:nvSpPr>
          <p:cNvPr id="33" name="Rectangle 8"/>
          <p:cNvSpPr>
            <a:spLocks noChangeArrowheads="1"/>
          </p:cNvSpPr>
          <p:nvPr/>
        </p:nvSpPr>
        <p:spPr bwMode="auto">
          <a:xfrm>
            <a:off x="25779114" y="12889607"/>
            <a:ext cx="9145588" cy="4536504"/>
          </a:xfrm>
          <a:prstGeom prst="rect">
            <a:avLst/>
          </a:prstGeom>
          <a:solidFill>
            <a:srgbClr val="F4F5F6"/>
          </a:solidFill>
          <a:ln w="9525">
            <a:solidFill>
              <a:schemeClr val="tx1"/>
            </a:solidFill>
            <a:miter lim="800000"/>
            <a:headEnd/>
            <a:tailEnd/>
          </a:ln>
        </p:spPr>
        <p:txBody>
          <a:bodyPr wrap="none" lIns="74013" tIns="37006" rIns="74013" bIns="37006" anchor="ctr"/>
          <a:lstStyle/>
          <a:p>
            <a:endParaRPr lang="nl-NL">
              <a:ea typeface="ヒラギノ明朝 ProN W3"/>
              <a:cs typeface="ヒラギノ明朝 ProN W3"/>
            </a:endParaRPr>
          </a:p>
        </p:txBody>
      </p:sp>
      <p:sp>
        <p:nvSpPr>
          <p:cNvPr id="34" name="Text Box 30"/>
          <p:cNvSpPr txBox="1">
            <a:spLocks noChangeArrowheads="1"/>
          </p:cNvSpPr>
          <p:nvPr/>
        </p:nvSpPr>
        <p:spPr bwMode="auto">
          <a:xfrm>
            <a:off x="26211162" y="13205104"/>
            <a:ext cx="8426450" cy="4091219"/>
          </a:xfrm>
          <a:prstGeom prst="rect">
            <a:avLst/>
          </a:prstGeom>
          <a:noFill/>
          <a:ln w="9525">
            <a:noFill/>
            <a:miter lim="800000"/>
            <a:headEnd/>
            <a:tailEnd/>
          </a:ln>
        </p:spPr>
        <p:txBody>
          <a:bodyPr lIns="74013" tIns="37006" rIns="74013" bIns="37006">
            <a:spAutoFit/>
          </a:bodyPr>
          <a:lstStyle/>
          <a:p>
            <a:pPr algn="just" defTabSz="1125538">
              <a:spcBef>
                <a:spcPct val="50000"/>
              </a:spcBef>
              <a:buFont typeface="Arial" pitchFamily="34" charset="0"/>
              <a:buChar char="•"/>
            </a:pPr>
            <a:r>
              <a:rPr lang="nl-NL" sz="2900" dirty="0" smtClean="0">
                <a:solidFill>
                  <a:schemeClr val="bg1"/>
                </a:solidFill>
              </a:rPr>
              <a:t> </a:t>
            </a:r>
            <a:r>
              <a:rPr lang="nl-NL" sz="2900" dirty="0" err="1" smtClean="0">
                <a:solidFill>
                  <a:schemeClr val="bg1"/>
                </a:solidFill>
              </a:rPr>
              <a:t>Teachers</a:t>
            </a:r>
            <a:r>
              <a:rPr lang="nl-NL" sz="2900" dirty="0" smtClean="0">
                <a:solidFill>
                  <a:schemeClr val="bg1"/>
                </a:solidFill>
              </a:rPr>
              <a:t> of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with</a:t>
            </a:r>
            <a:r>
              <a:rPr lang="nl-NL" sz="2900" dirty="0" smtClean="0">
                <a:solidFill>
                  <a:schemeClr val="bg1"/>
                </a:solidFill>
              </a:rPr>
              <a:t> SLI </a:t>
            </a:r>
            <a:r>
              <a:rPr lang="nl-NL" sz="2900" dirty="0" err="1" smtClean="0">
                <a:solidFill>
                  <a:schemeClr val="bg1"/>
                </a:solidFill>
              </a:rPr>
              <a:t>can</a:t>
            </a:r>
            <a:r>
              <a:rPr lang="nl-NL" sz="2900" dirty="0" smtClean="0">
                <a:solidFill>
                  <a:schemeClr val="bg1"/>
                </a:solidFill>
              </a:rPr>
              <a:t> </a:t>
            </a:r>
            <a:r>
              <a:rPr lang="nl-NL" sz="2900" dirty="0" err="1" smtClean="0">
                <a:solidFill>
                  <a:schemeClr val="bg1"/>
                </a:solidFill>
              </a:rPr>
              <a:t>practice</a:t>
            </a:r>
            <a:r>
              <a:rPr lang="nl-NL" sz="2900" dirty="0" smtClean="0">
                <a:solidFill>
                  <a:schemeClr val="bg1"/>
                </a:solidFill>
              </a:rPr>
              <a:t> the </a:t>
            </a:r>
            <a:r>
              <a:rPr lang="nl-NL" sz="2900" dirty="0" err="1" smtClean="0">
                <a:solidFill>
                  <a:schemeClr val="bg1"/>
                </a:solidFill>
              </a:rPr>
              <a:t>same</a:t>
            </a:r>
            <a:r>
              <a:rPr lang="nl-NL" sz="2900" dirty="0" smtClean="0">
                <a:solidFill>
                  <a:schemeClr val="bg1"/>
                </a:solidFill>
              </a:rPr>
              <a:t> </a:t>
            </a:r>
            <a:r>
              <a:rPr lang="nl-NL" sz="2900" dirty="0" err="1" smtClean="0">
                <a:solidFill>
                  <a:schemeClr val="bg1"/>
                </a:solidFill>
              </a:rPr>
              <a:t>skills</a:t>
            </a:r>
            <a:r>
              <a:rPr lang="nl-NL" sz="2900" dirty="0" smtClean="0">
                <a:solidFill>
                  <a:schemeClr val="bg1"/>
                </a:solidFill>
              </a:rPr>
              <a:t> as </a:t>
            </a:r>
            <a:r>
              <a:rPr lang="nl-NL" sz="2900" dirty="0" err="1" smtClean="0">
                <a:solidFill>
                  <a:schemeClr val="bg1"/>
                </a:solidFill>
              </a:rPr>
              <a:t>with</a:t>
            </a:r>
            <a:r>
              <a:rPr lang="nl-NL" sz="2900" dirty="0" smtClean="0">
                <a:solidFill>
                  <a:schemeClr val="bg1"/>
                </a:solidFill>
              </a:rPr>
              <a:t> </a:t>
            </a:r>
            <a:r>
              <a:rPr lang="nl-NL" sz="2900" dirty="0" err="1" smtClean="0">
                <a:solidFill>
                  <a:schemeClr val="bg1"/>
                </a:solidFill>
              </a:rPr>
              <a:t>typically</a:t>
            </a:r>
            <a:r>
              <a:rPr lang="nl-NL" sz="2900" dirty="0" smtClean="0">
                <a:solidFill>
                  <a:schemeClr val="bg1"/>
                </a:solidFill>
              </a:rPr>
              <a:t> </a:t>
            </a:r>
            <a:r>
              <a:rPr lang="nl-NL" sz="2900" dirty="0" err="1" smtClean="0">
                <a:solidFill>
                  <a:schemeClr val="bg1"/>
                </a:solidFill>
              </a:rPr>
              <a:t>developing</a:t>
            </a:r>
            <a:r>
              <a:rPr lang="nl-NL" sz="2900" dirty="0" smtClean="0">
                <a:solidFill>
                  <a:schemeClr val="bg1"/>
                </a:solidFill>
              </a:rPr>
              <a:t> </a:t>
            </a:r>
            <a:r>
              <a:rPr lang="nl-NL" sz="2900" dirty="0" err="1" smtClean="0">
                <a:solidFill>
                  <a:schemeClr val="bg1"/>
                </a:solidFill>
              </a:rPr>
              <a:t>children</a:t>
            </a:r>
            <a:r>
              <a:rPr lang="nl-NL" sz="2900" dirty="0" smtClean="0">
                <a:solidFill>
                  <a:schemeClr val="bg1"/>
                </a:solidFill>
              </a:rPr>
              <a:t>.</a:t>
            </a:r>
          </a:p>
          <a:p>
            <a:pPr algn="just" defTabSz="1125538">
              <a:spcBef>
                <a:spcPct val="50000"/>
              </a:spcBef>
              <a:buFont typeface="Arial" pitchFamily="34" charset="0"/>
              <a:buChar char="•"/>
            </a:pPr>
            <a:r>
              <a:rPr lang="nl-NL" sz="2900" dirty="0">
                <a:solidFill>
                  <a:schemeClr val="bg1"/>
                </a:solidFill>
              </a:rPr>
              <a:t> </a:t>
            </a:r>
            <a:r>
              <a:rPr lang="nl-NL" sz="2900" dirty="0" smtClean="0">
                <a:solidFill>
                  <a:schemeClr val="bg1"/>
                </a:solidFill>
              </a:rPr>
              <a:t>Teachers of </a:t>
            </a:r>
            <a:r>
              <a:rPr lang="nl-NL" sz="2900" dirty="0" err="1" smtClean="0">
                <a:solidFill>
                  <a:schemeClr val="bg1"/>
                </a:solidFill>
              </a:rPr>
              <a:t>children</a:t>
            </a:r>
            <a:r>
              <a:rPr lang="nl-NL" sz="2900" dirty="0" smtClean="0">
                <a:solidFill>
                  <a:schemeClr val="bg1"/>
                </a:solidFill>
              </a:rPr>
              <a:t> </a:t>
            </a:r>
            <a:r>
              <a:rPr lang="nl-NL" sz="2900" dirty="0" err="1" smtClean="0">
                <a:solidFill>
                  <a:schemeClr val="bg1"/>
                </a:solidFill>
              </a:rPr>
              <a:t>with</a:t>
            </a:r>
            <a:r>
              <a:rPr lang="nl-NL" sz="2900" dirty="0" smtClean="0">
                <a:solidFill>
                  <a:schemeClr val="bg1"/>
                </a:solidFill>
              </a:rPr>
              <a:t> SLI have to </a:t>
            </a:r>
            <a:r>
              <a:rPr lang="nl-NL" sz="2900" dirty="0" err="1" smtClean="0">
                <a:solidFill>
                  <a:schemeClr val="bg1"/>
                </a:solidFill>
              </a:rPr>
              <a:t>intensify</a:t>
            </a:r>
            <a:r>
              <a:rPr lang="nl-NL" sz="2900" dirty="0" smtClean="0">
                <a:solidFill>
                  <a:schemeClr val="bg1"/>
                </a:solidFill>
              </a:rPr>
              <a:t> spelling </a:t>
            </a:r>
            <a:r>
              <a:rPr lang="nl-NL" sz="2900" dirty="0" err="1" smtClean="0">
                <a:solidFill>
                  <a:schemeClr val="bg1"/>
                </a:solidFill>
              </a:rPr>
              <a:t>instruction</a:t>
            </a:r>
            <a:r>
              <a:rPr lang="nl-NL" sz="2900" dirty="0" smtClean="0">
                <a:solidFill>
                  <a:schemeClr val="bg1"/>
                </a:solidFill>
              </a:rPr>
              <a:t> and </a:t>
            </a:r>
            <a:r>
              <a:rPr lang="nl-NL" sz="2900" dirty="0" err="1" smtClean="0">
                <a:solidFill>
                  <a:schemeClr val="bg1"/>
                </a:solidFill>
              </a:rPr>
              <a:t>practice</a:t>
            </a:r>
            <a:r>
              <a:rPr lang="nl-NL" sz="2900" dirty="0" smtClean="0">
                <a:solidFill>
                  <a:schemeClr val="bg1"/>
                </a:solidFill>
              </a:rPr>
              <a:t>.</a:t>
            </a:r>
            <a:endParaRPr lang="en-US" sz="2900" dirty="0" smtClean="0">
              <a:solidFill>
                <a:schemeClr val="bg1"/>
              </a:solidFill>
            </a:endParaRPr>
          </a:p>
          <a:p>
            <a:pPr algn="just" defTabSz="1125538">
              <a:spcBef>
                <a:spcPct val="50000"/>
              </a:spcBef>
              <a:buFont typeface="Arial" pitchFamily="34" charset="0"/>
              <a:buChar char="•"/>
            </a:pPr>
            <a:r>
              <a:rPr lang="nl-NL" sz="2900" dirty="0" smtClean="0">
                <a:solidFill>
                  <a:schemeClr val="bg1"/>
                </a:solidFill>
              </a:rPr>
              <a:t>  Spelling performance is </a:t>
            </a:r>
            <a:r>
              <a:rPr lang="nl-NL" sz="2900" dirty="0" err="1" smtClean="0">
                <a:solidFill>
                  <a:schemeClr val="bg1"/>
                </a:solidFill>
              </a:rPr>
              <a:t>strongly</a:t>
            </a:r>
            <a:r>
              <a:rPr lang="nl-NL" sz="2900" dirty="0" smtClean="0">
                <a:solidFill>
                  <a:schemeClr val="bg1"/>
                </a:solidFill>
              </a:rPr>
              <a:t> </a:t>
            </a:r>
            <a:r>
              <a:rPr lang="nl-NL" sz="2900" dirty="0" err="1" smtClean="0">
                <a:solidFill>
                  <a:schemeClr val="bg1"/>
                </a:solidFill>
              </a:rPr>
              <a:t>influenced</a:t>
            </a:r>
            <a:r>
              <a:rPr lang="nl-NL" sz="2900" dirty="0" smtClean="0">
                <a:solidFill>
                  <a:schemeClr val="bg1"/>
                </a:solidFill>
              </a:rPr>
              <a:t> </a:t>
            </a:r>
            <a:r>
              <a:rPr lang="nl-NL" sz="2900" dirty="0" err="1" smtClean="0">
                <a:solidFill>
                  <a:schemeClr val="bg1"/>
                </a:solidFill>
              </a:rPr>
              <a:t>by</a:t>
            </a:r>
            <a:r>
              <a:rPr lang="nl-NL" sz="2900" dirty="0" smtClean="0">
                <a:solidFill>
                  <a:schemeClr val="bg1"/>
                </a:solidFill>
              </a:rPr>
              <a:t> the </a:t>
            </a:r>
            <a:r>
              <a:rPr lang="nl-NL" sz="2900" dirty="0" err="1" smtClean="0">
                <a:solidFill>
                  <a:schemeClr val="bg1"/>
                </a:solidFill>
              </a:rPr>
              <a:t>quality</a:t>
            </a:r>
            <a:r>
              <a:rPr lang="nl-NL" sz="2900" dirty="0" smtClean="0">
                <a:solidFill>
                  <a:schemeClr val="bg1"/>
                </a:solidFill>
              </a:rPr>
              <a:t> of spelling </a:t>
            </a:r>
            <a:r>
              <a:rPr lang="nl-NL" sz="2900" dirty="0" err="1" smtClean="0">
                <a:solidFill>
                  <a:schemeClr val="bg1"/>
                </a:solidFill>
              </a:rPr>
              <a:t>education</a:t>
            </a:r>
            <a:r>
              <a:rPr lang="nl-NL" sz="2900" dirty="0" smtClean="0">
                <a:solidFill>
                  <a:schemeClr val="bg1"/>
                </a:solidFill>
              </a:rPr>
              <a:t>, </a:t>
            </a:r>
            <a:r>
              <a:rPr lang="nl-NL" sz="2900" dirty="0" err="1" smtClean="0">
                <a:solidFill>
                  <a:schemeClr val="bg1"/>
                </a:solidFill>
              </a:rPr>
              <a:t>so</a:t>
            </a:r>
            <a:r>
              <a:rPr lang="nl-NL" sz="2900" dirty="0" smtClean="0">
                <a:solidFill>
                  <a:schemeClr val="bg1"/>
                </a:solidFill>
              </a:rPr>
              <a:t> </a:t>
            </a:r>
            <a:r>
              <a:rPr lang="nl-NL" sz="2900" dirty="0" err="1" smtClean="0">
                <a:solidFill>
                  <a:schemeClr val="bg1"/>
                </a:solidFill>
              </a:rPr>
              <a:t>good</a:t>
            </a:r>
            <a:r>
              <a:rPr lang="nl-NL" sz="2900" dirty="0" smtClean="0">
                <a:solidFill>
                  <a:schemeClr val="bg1"/>
                </a:solidFill>
              </a:rPr>
              <a:t> </a:t>
            </a:r>
            <a:r>
              <a:rPr lang="nl-NL" sz="2900" dirty="0" err="1" smtClean="0">
                <a:solidFill>
                  <a:schemeClr val="bg1"/>
                </a:solidFill>
              </a:rPr>
              <a:t>teachers</a:t>
            </a:r>
            <a:r>
              <a:rPr lang="nl-NL" sz="2900" dirty="0" smtClean="0">
                <a:solidFill>
                  <a:schemeClr val="bg1"/>
                </a:solidFill>
              </a:rPr>
              <a:t> </a:t>
            </a:r>
            <a:r>
              <a:rPr lang="nl-NL" sz="2900" dirty="0" err="1" smtClean="0">
                <a:solidFill>
                  <a:schemeClr val="bg1"/>
                </a:solidFill>
              </a:rPr>
              <a:t>can</a:t>
            </a:r>
            <a:r>
              <a:rPr lang="nl-NL" sz="2900" dirty="0" smtClean="0">
                <a:solidFill>
                  <a:schemeClr val="bg1"/>
                </a:solidFill>
              </a:rPr>
              <a:t> make all the </a:t>
            </a:r>
            <a:r>
              <a:rPr lang="nl-NL" sz="2900" dirty="0" err="1" smtClean="0">
                <a:solidFill>
                  <a:schemeClr val="bg1"/>
                </a:solidFill>
              </a:rPr>
              <a:t>difference</a:t>
            </a:r>
            <a:r>
              <a:rPr lang="nl-NL" sz="2900" dirty="0" smtClean="0">
                <a:solidFill>
                  <a:schemeClr val="bg1"/>
                </a:solidFill>
              </a:rPr>
              <a:t>.</a:t>
            </a:r>
          </a:p>
        </p:txBody>
      </p:sp>
      <p:sp>
        <p:nvSpPr>
          <p:cNvPr id="35" name="Text Box 21"/>
          <p:cNvSpPr txBox="1">
            <a:spLocks noChangeArrowheads="1"/>
          </p:cNvSpPr>
          <p:nvPr/>
        </p:nvSpPr>
        <p:spPr bwMode="auto">
          <a:xfrm>
            <a:off x="10225387" y="14761815"/>
            <a:ext cx="7632848" cy="767232"/>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nl-NL" sz="1800" dirty="0" smtClean="0">
                <a:solidFill>
                  <a:schemeClr val="bg1"/>
                </a:solidFill>
                <a:ea typeface="ヒラギノ明朝 ProN W3"/>
                <a:cs typeface="ヒラギノ明朝 ProN W3"/>
              </a:rPr>
              <a:t>Percentage of </a:t>
            </a:r>
            <a:r>
              <a:rPr lang="nl-NL" sz="1800" dirty="0" err="1" smtClean="0">
                <a:solidFill>
                  <a:schemeClr val="bg1"/>
                </a:solidFill>
                <a:ea typeface="ヒラギノ明朝 ProN W3"/>
                <a:cs typeface="ヒラギノ明朝 ProN W3"/>
              </a:rPr>
              <a:t>children</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that</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reached</a:t>
            </a:r>
            <a:r>
              <a:rPr lang="nl-NL" sz="1800" dirty="0" smtClean="0">
                <a:solidFill>
                  <a:schemeClr val="bg1"/>
                </a:solidFill>
                <a:ea typeface="ヒラギノ明朝 ProN W3"/>
                <a:cs typeface="ヒラギノ明朝 ProN W3"/>
              </a:rPr>
              <a:t> the criteria </a:t>
            </a:r>
            <a:r>
              <a:rPr lang="nl-NL" sz="1800" dirty="0" err="1" smtClean="0">
                <a:solidFill>
                  <a:schemeClr val="bg1"/>
                </a:solidFill>
                <a:ea typeface="ヒラギノ明朝 ProN W3"/>
                <a:cs typeface="ヒラギノ明朝 ProN W3"/>
              </a:rPr>
              <a:t>for</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grapheme</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knowledge</a:t>
            </a:r>
            <a:endParaRPr lang="nl-NL" sz="1800" dirty="0" smtClean="0">
              <a:solidFill>
                <a:schemeClr val="bg1"/>
              </a:solidFill>
              <a:ea typeface="ヒラギノ明朝 ProN W3"/>
              <a:cs typeface="ヒラギノ明朝 ProN W3"/>
            </a:endParaRPr>
          </a:p>
          <a:p>
            <a:pPr algn="ctr" defTabSz="1125538">
              <a:spcBef>
                <a:spcPct val="50000"/>
              </a:spcBef>
            </a:pPr>
            <a:r>
              <a:rPr lang="nl-NL" sz="1800" dirty="0" smtClean="0">
                <a:solidFill>
                  <a:schemeClr val="bg1"/>
                </a:solidFill>
                <a:ea typeface="ヒラギノ明朝 ProN W3"/>
                <a:cs typeface="ヒラギノ明朝 ProN W3"/>
              </a:rPr>
              <a:t>(</a:t>
            </a:r>
            <a:r>
              <a:rPr lang="nl-NL" sz="1800" dirty="0" err="1" smtClean="0">
                <a:solidFill>
                  <a:schemeClr val="bg1"/>
                </a:solidFill>
                <a:ea typeface="ヒラギノ明朝 ProN W3"/>
                <a:cs typeface="ヒラギノ明朝 ProN W3"/>
              </a:rPr>
              <a:t>criterion</a:t>
            </a:r>
            <a:r>
              <a:rPr lang="nl-NL" sz="1800" dirty="0" smtClean="0">
                <a:solidFill>
                  <a:schemeClr val="bg1"/>
                </a:solidFill>
                <a:ea typeface="ヒラギノ明朝 ProN W3"/>
                <a:cs typeface="ヒラギノ明朝 ProN W3"/>
              </a:rPr>
              <a:t> = all 34 </a:t>
            </a:r>
            <a:r>
              <a:rPr lang="nl-NL" sz="1800" dirty="0" err="1" smtClean="0">
                <a:solidFill>
                  <a:schemeClr val="bg1"/>
                </a:solidFill>
                <a:ea typeface="ヒラギノ明朝 ProN W3"/>
                <a:cs typeface="ヒラギノ明朝 ProN W3"/>
              </a:rPr>
              <a:t>graphemes</a:t>
            </a:r>
            <a:r>
              <a:rPr lang="nl-NL" sz="1800" dirty="0" smtClean="0">
                <a:solidFill>
                  <a:schemeClr val="bg1"/>
                </a:solidFill>
                <a:ea typeface="ヒラギノ明朝 ProN W3"/>
                <a:cs typeface="ヒラギノ明朝 ProN W3"/>
              </a:rPr>
              <a:t> correct)</a:t>
            </a:r>
            <a:endParaRPr lang="en-US" sz="1800" dirty="0">
              <a:solidFill>
                <a:schemeClr val="bg1"/>
              </a:solidFill>
              <a:ea typeface="ヒラギノ明朝 ProN W3"/>
              <a:cs typeface="ヒラギノ明朝 ProN W3"/>
            </a:endParaRPr>
          </a:p>
        </p:txBody>
      </p:sp>
      <p:sp>
        <p:nvSpPr>
          <p:cNvPr id="36" name="Text Box 21"/>
          <p:cNvSpPr txBox="1">
            <a:spLocks noChangeArrowheads="1"/>
          </p:cNvSpPr>
          <p:nvPr/>
        </p:nvSpPr>
        <p:spPr bwMode="auto">
          <a:xfrm>
            <a:off x="17642210" y="14730632"/>
            <a:ext cx="7632848" cy="767232"/>
          </a:xfrm>
          <a:prstGeom prst="rect">
            <a:avLst/>
          </a:prstGeom>
          <a:noFill/>
          <a:ln w="9525">
            <a:noFill/>
            <a:miter lim="800000"/>
            <a:headEnd/>
            <a:tailEnd/>
          </a:ln>
        </p:spPr>
        <p:txBody>
          <a:bodyPr wrap="square" lIns="74013" tIns="37006" rIns="74013" bIns="37006">
            <a:spAutoFit/>
          </a:bodyPr>
          <a:lstStyle/>
          <a:p>
            <a:pPr algn="ctr" defTabSz="1125538">
              <a:spcBef>
                <a:spcPct val="50000"/>
              </a:spcBef>
            </a:pPr>
            <a:r>
              <a:rPr lang="nl-NL" sz="1800" dirty="0" smtClean="0">
                <a:solidFill>
                  <a:schemeClr val="bg1"/>
                </a:solidFill>
                <a:ea typeface="ヒラギノ明朝 ProN W3"/>
                <a:cs typeface="ヒラギノ明朝 ProN W3"/>
              </a:rPr>
              <a:t>Percentage of </a:t>
            </a:r>
            <a:r>
              <a:rPr lang="nl-NL" sz="1800" dirty="0" err="1" smtClean="0">
                <a:solidFill>
                  <a:schemeClr val="bg1"/>
                </a:solidFill>
                <a:ea typeface="ヒラギノ明朝 ProN W3"/>
                <a:cs typeface="ヒラギノ明朝 ProN W3"/>
              </a:rPr>
              <a:t>children</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that</a:t>
            </a:r>
            <a:r>
              <a:rPr lang="nl-NL" sz="1800" dirty="0" smtClean="0">
                <a:solidFill>
                  <a:schemeClr val="bg1"/>
                </a:solidFill>
                <a:ea typeface="ヒラギノ明朝 ProN W3"/>
                <a:cs typeface="ヒラギノ明朝 ProN W3"/>
              </a:rPr>
              <a:t> </a:t>
            </a:r>
            <a:r>
              <a:rPr lang="nl-NL" sz="1800" dirty="0" err="1" smtClean="0">
                <a:solidFill>
                  <a:schemeClr val="bg1"/>
                </a:solidFill>
                <a:ea typeface="ヒラギノ明朝 ProN W3"/>
                <a:cs typeface="ヒラギノ明朝 ProN W3"/>
              </a:rPr>
              <a:t>reached</a:t>
            </a:r>
            <a:r>
              <a:rPr lang="nl-NL" sz="1800" dirty="0" smtClean="0">
                <a:solidFill>
                  <a:schemeClr val="bg1"/>
                </a:solidFill>
                <a:ea typeface="ヒラギノ明朝 ProN W3"/>
                <a:cs typeface="ヒラギノ明朝 ProN W3"/>
              </a:rPr>
              <a:t> the criteria </a:t>
            </a:r>
            <a:r>
              <a:rPr lang="nl-NL" sz="1800" dirty="0" err="1" smtClean="0">
                <a:solidFill>
                  <a:schemeClr val="bg1"/>
                </a:solidFill>
                <a:ea typeface="ヒラギノ明朝 ProN W3"/>
                <a:cs typeface="ヒラギノ明朝 ProN W3"/>
              </a:rPr>
              <a:t>for</a:t>
            </a:r>
            <a:r>
              <a:rPr lang="nl-NL" sz="1800" dirty="0" smtClean="0">
                <a:solidFill>
                  <a:schemeClr val="bg1"/>
                </a:solidFill>
                <a:ea typeface="ヒラギノ明朝 ProN W3"/>
                <a:cs typeface="ヒラギノ明朝 ProN W3"/>
              </a:rPr>
              <a:t> spelling</a:t>
            </a:r>
          </a:p>
          <a:p>
            <a:pPr algn="ctr" defTabSz="1125538">
              <a:spcBef>
                <a:spcPct val="50000"/>
              </a:spcBef>
            </a:pPr>
            <a:r>
              <a:rPr lang="nl-NL" sz="1800" dirty="0" smtClean="0">
                <a:solidFill>
                  <a:schemeClr val="bg1"/>
                </a:solidFill>
                <a:ea typeface="ヒラギノ明朝 ProN W3"/>
                <a:cs typeface="ヒラギノ明朝 ProN W3"/>
              </a:rPr>
              <a:t>(</a:t>
            </a:r>
            <a:r>
              <a:rPr lang="nl-NL" sz="1800" dirty="0" err="1" smtClean="0">
                <a:solidFill>
                  <a:schemeClr val="bg1"/>
                </a:solidFill>
                <a:ea typeface="ヒラギノ明朝 ProN W3"/>
                <a:cs typeface="ヒラギノ明朝 ProN W3"/>
              </a:rPr>
              <a:t>criterion</a:t>
            </a:r>
            <a:r>
              <a:rPr lang="nl-NL" sz="1800" dirty="0" smtClean="0">
                <a:solidFill>
                  <a:schemeClr val="bg1"/>
                </a:solidFill>
                <a:ea typeface="ヒラギノ明朝 ProN W3"/>
                <a:cs typeface="ヒラギノ明朝 ProN W3"/>
              </a:rPr>
              <a:t> = 20 </a:t>
            </a:r>
            <a:r>
              <a:rPr lang="nl-NL" sz="1800" dirty="0" err="1" smtClean="0">
                <a:solidFill>
                  <a:schemeClr val="bg1"/>
                </a:solidFill>
                <a:ea typeface="ヒラギノ明朝 ProN W3"/>
                <a:cs typeface="ヒラギノ明朝 ProN W3"/>
              </a:rPr>
              <a:t>words</a:t>
            </a:r>
            <a:r>
              <a:rPr lang="nl-NL" sz="1800" dirty="0" smtClean="0">
                <a:solidFill>
                  <a:schemeClr val="bg1"/>
                </a:solidFill>
                <a:ea typeface="ヒラギノ明朝 ProN W3"/>
                <a:cs typeface="ヒラギノ明朝 ProN W3"/>
              </a:rPr>
              <a:t> correct </a:t>
            </a:r>
            <a:r>
              <a:rPr lang="nl-NL" sz="1800" dirty="0" err="1" smtClean="0">
                <a:solidFill>
                  <a:schemeClr val="bg1"/>
                </a:solidFill>
                <a:ea typeface="ヒラギノ明朝 ProN W3"/>
                <a:cs typeface="ヒラギノ明朝 ProN W3"/>
              </a:rPr>
              <a:t>or</a:t>
            </a:r>
            <a:r>
              <a:rPr lang="nl-NL" sz="1800" dirty="0" smtClean="0">
                <a:solidFill>
                  <a:schemeClr val="bg1"/>
                </a:solidFill>
                <a:ea typeface="ヒラギノ明朝 ProN W3"/>
                <a:cs typeface="ヒラギノ明朝 ProN W3"/>
              </a:rPr>
              <a:t> more)</a:t>
            </a:r>
            <a:endParaRPr lang="en-US" sz="1800" dirty="0">
              <a:solidFill>
                <a:schemeClr val="bg1"/>
              </a:solidFill>
              <a:ea typeface="ヒラギノ明朝 ProN W3"/>
              <a:cs typeface="ヒラギノ明朝 ProN W3"/>
            </a:endParaRPr>
          </a:p>
        </p:txBody>
      </p:sp>
      <p:sp>
        <p:nvSpPr>
          <p:cNvPr id="37" name="Text Box 22"/>
          <p:cNvSpPr txBox="1">
            <a:spLocks noChangeArrowheads="1"/>
          </p:cNvSpPr>
          <p:nvPr/>
        </p:nvSpPr>
        <p:spPr bwMode="auto">
          <a:xfrm>
            <a:off x="24698994" y="18057539"/>
            <a:ext cx="10863262" cy="520700"/>
          </a:xfrm>
          <a:prstGeom prst="rect">
            <a:avLst/>
          </a:prstGeom>
          <a:noFill/>
          <a:ln w="9525">
            <a:noFill/>
            <a:miter lim="800000"/>
            <a:headEnd/>
            <a:tailEnd/>
          </a:ln>
        </p:spPr>
        <p:txBody>
          <a:bodyPr lIns="74013" tIns="37006" rIns="74013" bIns="37006">
            <a:spAutoFit/>
          </a:bodyPr>
          <a:lstStyle/>
          <a:p>
            <a:pPr algn="ctr" defTabSz="1125538">
              <a:spcBef>
                <a:spcPct val="50000"/>
              </a:spcBef>
            </a:pPr>
            <a:r>
              <a:rPr lang="nl-NL" sz="2900" b="1" dirty="0" smtClean="0">
                <a:solidFill>
                  <a:srgbClr val="4D4D4D"/>
                </a:solidFill>
                <a:ea typeface="ヒラギノ明朝 ProN W3"/>
                <a:cs typeface="ヒラギノ明朝 ProN W3"/>
              </a:rPr>
              <a:t>For more </a:t>
            </a:r>
            <a:r>
              <a:rPr lang="nl-NL" sz="2900" b="1" dirty="0" err="1" smtClean="0">
                <a:solidFill>
                  <a:srgbClr val="4D4D4D"/>
                </a:solidFill>
                <a:ea typeface="ヒラギノ明朝 ProN W3"/>
                <a:cs typeface="ヒラギノ明朝 ProN W3"/>
              </a:rPr>
              <a:t>information</a:t>
            </a:r>
            <a:endParaRPr lang="en-US" sz="2900" b="1" dirty="0">
              <a:solidFill>
                <a:srgbClr val="4D4D4D"/>
              </a:solidFill>
              <a:ea typeface="ヒラギノ明朝 ProN W3"/>
              <a:cs typeface="ヒラギノ明朝 ProN W3"/>
            </a:endParaRPr>
          </a:p>
        </p:txBody>
      </p:sp>
      <p:sp>
        <p:nvSpPr>
          <p:cNvPr id="39" name="Rectangle 8"/>
          <p:cNvSpPr>
            <a:spLocks noChangeArrowheads="1"/>
          </p:cNvSpPr>
          <p:nvPr/>
        </p:nvSpPr>
        <p:spPr bwMode="auto">
          <a:xfrm>
            <a:off x="25779114" y="18650247"/>
            <a:ext cx="9145588" cy="2232248"/>
          </a:xfrm>
          <a:prstGeom prst="rect">
            <a:avLst/>
          </a:prstGeom>
          <a:solidFill>
            <a:srgbClr val="F4F5F6"/>
          </a:solidFill>
          <a:ln w="9525">
            <a:solidFill>
              <a:schemeClr val="tx1"/>
            </a:solidFill>
            <a:miter lim="800000"/>
            <a:headEnd/>
            <a:tailEnd/>
          </a:ln>
        </p:spPr>
        <p:txBody>
          <a:bodyPr wrap="none" lIns="74013" tIns="37006" rIns="74013" bIns="37006" anchor="ctr"/>
          <a:lstStyle/>
          <a:p>
            <a:endParaRPr lang="nl-NL">
              <a:ea typeface="ヒラギノ明朝 ProN W3"/>
              <a:cs typeface="ヒラギノ明朝 ProN W3"/>
            </a:endParaRPr>
          </a:p>
        </p:txBody>
      </p:sp>
      <p:sp>
        <p:nvSpPr>
          <p:cNvPr id="41" name="Text Box 30"/>
          <p:cNvSpPr txBox="1">
            <a:spLocks noChangeArrowheads="1"/>
          </p:cNvSpPr>
          <p:nvPr/>
        </p:nvSpPr>
        <p:spPr bwMode="auto">
          <a:xfrm>
            <a:off x="25995138" y="18794263"/>
            <a:ext cx="9289032" cy="1875228"/>
          </a:xfrm>
          <a:prstGeom prst="rect">
            <a:avLst/>
          </a:prstGeom>
          <a:noFill/>
          <a:ln w="9525">
            <a:noFill/>
            <a:miter lim="800000"/>
            <a:headEnd/>
            <a:tailEnd/>
          </a:ln>
        </p:spPr>
        <p:txBody>
          <a:bodyPr wrap="square" lIns="74013" tIns="37006" rIns="74013" bIns="37006">
            <a:spAutoFit/>
          </a:bodyPr>
          <a:lstStyle/>
          <a:p>
            <a:pPr defTabSz="1125538">
              <a:spcBef>
                <a:spcPct val="50000"/>
              </a:spcBef>
            </a:pPr>
            <a:r>
              <a:rPr lang="en-US" sz="1800" dirty="0" err="1" smtClean="0">
                <a:solidFill>
                  <a:srgbClr val="4D4D4D"/>
                </a:solidFill>
                <a:ea typeface="ヒラギノ明朝 ProN W3"/>
                <a:cs typeface="ヒラギノ明朝 ProN W3"/>
              </a:rPr>
              <a:t>Cordewener</a:t>
            </a:r>
            <a:r>
              <a:rPr lang="en-US" sz="1800" dirty="0" smtClean="0">
                <a:solidFill>
                  <a:srgbClr val="4D4D4D"/>
                </a:solidFill>
                <a:ea typeface="ヒラギノ明朝 ProN W3"/>
                <a:cs typeface="ヒラギノ明朝 ProN W3"/>
              </a:rPr>
              <a:t>, K. A. H., </a:t>
            </a:r>
            <a:r>
              <a:rPr lang="en-US" sz="1800" dirty="0" err="1" smtClean="0">
                <a:solidFill>
                  <a:srgbClr val="4D4D4D"/>
                </a:solidFill>
                <a:ea typeface="ヒラギノ明朝 ProN W3"/>
                <a:cs typeface="ヒラギノ明朝 ProN W3"/>
              </a:rPr>
              <a:t>Bosman</a:t>
            </a:r>
            <a:r>
              <a:rPr lang="en-US" sz="1800" dirty="0" smtClean="0">
                <a:solidFill>
                  <a:srgbClr val="4D4D4D"/>
                </a:solidFill>
                <a:ea typeface="ヒラギノ明朝 ProN W3"/>
                <a:cs typeface="ヒラギノ明朝 ProN W3"/>
              </a:rPr>
              <a:t>, A. M. T., &amp; </a:t>
            </a:r>
            <a:r>
              <a:rPr lang="en-US" sz="1800" dirty="0" err="1" smtClean="0">
                <a:solidFill>
                  <a:srgbClr val="4D4D4D"/>
                </a:solidFill>
                <a:ea typeface="ヒラギノ明朝 ProN W3"/>
                <a:cs typeface="ヒラギノ明朝 ProN W3"/>
              </a:rPr>
              <a:t>Verhoeven</a:t>
            </a:r>
            <a:r>
              <a:rPr lang="en-US" sz="1800" dirty="0" smtClean="0">
                <a:solidFill>
                  <a:srgbClr val="4D4D4D"/>
                </a:solidFill>
                <a:ea typeface="ヒラギノ明朝 ProN W3"/>
                <a:cs typeface="ヒラギノ明朝 ProN W3"/>
              </a:rPr>
              <a:t>, L. (2012). Specific language     </a:t>
            </a:r>
            <a:r>
              <a:rPr lang="en-US" sz="1800" smtClean="0">
                <a:solidFill>
                  <a:srgbClr val="4D4D4D"/>
                </a:solidFill>
                <a:ea typeface="ヒラギノ明朝 ProN W3"/>
                <a:cs typeface="ヒラギノ明朝 ProN W3"/>
              </a:rPr>
              <a:t/>
            </a:r>
            <a:br>
              <a:rPr lang="en-US" sz="1800" smtClean="0">
                <a:solidFill>
                  <a:srgbClr val="4D4D4D"/>
                </a:solidFill>
                <a:ea typeface="ヒラギノ明朝 ProN W3"/>
                <a:cs typeface="ヒラギノ明朝 ProN W3"/>
              </a:rPr>
            </a:br>
            <a:r>
              <a:rPr lang="en-US" sz="1800" smtClean="0">
                <a:solidFill>
                  <a:srgbClr val="4D4D4D"/>
                </a:solidFill>
                <a:ea typeface="ヒラギノ明朝 ProN W3"/>
                <a:cs typeface="ヒラギノ明朝 ProN W3"/>
              </a:rPr>
              <a:t>impairment </a:t>
            </a:r>
            <a:r>
              <a:rPr lang="en-US" sz="1800" dirty="0" smtClean="0">
                <a:solidFill>
                  <a:srgbClr val="4D4D4D"/>
                </a:solidFill>
                <a:ea typeface="ヒラギノ明朝 ProN W3"/>
                <a:cs typeface="ヒラギノ明朝 ProN W3"/>
              </a:rPr>
              <a:t>affects the early spelling process quantitatively but not qualitatively.</a:t>
            </a:r>
            <a:r>
              <a:rPr lang="en-US" sz="1800" smtClean="0">
                <a:solidFill>
                  <a:srgbClr val="4D4D4D"/>
                </a:solidFill>
                <a:ea typeface="ヒラギノ明朝 ProN W3"/>
                <a:cs typeface="ヒラギノ明朝 ProN W3"/>
              </a:rPr>
              <a:t/>
            </a:r>
            <a:br>
              <a:rPr lang="en-US" sz="1800" smtClean="0">
                <a:solidFill>
                  <a:srgbClr val="4D4D4D"/>
                </a:solidFill>
                <a:ea typeface="ヒラギノ明朝 ProN W3"/>
                <a:cs typeface="ヒラギノ明朝 ProN W3"/>
              </a:rPr>
            </a:br>
            <a:r>
              <a:rPr lang="en-US" sz="1800" i="1" smtClean="0">
                <a:solidFill>
                  <a:srgbClr val="4D4D4D"/>
                </a:solidFill>
                <a:ea typeface="ヒラギノ明朝 ProN W3"/>
                <a:cs typeface="ヒラギノ明朝 ProN W3"/>
              </a:rPr>
              <a:t>Research </a:t>
            </a:r>
            <a:r>
              <a:rPr lang="en-US" sz="1800" i="1" dirty="0" smtClean="0">
                <a:solidFill>
                  <a:srgbClr val="4D4D4D"/>
                </a:solidFill>
                <a:ea typeface="ヒラギノ明朝 ProN W3"/>
                <a:cs typeface="ヒラギノ明朝 ProN W3"/>
              </a:rPr>
              <a:t>in Developmental Disabilities, 33</a:t>
            </a:r>
            <a:r>
              <a:rPr lang="en-US" sz="1800" dirty="0" smtClean="0">
                <a:solidFill>
                  <a:srgbClr val="4D4D4D"/>
                </a:solidFill>
                <a:ea typeface="ヒラギノ明朝 ProN W3"/>
                <a:cs typeface="ヒラギノ明朝 ProN W3"/>
              </a:rPr>
              <a:t>, 1041-1047.</a:t>
            </a:r>
          </a:p>
          <a:p>
            <a:pPr defTabSz="1125538">
              <a:spcBef>
                <a:spcPct val="50000"/>
              </a:spcBef>
            </a:pPr>
            <a:r>
              <a:rPr lang="en-US" sz="1800" dirty="0" err="1" smtClean="0">
                <a:solidFill>
                  <a:srgbClr val="4D4D4D"/>
                </a:solidFill>
                <a:ea typeface="ヒラギノ明朝 ProN W3"/>
                <a:cs typeface="ヒラギノ明朝 ProN W3"/>
              </a:rPr>
              <a:t>Cordewener</a:t>
            </a:r>
            <a:r>
              <a:rPr lang="en-US" sz="1800" dirty="0" smtClean="0">
                <a:solidFill>
                  <a:srgbClr val="4D4D4D"/>
                </a:solidFill>
                <a:ea typeface="ヒラギノ明朝 ProN W3"/>
                <a:cs typeface="ヒラギノ明朝 ProN W3"/>
              </a:rPr>
              <a:t>, K. A. H., </a:t>
            </a:r>
            <a:r>
              <a:rPr lang="en-US" sz="1800" dirty="0" err="1" smtClean="0">
                <a:solidFill>
                  <a:srgbClr val="4D4D4D"/>
                </a:solidFill>
                <a:ea typeface="ヒラギノ明朝 ProN W3"/>
                <a:cs typeface="ヒラギノ明朝 ProN W3"/>
              </a:rPr>
              <a:t>Bosman</a:t>
            </a:r>
            <a:r>
              <a:rPr lang="en-US" sz="1800" dirty="0" smtClean="0">
                <a:solidFill>
                  <a:srgbClr val="4D4D4D"/>
                </a:solidFill>
                <a:ea typeface="ヒラギノ明朝 ProN W3"/>
                <a:cs typeface="ヒラギノ明朝 ProN W3"/>
              </a:rPr>
              <a:t>, A. M. T., &amp; </a:t>
            </a:r>
            <a:r>
              <a:rPr lang="en-US" sz="1800" dirty="0" err="1" smtClean="0">
                <a:solidFill>
                  <a:srgbClr val="4D4D4D"/>
                </a:solidFill>
                <a:ea typeface="ヒラギノ明朝 ProN W3"/>
                <a:cs typeface="ヒラギノ明朝 ProN W3"/>
              </a:rPr>
              <a:t>Verhoeven</a:t>
            </a:r>
            <a:r>
              <a:rPr lang="en-US" sz="1800" dirty="0" smtClean="0">
                <a:solidFill>
                  <a:srgbClr val="4D4D4D"/>
                </a:solidFill>
                <a:ea typeface="ヒラギノ明朝 ProN W3"/>
                <a:cs typeface="ヒラギノ明朝 ProN W3"/>
              </a:rPr>
              <a:t>, L. (2012). Characteristics   early spelling of children with Specific language impairment. </a:t>
            </a:r>
            <a:r>
              <a:rPr lang="en-US" sz="1800" i="1" dirty="0" smtClean="0">
                <a:solidFill>
                  <a:srgbClr val="4D4D4D"/>
                </a:solidFill>
                <a:ea typeface="ヒラギノ明朝 ProN W3"/>
                <a:cs typeface="ヒラギノ明朝 ProN W3"/>
              </a:rPr>
              <a:t>Journal of Communication</a:t>
            </a:r>
            <a:r>
              <a:rPr lang="en-US" sz="1800" i="1" dirty="0">
                <a:solidFill>
                  <a:srgbClr val="4D4D4D"/>
                </a:solidFill>
                <a:ea typeface="ヒラギノ明朝 ProN W3"/>
                <a:cs typeface="ヒラギノ明朝 ProN W3"/>
              </a:rPr>
              <a:t> </a:t>
            </a:r>
            <a:r>
              <a:rPr lang="en-US" sz="1800" i="1" dirty="0" smtClean="0">
                <a:solidFill>
                  <a:srgbClr val="4D4D4D"/>
                </a:solidFill>
                <a:ea typeface="ヒラギノ明朝 ProN W3"/>
                <a:cs typeface="ヒラギノ明朝 ProN W3"/>
              </a:rPr>
              <a:t>Disorders, 45</a:t>
            </a:r>
            <a:r>
              <a:rPr lang="en-US" sz="1800" dirty="0" smtClean="0">
                <a:solidFill>
                  <a:srgbClr val="4D4D4D"/>
                </a:solidFill>
                <a:ea typeface="ヒラギノ明朝 ProN W3"/>
                <a:cs typeface="ヒラギノ明朝 ProN W3"/>
              </a:rPr>
              <a:t>, 212-222.</a:t>
            </a:r>
            <a:endParaRPr lang="en-US" sz="1800" dirty="0">
              <a:solidFill>
                <a:schemeClr val="bg1"/>
              </a:solidFill>
            </a:endParaRPr>
          </a:p>
        </p:txBody>
      </p:sp>
      <p:pic>
        <p:nvPicPr>
          <p:cNvPr id="43" name="Picture 27"/>
          <p:cNvPicPr>
            <a:picLocks noChangeAspect="1" noChangeArrowheads="1"/>
          </p:cNvPicPr>
          <p:nvPr/>
        </p:nvPicPr>
        <p:blipFill>
          <a:blip r:embed="rId12"/>
          <a:srcRect/>
          <a:stretch>
            <a:fillRect/>
          </a:stretch>
        </p:blipFill>
        <p:spPr bwMode="auto">
          <a:xfrm>
            <a:off x="34132042" y="21026511"/>
            <a:ext cx="720080" cy="720080"/>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3_Basis pagina">
  <a:themeElements>
    <a:clrScheme name="RU 2010">
      <a:dk1>
        <a:srgbClr val="000000"/>
      </a:dk1>
      <a:lt1>
        <a:srgbClr val="FFFFFF"/>
      </a:lt1>
      <a:dk2>
        <a:srgbClr val="000000"/>
      </a:dk2>
      <a:lt2>
        <a:srgbClr val="FFFFFF"/>
      </a:lt2>
      <a:accent1>
        <a:srgbClr val="BE311A"/>
      </a:accent1>
      <a:accent2>
        <a:srgbClr val="636463"/>
      </a:accent2>
      <a:accent3>
        <a:srgbClr val="A3AAA1"/>
      </a:accent3>
      <a:accent4>
        <a:srgbClr val="DADADA"/>
      </a:accent4>
      <a:accent5>
        <a:srgbClr val="C6ABAB"/>
      </a:accent5>
      <a:accent6>
        <a:srgbClr val="8A2509"/>
      </a:accent6>
      <a:hlink>
        <a:srgbClr val="BE311A"/>
      </a:hlink>
      <a:folHlink>
        <a:srgbClr val="BE311A"/>
      </a:folHlink>
    </a:clrScheme>
    <a:fontScheme name="3_Basis pagina">
      <a:majorFont>
        <a:latin typeface="Arial"/>
        <a:ea typeface="ＭＳ Ｐゴシック"/>
        <a:cs typeface="Arial"/>
      </a:majorFont>
      <a:minorFont>
        <a:latin typeface="Arial"/>
        <a:ea typeface="ＭＳ Ｐゴシック"/>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FFFFFF"/>
            </a:solidFill>
            <a:effectLst/>
            <a:latin typeface="American Typewriter" charset="0"/>
            <a:ea typeface="ヒラギノ明朝 ProN W3" charset="-128"/>
            <a:cs typeface="ヒラギノ明朝 ProN W3" charset="-128"/>
            <a:sym typeface="American Typewriter"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FFFFFF"/>
            </a:solidFill>
            <a:effectLst/>
            <a:latin typeface="American Typewriter" charset="0"/>
            <a:ea typeface="ヒラギノ明朝 ProN W3" charset="-128"/>
            <a:cs typeface="ヒラギノ明朝 ProN W3" charset="-128"/>
            <a:sym typeface="American Typewriter" charset="0"/>
          </a:defRPr>
        </a:defPPr>
      </a:lstStyle>
    </a:lnDef>
  </a:objectDefaults>
  <a:extraClrSchemeLst>
    <a:extraClrScheme>
      <a:clrScheme name="Basis pagin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2229</TotalTime>
  <Pages>0</Pages>
  <Words>422</Words>
  <Characters>0</Characters>
  <Application>Microsoft Macintosh PowerPoint</Application>
  <PresentationFormat>Aangepast</PresentationFormat>
  <Lines>0</Lines>
  <Paragraphs>50</Paragraphs>
  <Slides>1</Slides>
  <Notes>1</Notes>
  <HiddenSlides>0</HiddenSlides>
  <MMClips>0</MMClips>
  <ScaleCrop>false</ScaleCrop>
  <HeadingPairs>
    <vt:vector size="6" baseType="variant">
      <vt:variant>
        <vt:lpstr>Thema</vt:lpstr>
      </vt:variant>
      <vt:variant>
        <vt:i4>1</vt:i4>
      </vt:variant>
      <vt:variant>
        <vt:lpstr>Ingesloten OLE-bronprogramma's</vt:lpstr>
      </vt:variant>
      <vt:variant>
        <vt:i4>2</vt:i4>
      </vt:variant>
      <vt:variant>
        <vt:lpstr>Diatitels</vt:lpstr>
      </vt:variant>
      <vt:variant>
        <vt:i4>1</vt:i4>
      </vt:variant>
    </vt:vector>
  </HeadingPairs>
  <TitlesOfParts>
    <vt:vector size="4" baseType="lpstr">
      <vt:lpstr>3_Basis pagina</vt:lpstr>
      <vt:lpstr>Chart</vt:lpstr>
      <vt:lpstr>Excel.Sheet.8</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Radboud University Nijmegen</dc:title>
  <dc:creator>Ludo Verhoeven</dc:creator>
  <cp:lastModifiedBy>Anna Bosman</cp:lastModifiedBy>
  <cp:revision>221</cp:revision>
  <dcterms:created xsi:type="dcterms:W3CDTF">2011-07-04T07:06:58Z</dcterms:created>
  <dcterms:modified xsi:type="dcterms:W3CDTF">2012-07-01T08:10:23Z</dcterms:modified>
</cp:coreProperties>
</file>